
<file path=[Content_Types].xml><?xml version="1.0" encoding="utf-8"?>
<Types xmlns="http://schemas.openxmlformats.org/package/2006/content-types">
  <Default Extension="png" ContentType="image/png"/>
  <Default Extension="emf" ContentType="image/x-emf"/>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259" r:id="rId5"/>
    <p:sldId id="260" r:id="rId6"/>
    <p:sldId id="265" r:id="rId7"/>
    <p:sldId id="264" r:id="rId8"/>
    <p:sldId id="261" r:id="rId9"/>
    <p:sldId id="262" r:id="rId10"/>
    <p:sldId id="309" r:id="rId11"/>
    <p:sldId id="302" r:id="rId12"/>
    <p:sldId id="303" r:id="rId13"/>
    <p:sldId id="304" r:id="rId14"/>
    <p:sldId id="297" r:id="rId15"/>
    <p:sldId id="279" r:id="rId16"/>
    <p:sldId id="280" r:id="rId17"/>
    <p:sldId id="281" r:id="rId18"/>
    <p:sldId id="282" r:id="rId19"/>
    <p:sldId id="285" r:id="rId20"/>
    <p:sldId id="286" r:id="rId21"/>
    <p:sldId id="287" r:id="rId22"/>
    <p:sldId id="283" r:id="rId23"/>
    <p:sldId id="284" r:id="rId24"/>
    <p:sldId id="288" r:id="rId25"/>
    <p:sldId id="293" r:id="rId26"/>
    <p:sldId id="307" r:id="rId27"/>
    <p:sldId id="27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63275" autoAdjust="0"/>
  </p:normalViewPr>
  <p:slideViewPr>
    <p:cSldViewPr snapToGrid="0">
      <p:cViewPr varScale="1">
        <p:scale>
          <a:sx n="72" d="100"/>
          <a:sy n="72" d="100"/>
        </p:scale>
        <p:origin x="2592" y="72"/>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1" d="100"/>
          <a:sy n="81" d="100"/>
        </p:scale>
        <p:origin x="2592"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C1125C-79F5-49F5-8D6F-62AE84290CA8}" type="datetimeFigureOut">
              <a:rPr lang="en-US" smtClean="0"/>
              <a:t>1/9/2018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CE5068-3A32-4281-AABD-4645A9D5A04E}" type="slidenum">
              <a:rPr lang="en-US" smtClean="0"/>
              <a:t>‹#›</a:t>
            </a:fld>
            <a:endParaRPr lang="en-US"/>
          </a:p>
        </p:txBody>
      </p:sp>
    </p:spTree>
    <p:extLst>
      <p:ext uri="{BB962C8B-B14F-4D97-AF65-F5344CB8AC3E}">
        <p14:creationId xmlns:p14="http://schemas.microsoft.com/office/powerpoint/2010/main" val="3765848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1371600" y="1143000"/>
            <a:ext cx="4114800" cy="3086100"/>
          </a:xfrm>
          <a:ln/>
        </p:spPr>
      </p:sp>
      <p:sp>
        <p:nvSpPr>
          <p:cNvPr id="46083"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latin typeface="Times New Roman" panose="02020603050405020304" pitchFamily="18" charset="0"/>
                <a:cs typeface="Times New Roman" panose="02020603050405020304" pitchFamily="18" charset="0"/>
              </a:rPr>
              <a:t>Show Slide 1: </a:t>
            </a:r>
            <a:r>
              <a:rPr lang="en-US" sz="1200" b="1" kern="0" dirty="0" smtClean="0">
                <a:solidFill>
                  <a:schemeClr val="tx1"/>
                </a:solidFill>
                <a:effectLst>
                  <a:outerShdw blurRad="38100" dist="38100" dir="2700000" algn="tl">
                    <a:srgbClr val="000000">
                      <a:alpha val="43137"/>
                    </a:srgbClr>
                  </a:outerShdw>
                </a:effectLst>
              </a:rPr>
              <a:t>Communicate the GFEBS course-to-roles crosswalk</a:t>
            </a:r>
          </a:p>
          <a:p>
            <a:endParaRPr lang="en-US" b="1" dirty="0" smtClean="0">
              <a:latin typeface="Times New Roman" panose="02020603050405020304" pitchFamily="18" charset="0"/>
              <a:cs typeface="Times New Roman" panose="02020603050405020304" pitchFamily="18" charset="0"/>
            </a:endParaRPr>
          </a:p>
          <a:p>
            <a:endParaRPr lang="en-US" b="1"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SECTION I. ADMINISTRATIVE DATA</a:t>
            </a:r>
          </a:p>
          <a:p>
            <a:r>
              <a:rPr lang="en-US" dirty="0" smtClean="0">
                <a:latin typeface="Times New Roman" panose="02020603050405020304" pitchFamily="18" charset="0"/>
                <a:cs typeface="Times New Roman" panose="02020603050405020304" pitchFamily="18" charset="0"/>
              </a:rPr>
              <a:t>Academic Hours / Methods</a:t>
            </a:r>
          </a:p>
          <a:p>
            <a:r>
              <a:rPr lang="en-US" dirty="0" smtClean="0">
                <a:latin typeface="Times New Roman" panose="02020603050405020304" pitchFamily="18" charset="0"/>
                <a:cs typeface="Times New Roman" panose="02020603050405020304" pitchFamily="18" charset="0"/>
              </a:rPr>
              <a:t>30 min Small or Large Group Instruction</a:t>
            </a:r>
          </a:p>
          <a:p>
            <a:r>
              <a:rPr lang="en-US" b="1" dirty="0" smtClean="0">
                <a:latin typeface="Times New Roman" panose="02020603050405020304" pitchFamily="18" charset="0"/>
                <a:cs typeface="Times New Roman" panose="02020603050405020304" pitchFamily="18" charset="0"/>
              </a:rPr>
              <a:t>SECTION II. INTRODUCTION:  </a:t>
            </a:r>
            <a:r>
              <a:rPr lang="en-US" dirty="0" smtClean="0">
                <a:latin typeface="Times New Roman" panose="02020603050405020304" pitchFamily="18" charset="0"/>
                <a:cs typeface="Times New Roman" panose="02020603050405020304" pitchFamily="18" charset="0"/>
              </a:rPr>
              <a:t>Today we are going to discuss the Course to roles crosswalk in GFEBS</a:t>
            </a:r>
          </a:p>
          <a:p>
            <a:r>
              <a:rPr lang="en-US" dirty="0" smtClean="0">
                <a:latin typeface="Times New Roman" panose="02020603050405020304" pitchFamily="18" charset="0"/>
                <a:cs typeface="Times New Roman" panose="02020603050405020304" pitchFamily="18" charset="0"/>
              </a:rPr>
              <a:t>Method of Instruction. Conference / Discussion</a:t>
            </a:r>
          </a:p>
          <a:p>
            <a:r>
              <a:rPr lang="en-US" dirty="0" smtClean="0">
                <a:latin typeface="Times New Roman" panose="02020603050405020304" pitchFamily="18" charset="0"/>
                <a:cs typeface="Times New Roman" panose="02020603050405020304" pitchFamily="18" charset="0"/>
              </a:rPr>
              <a:t>Instructor to Student Ratio: 1:16 or 1:25</a:t>
            </a:r>
          </a:p>
          <a:p>
            <a:r>
              <a:rPr lang="en-US" dirty="0" smtClean="0">
                <a:latin typeface="Times New Roman" panose="02020603050405020304" pitchFamily="18" charset="0"/>
                <a:cs typeface="Times New Roman" panose="02020603050405020304" pitchFamily="18" charset="0"/>
              </a:rPr>
              <a:t>Time of Instruction 0 </a:t>
            </a:r>
            <a:r>
              <a:rPr lang="en-US" dirty="0" err="1" smtClean="0">
                <a:latin typeface="Times New Roman" panose="02020603050405020304" pitchFamily="18" charset="0"/>
                <a:cs typeface="Times New Roman" panose="02020603050405020304" pitchFamily="18" charset="0"/>
              </a:rPr>
              <a:t>hrs</a:t>
            </a:r>
            <a:r>
              <a:rPr lang="en-US" dirty="0" smtClean="0">
                <a:latin typeface="Times New Roman" panose="02020603050405020304" pitchFamily="18" charset="0"/>
                <a:cs typeface="Times New Roman" panose="02020603050405020304" pitchFamily="18" charset="0"/>
              </a:rPr>
              <a:t> 30 </a:t>
            </a:r>
            <a:r>
              <a:rPr lang="en-US" dirty="0" err="1" smtClean="0">
                <a:latin typeface="Times New Roman" panose="02020603050405020304" pitchFamily="18" charset="0"/>
                <a:cs typeface="Times New Roman" panose="02020603050405020304" pitchFamily="18" charset="0"/>
              </a:rPr>
              <a:t>mins</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Media: Small or Large Group Instruction</a:t>
            </a:r>
          </a:p>
          <a:p>
            <a:r>
              <a:rPr lang="en-US" b="1" dirty="0" smtClean="0">
                <a:latin typeface="Times New Roman" panose="02020603050405020304" pitchFamily="18" charset="0"/>
                <a:cs typeface="Times New Roman" panose="02020603050405020304" pitchFamily="18" charset="0"/>
              </a:rPr>
              <a:t>Motivator:  </a:t>
            </a:r>
            <a:r>
              <a:rPr lang="en-US" dirty="0" smtClean="0">
                <a:latin typeface="Times New Roman" panose="02020603050405020304" pitchFamily="18" charset="0"/>
                <a:cs typeface="Times New Roman" panose="02020603050405020304" pitchFamily="18" charset="0"/>
              </a:rPr>
              <a:t>In today’s Army, we define ourselves as being the best trained, equipped and the best led Army that the United States has ever known.  So to keep this image we as Financial Leaders and Managers have to become the best at financially supporting our Soldiers and being stewards of taxpayer dollars.  Knowing this we have embraced Standard Financial Information System (SFIS) and the General Fund Enterprise Business System (GFEBS) in that it provides our Army decision makers with accurate, reliable, timely business and financial information to keep our War Fighters within their fiscal responsibilities.  </a:t>
            </a:r>
          </a:p>
          <a:p>
            <a:r>
              <a:rPr lang="en-US" dirty="0" smtClean="0">
                <a:latin typeface="Times New Roman" panose="02020603050405020304" pitchFamily="18" charset="0"/>
                <a:cs typeface="Times New Roman" panose="02020603050405020304" pitchFamily="18" charset="0"/>
              </a:rPr>
              <a:t> </a:t>
            </a:r>
          </a:p>
          <a:p>
            <a:r>
              <a:rPr lang="en-US" sz="1200" dirty="0" smtClean="0">
                <a:latin typeface="Times New Roman" panose="02020603050405020304" pitchFamily="18" charset="0"/>
                <a:cs typeface="Times New Roman" panose="02020603050405020304" pitchFamily="18" charset="0"/>
              </a:rPr>
              <a:t>Student Materials: </a:t>
            </a:r>
          </a:p>
          <a:p>
            <a:r>
              <a:rPr lang="en-US" sz="1200" dirty="0" smtClean="0">
                <a:latin typeface="Times New Roman" panose="02020603050405020304" pitchFamily="18" charset="0"/>
                <a:cs typeface="Times New Roman" panose="02020603050405020304" pitchFamily="18" charset="0"/>
              </a:rPr>
              <a:t>DFAS-IN Regulation 37-1, Finance and Accounting Policy Implementation</a:t>
            </a:r>
          </a:p>
          <a:p>
            <a:r>
              <a:rPr lang="en-US" sz="1200" dirty="0" smtClean="0">
                <a:latin typeface="Times New Roman" panose="02020603050405020304" pitchFamily="18" charset="0"/>
                <a:cs typeface="Times New Roman" panose="02020603050405020304" pitchFamily="18" charset="0"/>
              </a:rPr>
              <a:t>DFAS-IN Manual 37-100, The Army Management Structure</a:t>
            </a:r>
          </a:p>
          <a:p>
            <a:r>
              <a:rPr lang="en-US" sz="1200" dirty="0" smtClean="0">
                <a:latin typeface="Times New Roman" panose="02020603050405020304" pitchFamily="18" charset="0"/>
                <a:cs typeface="Times New Roman" panose="02020603050405020304" pitchFamily="18" charset="0"/>
              </a:rPr>
              <a:t>DODFMR 7000.14-R, Vol 10, Department of Defense Financial Management Regulation</a:t>
            </a:r>
          </a:p>
          <a:p>
            <a:r>
              <a:rPr lang="en-US" sz="1200" b="0" kern="1200" baseline="0" dirty="0" smtClean="0">
                <a:solidFill>
                  <a:schemeClr val="tx1"/>
                </a:solidFill>
                <a:latin typeface="Times New Roman" panose="02020603050405020304" pitchFamily="18" charset="0"/>
                <a:ea typeface="+mn-ea"/>
                <a:cs typeface="Times New Roman" panose="02020603050405020304" pitchFamily="18" charset="0"/>
              </a:rPr>
              <a:t>GFEBS Funds Distribution Excel Spreadsheet</a:t>
            </a:r>
          </a:p>
          <a:p>
            <a:r>
              <a:rPr lang="en-US" sz="1200" b="0" kern="1200" baseline="0" dirty="0" smtClean="0">
                <a:solidFill>
                  <a:schemeClr val="tx1"/>
                </a:solidFill>
                <a:latin typeface="Times New Roman" panose="02020603050405020304" pitchFamily="18" charset="0"/>
                <a:ea typeface="+mn-ea"/>
                <a:cs typeface="Times New Roman" panose="02020603050405020304" pitchFamily="18" charset="0"/>
              </a:rPr>
              <a:t>Student Funds Management PowerPoint slides</a:t>
            </a:r>
          </a:p>
          <a:p>
            <a:r>
              <a:rPr lang="en-US" sz="1200" b="0" kern="1200" baseline="0" dirty="0" smtClean="0">
                <a:solidFill>
                  <a:schemeClr val="tx1"/>
                </a:solidFill>
                <a:latin typeface="Times New Roman" panose="02020603050405020304" pitchFamily="18" charset="0"/>
                <a:ea typeface="+mn-ea"/>
                <a:cs typeface="Times New Roman" panose="02020603050405020304" pitchFamily="18" charset="0"/>
              </a:rPr>
              <a:t>Access to AFMS TED 357</a:t>
            </a:r>
            <a:endParaRPr lang="en-US" sz="1200" b="0" dirty="0" smtClean="0">
              <a:latin typeface="Times New Roman" panose="02020603050405020304" pitchFamily="18" charset="0"/>
              <a:cs typeface="Times New Roman" panose="02020603050405020304" pitchFamily="18" charset="0"/>
            </a:endParaRPr>
          </a:p>
          <a:p>
            <a:endParaRPr lang="en-US" b="1" dirty="0" smtClean="0">
              <a:latin typeface="Times New Roman" panose="02020603050405020304" pitchFamily="18" charset="0"/>
              <a:cs typeface="Times New Roman" panose="02020603050405020304" pitchFamily="18" charset="0"/>
            </a:endParaRPr>
          </a:p>
          <a:p>
            <a:pPr>
              <a:spcBef>
                <a:spcPct val="0"/>
              </a:spcBef>
            </a:pPr>
            <a:endParaRPr lang="en-US" dirty="0">
              <a:latin typeface="Times New Roman" panose="02020603050405020304" pitchFamily="18" charset="0"/>
              <a:cs typeface="Times New Roman" panose="02020603050405020304" pitchFamily="18" charset="0"/>
            </a:endParaRPr>
          </a:p>
        </p:txBody>
      </p:sp>
      <p:sp>
        <p:nvSpPr>
          <p:cNvPr id="46084" name="Slide Number Placeholder 3"/>
          <p:cNvSpPr>
            <a:spLocks noGrp="1"/>
          </p:cNvSpPr>
          <p:nvPr>
            <p:ph type="sldNum" sz="quarter" idx="5"/>
          </p:nvPr>
        </p:nvSpPr>
        <p:spPr>
          <a:xfrm>
            <a:off x="3884613" y="8685213"/>
            <a:ext cx="2971800" cy="457200"/>
          </a:xfrm>
          <a:prstGeom prst="rect">
            <a:avLst/>
          </a:prstGeom>
          <a:noFill/>
        </p:spPr>
        <p:txBody>
          <a:bodyPr/>
          <a:lstStyle/>
          <a:p>
            <a:pPr eaLnBrk="0" fontAlgn="base" hangingPunct="0">
              <a:spcBef>
                <a:spcPct val="0"/>
              </a:spcBef>
              <a:spcAft>
                <a:spcPct val="0"/>
              </a:spcAft>
            </a:pPr>
            <a:fld id="{9CB127E4-4421-4C43-AC83-5C750A86C726}" type="slidenum">
              <a:rPr lang="en-US" sz="2400">
                <a:solidFill>
                  <a:srgbClr val="000000"/>
                </a:solidFill>
                <a:latin typeface="Monotype Corsiva" pitchFamily="66" charset="0"/>
              </a:rPr>
              <a:pPr eaLnBrk="0" fontAlgn="base" hangingPunct="0">
                <a:spcBef>
                  <a:spcPct val="0"/>
                </a:spcBef>
                <a:spcAft>
                  <a:spcPct val="0"/>
                </a:spcAft>
              </a:pPr>
              <a:t>1</a:t>
            </a:fld>
            <a:endParaRPr lang="en-US" sz="2400" dirty="0">
              <a:solidFill>
                <a:srgbClr val="000000"/>
              </a:solidFill>
              <a:latin typeface="Monotype Corsiva" pitchFamily="66" charset="0"/>
            </a:endParaRPr>
          </a:p>
        </p:txBody>
      </p:sp>
    </p:spTree>
    <p:extLst>
      <p:ext uri="{BB962C8B-B14F-4D97-AF65-F5344CB8AC3E}">
        <p14:creationId xmlns:p14="http://schemas.microsoft.com/office/powerpoint/2010/main" val="3855997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1371600" y="1143000"/>
            <a:ext cx="4114800" cy="3086100"/>
          </a:xfrm>
          <a:ln/>
        </p:spPr>
      </p:sp>
      <p:sp>
        <p:nvSpPr>
          <p:cNvPr id="61443"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Times New Roman" panose="02020603050405020304" pitchFamily="18" charset="0"/>
                <a:cs typeface="Times New Roman" panose="02020603050405020304" pitchFamily="18" charset="0"/>
              </a:rPr>
              <a:t>Show Slide 10:</a:t>
            </a:r>
            <a:r>
              <a:rPr lang="en-US" b="1" baseline="0" dirty="0" smtClean="0">
                <a:latin typeface="Times New Roman" panose="02020603050405020304" pitchFamily="18" charset="0"/>
                <a:cs typeface="Times New Roman" panose="02020603050405020304" pitchFamily="18" charset="0"/>
              </a:rPr>
              <a:t> Provisioning</a:t>
            </a:r>
            <a:endParaRPr lang="en-US" dirty="0" smtClean="0">
              <a:latin typeface="Times New Roman" panose="02020603050405020304" pitchFamily="18" charset="0"/>
              <a:cs typeface="Times New Roman" panose="02020603050405020304" pitchFamily="18" charset="0"/>
            </a:endParaRPr>
          </a:p>
          <a:p>
            <a:endParaRPr lang="en-US" dirty="0" smtClean="0"/>
          </a:p>
        </p:txBody>
      </p:sp>
      <p:sp>
        <p:nvSpPr>
          <p:cNvPr id="61444" name="Slide Number Placeholder 3"/>
          <p:cNvSpPr>
            <a:spLocks noGrp="1"/>
          </p:cNvSpPr>
          <p:nvPr>
            <p:ph type="sldNum" sz="quarter" idx="5"/>
          </p:nvPr>
        </p:nvSpPr>
        <p:spPr>
          <a:noFill/>
        </p:spPr>
        <p:txBody>
          <a:bodyPr/>
          <a:lstStyle/>
          <a:p>
            <a:fld id="{A941883B-098D-4D85-96EE-ED2C952CC362}" type="slidenum">
              <a:rPr lang="en-US" smtClean="0"/>
              <a:pPr/>
              <a:t>10</a:t>
            </a:fld>
            <a:endParaRPr lang="en-US" dirty="0" smtClean="0"/>
          </a:p>
        </p:txBody>
      </p:sp>
    </p:spTree>
    <p:extLst>
      <p:ext uri="{BB962C8B-B14F-4D97-AF65-F5344CB8AC3E}">
        <p14:creationId xmlns:p14="http://schemas.microsoft.com/office/powerpoint/2010/main" val="3187387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Times New Roman" panose="02020603050405020304" pitchFamily="18" charset="0"/>
                <a:cs typeface="Times New Roman" panose="02020603050405020304" pitchFamily="18" charset="0"/>
              </a:rPr>
              <a:t>Show Slide 11:</a:t>
            </a:r>
            <a:r>
              <a:rPr lang="en-US" b="1" baseline="0" dirty="0" smtClean="0">
                <a:latin typeface="Times New Roman" panose="02020603050405020304" pitchFamily="18" charset="0"/>
                <a:cs typeface="Times New Roman" panose="02020603050405020304" pitchFamily="18" charset="0"/>
              </a:rPr>
              <a:t> GFEBS LOA</a:t>
            </a:r>
            <a:endParaRPr lang="en-US"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CCE5068-3A32-4281-AABD-4645A9D5A04E}" type="slidenum">
              <a:rPr lang="en-US" smtClean="0"/>
              <a:t>11</a:t>
            </a:fld>
            <a:endParaRPr lang="en-US"/>
          </a:p>
        </p:txBody>
      </p:sp>
    </p:spTree>
    <p:extLst>
      <p:ext uri="{BB962C8B-B14F-4D97-AF65-F5344CB8AC3E}">
        <p14:creationId xmlns:p14="http://schemas.microsoft.com/office/powerpoint/2010/main" val="4087516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Times New Roman" panose="02020603050405020304" pitchFamily="18" charset="0"/>
                <a:cs typeface="Times New Roman" panose="02020603050405020304" pitchFamily="18" charset="0"/>
              </a:rPr>
              <a:t>Show Slide 12:</a:t>
            </a:r>
            <a:r>
              <a:rPr lang="en-US" b="1" baseline="0" dirty="0" smtClean="0">
                <a:latin typeface="Times New Roman" panose="02020603050405020304" pitchFamily="18" charset="0"/>
                <a:cs typeface="Times New Roman" panose="02020603050405020304" pitchFamily="18" charset="0"/>
              </a:rPr>
              <a:t> Examples of department codes</a:t>
            </a:r>
            <a:endParaRPr lang="en-US" dirty="0"/>
          </a:p>
        </p:txBody>
      </p:sp>
      <p:sp>
        <p:nvSpPr>
          <p:cNvPr id="4" name="Slide Number Placeholder 3"/>
          <p:cNvSpPr>
            <a:spLocks noGrp="1"/>
          </p:cNvSpPr>
          <p:nvPr>
            <p:ph type="sldNum" sz="quarter" idx="10"/>
          </p:nvPr>
        </p:nvSpPr>
        <p:spPr/>
        <p:txBody>
          <a:bodyPr/>
          <a:lstStyle/>
          <a:p>
            <a:fld id="{3CCE5068-3A32-4281-AABD-4645A9D5A04E}" type="slidenum">
              <a:rPr lang="en-US" smtClean="0"/>
              <a:t>12</a:t>
            </a:fld>
            <a:endParaRPr lang="en-US"/>
          </a:p>
        </p:txBody>
      </p:sp>
    </p:spTree>
    <p:extLst>
      <p:ext uri="{BB962C8B-B14F-4D97-AF65-F5344CB8AC3E}">
        <p14:creationId xmlns:p14="http://schemas.microsoft.com/office/powerpoint/2010/main" val="3201023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Times New Roman" panose="02020603050405020304" pitchFamily="18" charset="0"/>
                <a:cs typeface="Times New Roman" panose="02020603050405020304" pitchFamily="18" charset="0"/>
              </a:rPr>
              <a:t>Show Slide 13:</a:t>
            </a:r>
            <a:r>
              <a:rPr lang="en-US" b="1" baseline="0" dirty="0" smtClean="0">
                <a:latin typeface="Times New Roman" panose="02020603050405020304" pitchFamily="18" charset="0"/>
                <a:cs typeface="Times New Roman" panose="02020603050405020304" pitchFamily="18" charset="0"/>
              </a:rPr>
              <a:t> Examples of different appropriation symbols</a:t>
            </a:r>
            <a:endParaRPr lang="en-US"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CCE5068-3A32-4281-AABD-4645A9D5A04E}" type="slidenum">
              <a:rPr lang="en-US" smtClean="0"/>
              <a:t>13</a:t>
            </a:fld>
            <a:endParaRPr lang="en-US"/>
          </a:p>
        </p:txBody>
      </p:sp>
    </p:spTree>
    <p:extLst>
      <p:ext uri="{BB962C8B-B14F-4D97-AF65-F5344CB8AC3E}">
        <p14:creationId xmlns:p14="http://schemas.microsoft.com/office/powerpoint/2010/main" val="4118871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Times New Roman" panose="02020603050405020304" pitchFamily="18" charset="0"/>
                <a:cs typeface="Times New Roman" panose="02020603050405020304" pitchFamily="18" charset="0"/>
              </a:rPr>
              <a:t>Show Slide 14:</a:t>
            </a:r>
            <a:r>
              <a:rPr lang="en-US" b="1" baseline="0" dirty="0" smtClean="0">
                <a:latin typeface="Times New Roman" panose="02020603050405020304" pitchFamily="18" charset="0"/>
                <a:cs typeface="Times New Roman" panose="02020603050405020304" pitchFamily="18" charset="0"/>
              </a:rPr>
              <a:t> Funds and typical years of availability</a:t>
            </a:r>
            <a:endParaRPr lang="en-US"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CCE5068-3A32-4281-AABD-4645A9D5A04E}" type="slidenum">
              <a:rPr lang="en-US" smtClean="0"/>
              <a:t>14</a:t>
            </a:fld>
            <a:endParaRPr lang="en-US"/>
          </a:p>
        </p:txBody>
      </p:sp>
    </p:spTree>
    <p:extLst>
      <p:ext uri="{BB962C8B-B14F-4D97-AF65-F5344CB8AC3E}">
        <p14:creationId xmlns:p14="http://schemas.microsoft.com/office/powerpoint/2010/main" val="2568658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Times New Roman" panose="02020603050405020304" pitchFamily="18" charset="0"/>
                <a:cs typeface="Times New Roman" panose="02020603050405020304" pitchFamily="18" charset="0"/>
              </a:rPr>
              <a:t>Show Slide 15:</a:t>
            </a:r>
            <a:r>
              <a:rPr lang="en-US" b="1" baseline="0" dirty="0" smtClean="0">
                <a:latin typeface="Times New Roman" panose="02020603050405020304" pitchFamily="18" charset="0"/>
                <a:cs typeface="Times New Roman" panose="02020603050405020304" pitchFamily="18" charset="0"/>
              </a:rPr>
              <a:t> Fund Group Designator</a:t>
            </a:r>
            <a:endParaRPr lang="en-US"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CCE5068-3A32-4281-AABD-4645A9D5A04E}" type="slidenum">
              <a:rPr lang="en-US" smtClean="0"/>
              <a:t>15</a:t>
            </a:fld>
            <a:endParaRPr lang="en-US"/>
          </a:p>
        </p:txBody>
      </p:sp>
    </p:spTree>
    <p:extLst>
      <p:ext uri="{BB962C8B-B14F-4D97-AF65-F5344CB8AC3E}">
        <p14:creationId xmlns:p14="http://schemas.microsoft.com/office/powerpoint/2010/main" val="2260436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Times New Roman" panose="02020603050405020304" pitchFamily="18" charset="0"/>
                <a:cs typeface="Times New Roman" panose="02020603050405020304" pitchFamily="18" charset="0"/>
              </a:rPr>
              <a:t>Show Slide 16:</a:t>
            </a:r>
            <a:r>
              <a:rPr lang="en-US" b="1" baseline="0" dirty="0" smtClean="0">
                <a:latin typeface="Times New Roman" panose="02020603050405020304" pitchFamily="18" charset="0"/>
                <a:cs typeface="Times New Roman" panose="02020603050405020304" pitchFamily="18" charset="0"/>
              </a:rPr>
              <a:t> Functional Areas and MDEP</a:t>
            </a:r>
            <a:endParaRPr lang="en-US"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CCE5068-3A32-4281-AABD-4645A9D5A04E}" type="slidenum">
              <a:rPr lang="en-US" smtClean="0"/>
              <a:t>16</a:t>
            </a:fld>
            <a:endParaRPr lang="en-US"/>
          </a:p>
        </p:txBody>
      </p:sp>
    </p:spTree>
    <p:extLst>
      <p:ext uri="{BB962C8B-B14F-4D97-AF65-F5344CB8AC3E}">
        <p14:creationId xmlns:p14="http://schemas.microsoft.com/office/powerpoint/2010/main" val="4010100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Times New Roman" panose="02020603050405020304" pitchFamily="18" charset="0"/>
                <a:cs typeface="Times New Roman" panose="02020603050405020304" pitchFamily="18" charset="0"/>
              </a:rPr>
              <a:t>Show Slide 17:</a:t>
            </a:r>
            <a:r>
              <a:rPr lang="en-US" b="1" baseline="0" dirty="0" smtClean="0">
                <a:latin typeface="Times New Roman" panose="02020603050405020304" pitchFamily="18" charset="0"/>
                <a:cs typeface="Times New Roman" panose="02020603050405020304" pitchFamily="18" charset="0"/>
              </a:rPr>
              <a:t> </a:t>
            </a:r>
            <a:r>
              <a:rPr lang="en-US" sz="1200" b="1" kern="0" dirty="0" smtClean="0">
                <a:solidFill>
                  <a:srgbClr val="000000"/>
                </a:solidFill>
                <a:latin typeface="+mn-lt"/>
                <a:ea typeface="+mn-ea"/>
                <a:cs typeface="+mn-cs"/>
              </a:rPr>
              <a:t>Commitment Item/Cost Element </a:t>
            </a:r>
            <a:endParaRPr lang="en-US" b="1" dirty="0"/>
          </a:p>
        </p:txBody>
      </p:sp>
      <p:sp>
        <p:nvSpPr>
          <p:cNvPr id="4" name="Slide Number Placeholder 3"/>
          <p:cNvSpPr>
            <a:spLocks noGrp="1"/>
          </p:cNvSpPr>
          <p:nvPr>
            <p:ph type="sldNum" sz="quarter" idx="10"/>
          </p:nvPr>
        </p:nvSpPr>
        <p:spPr/>
        <p:txBody>
          <a:bodyPr/>
          <a:lstStyle/>
          <a:p>
            <a:fld id="{3CCE5068-3A32-4281-AABD-4645A9D5A04E}" type="slidenum">
              <a:rPr lang="en-US" smtClean="0"/>
              <a:t>17</a:t>
            </a:fld>
            <a:endParaRPr lang="en-US"/>
          </a:p>
        </p:txBody>
      </p:sp>
    </p:spTree>
    <p:extLst>
      <p:ext uri="{BB962C8B-B14F-4D97-AF65-F5344CB8AC3E}">
        <p14:creationId xmlns:p14="http://schemas.microsoft.com/office/powerpoint/2010/main" val="1709949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Times New Roman" panose="02020603050405020304" pitchFamily="18" charset="0"/>
                <a:cs typeface="Times New Roman" panose="02020603050405020304" pitchFamily="18" charset="0"/>
              </a:rPr>
              <a:t>Show Slide 18:</a:t>
            </a:r>
            <a:r>
              <a:rPr lang="en-US" b="1" baseline="0" dirty="0" smtClean="0">
                <a:latin typeface="Times New Roman" panose="02020603050405020304" pitchFamily="18" charset="0"/>
                <a:cs typeface="Times New Roman" panose="02020603050405020304" pitchFamily="18" charset="0"/>
              </a:rPr>
              <a:t> </a:t>
            </a:r>
            <a:r>
              <a:rPr lang="en-US" sz="1200" b="1" kern="0" dirty="0" smtClean="0">
                <a:solidFill>
                  <a:srgbClr val="000000"/>
                </a:solidFill>
                <a:latin typeface="+mn-lt"/>
                <a:ea typeface="+mn-ea"/>
                <a:cs typeface="+mn-cs"/>
              </a:rPr>
              <a:t>Commitment Item/Cost Element Examples</a:t>
            </a:r>
            <a:endParaRPr lang="en-US" sz="1050" b="1" kern="0" dirty="0" smtClean="0">
              <a:solidFill>
                <a:srgbClr val="00000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CCE5068-3A32-4281-AABD-4645A9D5A04E}" type="slidenum">
              <a:rPr lang="en-US" smtClean="0"/>
              <a:t>18</a:t>
            </a:fld>
            <a:endParaRPr lang="en-US"/>
          </a:p>
        </p:txBody>
      </p:sp>
    </p:spTree>
    <p:extLst>
      <p:ext uri="{BB962C8B-B14F-4D97-AF65-F5344CB8AC3E}">
        <p14:creationId xmlns:p14="http://schemas.microsoft.com/office/powerpoint/2010/main" val="3680887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Times New Roman" panose="02020603050405020304" pitchFamily="18" charset="0"/>
                <a:cs typeface="Times New Roman" panose="02020603050405020304" pitchFamily="18" charset="0"/>
              </a:rPr>
              <a:t>Show Slide 19:</a:t>
            </a:r>
            <a:r>
              <a:rPr lang="en-US" b="1" baseline="0" dirty="0" smtClean="0">
                <a:latin typeface="Times New Roman" panose="02020603050405020304" pitchFamily="18" charset="0"/>
                <a:cs typeface="Times New Roman" panose="02020603050405020304" pitchFamily="18" charset="0"/>
              </a:rPr>
              <a:t> Fund Center- Level 1 to level 4 fund centers</a:t>
            </a:r>
            <a:endParaRPr lang="en-US" dirty="0"/>
          </a:p>
        </p:txBody>
      </p:sp>
      <p:sp>
        <p:nvSpPr>
          <p:cNvPr id="4" name="Slide Number Placeholder 3"/>
          <p:cNvSpPr>
            <a:spLocks noGrp="1"/>
          </p:cNvSpPr>
          <p:nvPr>
            <p:ph type="sldNum" sz="quarter" idx="10"/>
          </p:nvPr>
        </p:nvSpPr>
        <p:spPr/>
        <p:txBody>
          <a:bodyPr/>
          <a:lstStyle/>
          <a:p>
            <a:fld id="{3CCE5068-3A32-4281-AABD-4645A9D5A04E}" type="slidenum">
              <a:rPr lang="en-US" smtClean="0"/>
              <a:t>19</a:t>
            </a:fld>
            <a:endParaRPr lang="en-US"/>
          </a:p>
        </p:txBody>
      </p:sp>
    </p:spTree>
    <p:extLst>
      <p:ext uri="{BB962C8B-B14F-4D97-AF65-F5344CB8AC3E}">
        <p14:creationId xmlns:p14="http://schemas.microsoft.com/office/powerpoint/2010/main" val="2955301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fontScale="77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latin typeface="Times New Roman" panose="02020603050405020304" pitchFamily="18" charset="0"/>
                <a:cs typeface="Times New Roman" panose="02020603050405020304" pitchFamily="18" charset="0"/>
              </a:rPr>
              <a:t>Show Slide 2: Terminal</a:t>
            </a:r>
            <a:r>
              <a:rPr lang="en-US" sz="1200" b="1" baseline="0" dirty="0" smtClean="0">
                <a:latin typeface="Times New Roman" panose="02020603050405020304" pitchFamily="18" charset="0"/>
                <a:cs typeface="Times New Roman" panose="02020603050405020304" pitchFamily="18" charset="0"/>
              </a:rPr>
              <a:t> Learning Objective</a:t>
            </a:r>
            <a:endParaRPr lang="en-US" sz="1200" b="1" dirty="0" smtClean="0">
              <a:latin typeface="Times New Roman" panose="02020603050405020304" pitchFamily="18" charset="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dirty="0" smtClean="0">
              <a:latin typeface="Times New Roman" panose="02020603050405020304" pitchFamily="18" charset="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latin typeface="Times New Roman" panose="02020603050405020304" pitchFamily="18" charset="0"/>
                <a:cs typeface="Times New Roman" panose="02020603050405020304" pitchFamily="18" charset="0"/>
              </a:rPr>
              <a:t>Read TLO</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endParaRPr>
          </a:p>
          <a:p>
            <a:r>
              <a:rPr lang="en-US" sz="1200" b="1" dirty="0" smtClean="0">
                <a:latin typeface="Times New Roman" panose="02020603050405020304" pitchFamily="18" charset="0"/>
                <a:cs typeface="Times New Roman" panose="02020603050405020304" pitchFamily="18" charset="0"/>
              </a:rPr>
              <a:t>SAFETY REQUIREMENTS:   </a:t>
            </a:r>
            <a:r>
              <a:rPr lang="en-US" sz="1200" kern="1200" dirty="0" smtClean="0">
                <a:solidFill>
                  <a:schemeClr val="tx1"/>
                </a:solidFill>
                <a:latin typeface="Times New Roman" panose="02020603050405020304" pitchFamily="18" charset="0"/>
                <a:ea typeface="+mn-ea"/>
                <a:cs typeface="Times New Roman" panose="02020603050405020304" pitchFamily="18" charset="0"/>
              </a:rPr>
              <a:t>In a training environment, leaders must perform a risk assessment in accordance with DA PAM 385-30, Risk Management. Leaders will complete a DD Form 2977 RISK MANAGEMENT WORKSHEET during the planning and completion of each task and sub-task by assessing mission, enemy, terrain and weather, troops and support available-time available and civil considerations, (METT-TC).  Local policies and procedures must be followed during times of increased heat category in order to avoid heat related injury. Consider the</a:t>
            </a:r>
          </a:p>
          <a:p>
            <a:r>
              <a:rPr lang="en-US" sz="1200" kern="1200" dirty="0" smtClean="0">
                <a:solidFill>
                  <a:schemeClr val="tx1"/>
                </a:solidFill>
                <a:latin typeface="Times New Roman" panose="02020603050405020304" pitchFamily="18" charset="0"/>
                <a:ea typeface="+mn-ea"/>
                <a:cs typeface="Times New Roman" panose="02020603050405020304" pitchFamily="18" charset="0"/>
              </a:rPr>
              <a:t>work/rest cycles and water replacement guidelines IAW TRADOC Regulation 350-29.</a:t>
            </a:r>
            <a:endParaRPr lang="en-US" sz="1200" dirty="0" smtClean="0">
              <a:latin typeface="Times New Roman" panose="02020603050405020304" pitchFamily="18" charset="0"/>
              <a:cs typeface="Times New Roman" panose="02020603050405020304" pitchFamily="18" charset="0"/>
            </a:endParaRPr>
          </a:p>
          <a:p>
            <a:pPr eaLnBrk="1" hangingPunct="1">
              <a:spcBef>
                <a:spcPct val="0"/>
              </a:spcBef>
              <a:defRPr/>
            </a:pPr>
            <a:r>
              <a:rPr lang="en-US" sz="1200" b="1" dirty="0" smtClean="0">
                <a:latin typeface="Times New Roman" panose="02020603050405020304" pitchFamily="18" charset="0"/>
                <a:cs typeface="Times New Roman" panose="02020603050405020304" pitchFamily="18" charset="0"/>
              </a:rPr>
              <a:t>Risk Assessment Level</a:t>
            </a:r>
            <a:r>
              <a:rPr lang="en-US" sz="1200" dirty="0" smtClean="0">
                <a:latin typeface="Times New Roman" panose="02020603050405020304" pitchFamily="18" charset="0"/>
                <a:cs typeface="Times New Roman" panose="02020603050405020304" pitchFamily="18" charset="0"/>
              </a:rPr>
              <a:t>:  Low.  Hazard Identification:  Electrical Shock, Fire, Slippery Floors, Physical Injure/Strain, Tripping Tight Spaces in Classroom, and Influenza. Hazard controls:  Primary Instructor (PI) will ensure:  All electrical cords are properly stored under desks, liquid containers have lids on them and all spills are immediately cleaned and mopped and allowed to completely dry before allowing students/personnel to walk on them.  All chairs are ergonomically designed, adjust to individual preference and that all students are awake and paying attention in class.  All cables/cords are properly plugged in, sheathed, and secured along tables, walls, and ceilings.  No damaged or frayed cords/cables will be used.  PI will brief proper hand washing techniques, the use of hand sanitizer, and evacuation procedures.  All trash will be removed daily.</a:t>
            </a:r>
          </a:p>
          <a:p>
            <a:pPr eaLnBrk="1" hangingPunct="1">
              <a:spcBef>
                <a:spcPct val="0"/>
              </a:spcBef>
              <a:defRPr/>
            </a:pPr>
            <a:r>
              <a:rPr lang="en-US" sz="1200" b="1" dirty="0" smtClean="0">
                <a:latin typeface="Times New Roman" panose="02020603050405020304" pitchFamily="18" charset="0"/>
                <a:cs typeface="Times New Roman" panose="02020603050405020304" pitchFamily="18" charset="0"/>
              </a:rPr>
              <a:t>ENVIRONMENTAL STATEMENT:</a:t>
            </a:r>
            <a:r>
              <a:rPr lang="en-US" sz="1200" dirty="0" smtClean="0">
                <a:latin typeface="Times New Roman" panose="02020603050405020304" pitchFamily="18" charset="0"/>
                <a:cs typeface="Times New Roman" panose="02020603050405020304" pitchFamily="18" charset="0"/>
              </a:rPr>
              <a:t>     Environmental protection is not just the law but the right thing to do.  It is a continual process and starts with deliberate planning. Always be alert to ways to protect our environment during training and missions. In doing so, you will contribute to the sustainment of our training resources while protecting people and the environment from harmful effects. Refer to FM 3-34.5 Environmental Considerations and GTA 05-08-002 ENVIRONMENTAL-RELATED RISK ASSESSMENT.</a:t>
            </a:r>
            <a:endParaRPr lang="en-US" sz="1200" b="1" dirty="0" smtClean="0">
              <a:solidFill>
                <a:srgbClr val="00279F"/>
              </a:solidFill>
              <a:latin typeface="Times New Roman" panose="02020603050405020304" pitchFamily="18" charset="0"/>
              <a:cs typeface="Times New Roman" panose="02020603050405020304" pitchFamily="18" charset="0"/>
            </a:endParaRPr>
          </a:p>
          <a:p>
            <a:pPr eaLnBrk="1" hangingPunct="1">
              <a:spcBef>
                <a:spcPct val="0"/>
              </a:spcBef>
              <a:defRPr/>
            </a:pPr>
            <a:r>
              <a:rPr lang="en-US" sz="1200" b="1" dirty="0" smtClean="0">
                <a:latin typeface="Times New Roman" panose="02020603050405020304" pitchFamily="18" charset="0"/>
                <a:cs typeface="Times New Roman" panose="02020603050405020304" pitchFamily="18" charset="0"/>
              </a:rPr>
              <a:t>EVALUATION.</a:t>
            </a:r>
            <a:r>
              <a:rPr lang="en-US" sz="1200" dirty="0" smtClean="0">
                <a:latin typeface="Times New Roman" panose="02020603050405020304" pitchFamily="18" charset="0"/>
                <a:cs typeface="Times New Roman" panose="02020603050405020304" pitchFamily="18" charset="0"/>
              </a:rPr>
              <a:t> At the end of the S8 Module a culminating event, resulting in a briefing to the Commander, will be assessed.</a:t>
            </a:r>
            <a:endParaRPr lang="en-US" sz="1200" dirty="0" smtClean="0">
              <a:solidFill>
                <a:srgbClr val="FF0000"/>
              </a:solidFill>
              <a:latin typeface="Times New Roman" panose="02020603050405020304" pitchFamily="18" charset="0"/>
              <a:cs typeface="Times New Roman" panose="02020603050405020304" pitchFamily="18" charset="0"/>
            </a:endParaRPr>
          </a:p>
          <a:p>
            <a:pPr>
              <a:defRPr/>
            </a:pPr>
            <a:r>
              <a:rPr lang="en-US" sz="1200" b="1" dirty="0" smtClean="0">
                <a:latin typeface="Times New Roman" panose="02020603050405020304" pitchFamily="18" charset="0"/>
                <a:cs typeface="Times New Roman" panose="02020603050405020304" pitchFamily="18" charset="0"/>
              </a:rPr>
              <a:t>INSTRUCTIONAL LEAD IN - </a:t>
            </a:r>
            <a:r>
              <a:rPr lang="en-US" sz="1200" dirty="0" smtClean="0">
                <a:latin typeface="Times New Roman" panose="02020603050405020304" pitchFamily="18" charset="0"/>
                <a:cs typeface="Times New Roman" panose="02020603050405020304" pitchFamily="18" charset="0"/>
              </a:rPr>
              <a:t>Before we can understand how to control our funds, we must briefly discuss the course to roles crosswalk process.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smtClean="0">
              <a:solidFill>
                <a:schemeClr val="tx1"/>
              </a:solidFill>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eaLnBrk="0" fontAlgn="base" hangingPunct="0">
              <a:spcBef>
                <a:spcPct val="0"/>
              </a:spcBef>
              <a:spcAft>
                <a:spcPct val="0"/>
              </a:spcAft>
              <a:defRPr/>
            </a:pPr>
            <a:fld id="{0DD22D7E-8F99-4B8E-B407-CEF220A54AB6}" type="slidenum">
              <a:rPr lang="en-US" sz="2400">
                <a:solidFill>
                  <a:srgbClr val="000000"/>
                </a:solidFill>
                <a:latin typeface="Monotype Corsiva" pitchFamily="66" charset="0"/>
              </a:rPr>
              <a:pPr eaLnBrk="0" fontAlgn="base" hangingPunct="0">
                <a:spcBef>
                  <a:spcPct val="0"/>
                </a:spcBef>
                <a:spcAft>
                  <a:spcPct val="0"/>
                </a:spcAft>
                <a:defRPr/>
              </a:pPr>
              <a:t>2</a:t>
            </a:fld>
            <a:endParaRPr lang="en-US" sz="2400" dirty="0">
              <a:solidFill>
                <a:srgbClr val="000000"/>
              </a:solidFill>
              <a:latin typeface="Monotype Corsiva" pitchFamily="66" charset="0"/>
            </a:endParaRPr>
          </a:p>
        </p:txBody>
      </p:sp>
    </p:spTree>
    <p:extLst>
      <p:ext uri="{BB962C8B-B14F-4D97-AF65-F5344CB8AC3E}">
        <p14:creationId xmlns:p14="http://schemas.microsoft.com/office/powerpoint/2010/main" val="309968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Times New Roman" panose="02020603050405020304" pitchFamily="18" charset="0"/>
                <a:cs typeface="Times New Roman" panose="02020603050405020304" pitchFamily="18" charset="0"/>
              </a:rPr>
              <a:t>Show Slide 20:</a:t>
            </a:r>
            <a:r>
              <a:rPr lang="en-US" b="1" baseline="0" dirty="0" smtClean="0">
                <a:latin typeface="Times New Roman" panose="02020603050405020304" pitchFamily="18" charset="0"/>
                <a:cs typeface="Times New Roman" panose="02020603050405020304" pitchFamily="18" charset="0"/>
              </a:rPr>
              <a:t> Fund Center example</a:t>
            </a:r>
            <a:endParaRPr lang="en-US" dirty="0"/>
          </a:p>
        </p:txBody>
      </p:sp>
      <p:sp>
        <p:nvSpPr>
          <p:cNvPr id="4" name="Slide Number Placeholder 3"/>
          <p:cNvSpPr>
            <a:spLocks noGrp="1"/>
          </p:cNvSpPr>
          <p:nvPr>
            <p:ph type="sldNum" sz="quarter" idx="10"/>
          </p:nvPr>
        </p:nvSpPr>
        <p:spPr/>
        <p:txBody>
          <a:bodyPr/>
          <a:lstStyle/>
          <a:p>
            <a:fld id="{3CCE5068-3A32-4281-AABD-4645A9D5A04E}" type="slidenum">
              <a:rPr lang="en-US" smtClean="0"/>
              <a:t>20</a:t>
            </a:fld>
            <a:endParaRPr lang="en-US"/>
          </a:p>
        </p:txBody>
      </p:sp>
    </p:spTree>
    <p:extLst>
      <p:ext uri="{BB962C8B-B14F-4D97-AF65-F5344CB8AC3E}">
        <p14:creationId xmlns:p14="http://schemas.microsoft.com/office/powerpoint/2010/main" val="1131303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Times New Roman" panose="02020603050405020304" pitchFamily="18" charset="0"/>
                <a:cs typeface="Times New Roman" panose="02020603050405020304" pitchFamily="18" charset="0"/>
              </a:rPr>
              <a:t>Show Slide 21:</a:t>
            </a:r>
            <a:r>
              <a:rPr lang="en-US" b="1" baseline="0" dirty="0" smtClean="0">
                <a:latin typeface="Times New Roman" panose="02020603050405020304" pitchFamily="18" charset="0"/>
                <a:cs typeface="Times New Roman" panose="02020603050405020304" pitchFamily="18" charset="0"/>
              </a:rPr>
              <a:t> Cost Center</a:t>
            </a:r>
            <a:endParaRPr lang="en-US"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CCE5068-3A32-4281-AABD-4645A9D5A04E}" type="slidenum">
              <a:rPr lang="en-US" smtClean="0"/>
              <a:t>21</a:t>
            </a:fld>
            <a:endParaRPr lang="en-US"/>
          </a:p>
        </p:txBody>
      </p:sp>
    </p:spTree>
    <p:extLst>
      <p:ext uri="{BB962C8B-B14F-4D97-AF65-F5344CB8AC3E}">
        <p14:creationId xmlns:p14="http://schemas.microsoft.com/office/powerpoint/2010/main" val="39194565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Times New Roman" panose="02020603050405020304" pitchFamily="18" charset="0"/>
                <a:cs typeface="Times New Roman" panose="02020603050405020304" pitchFamily="18" charset="0"/>
              </a:rPr>
              <a:t>Show Slide 22:</a:t>
            </a:r>
            <a:r>
              <a:rPr lang="en-US" b="1" baseline="0" dirty="0" smtClean="0">
                <a:latin typeface="Times New Roman" panose="02020603050405020304" pitchFamily="18" charset="0"/>
                <a:cs typeface="Times New Roman" panose="02020603050405020304" pitchFamily="18" charset="0"/>
              </a:rPr>
              <a:t> Procure to Pay (P2P) process</a:t>
            </a:r>
            <a:endParaRPr lang="en-US" dirty="0" smtClean="0">
              <a:latin typeface="Times New Roman" panose="02020603050405020304" pitchFamily="18" charset="0"/>
              <a:cs typeface="Times New Roman" panose="02020603050405020304" pitchFamily="18" charset="0"/>
            </a:endParaRPr>
          </a:p>
          <a:p>
            <a:r>
              <a:rPr lang="en-US" dirty="0" smtClean="0"/>
              <a:t> The procure to pay</a:t>
            </a:r>
            <a:r>
              <a:rPr lang="en-US" baseline="0" dirty="0" smtClean="0"/>
              <a:t> process is the end-to-end business process of requesting goods or services through the vendor payment for good or services.</a:t>
            </a:r>
            <a:endParaRPr lang="en-US" dirty="0"/>
          </a:p>
        </p:txBody>
      </p:sp>
      <p:sp>
        <p:nvSpPr>
          <p:cNvPr id="4" name="Slide Number Placeholder 3"/>
          <p:cNvSpPr>
            <a:spLocks noGrp="1"/>
          </p:cNvSpPr>
          <p:nvPr>
            <p:ph type="sldNum" sz="quarter" idx="10"/>
          </p:nvPr>
        </p:nvSpPr>
        <p:spPr/>
        <p:txBody>
          <a:bodyPr/>
          <a:lstStyle/>
          <a:p>
            <a:fld id="{3CCE5068-3A32-4281-AABD-4645A9D5A04E}" type="slidenum">
              <a:rPr lang="en-US" smtClean="0"/>
              <a:t>22</a:t>
            </a:fld>
            <a:endParaRPr lang="en-US"/>
          </a:p>
        </p:txBody>
      </p:sp>
    </p:spTree>
    <p:extLst>
      <p:ext uri="{BB962C8B-B14F-4D97-AF65-F5344CB8AC3E}">
        <p14:creationId xmlns:p14="http://schemas.microsoft.com/office/powerpoint/2010/main" val="3897025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1371600" y="1143000"/>
            <a:ext cx="4114800" cy="3086100"/>
          </a:xfrm>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b="1" dirty="0" smtClean="0">
                <a:latin typeface="Times New Roman" panose="02020603050405020304" pitchFamily="18" charset="0"/>
                <a:cs typeface="Times New Roman" panose="02020603050405020304" pitchFamily="18" charset="0"/>
              </a:rPr>
              <a:t>Show Slide 23:</a:t>
            </a:r>
            <a:r>
              <a:rPr lang="en-US" b="1" baseline="0" dirty="0" smtClean="0">
                <a:latin typeface="Times New Roman" panose="02020603050405020304" pitchFamily="18" charset="0"/>
                <a:cs typeface="Times New Roman" panose="02020603050405020304" pitchFamily="18" charset="0"/>
              </a:rPr>
              <a:t> Questions</a:t>
            </a:r>
          </a:p>
          <a:p>
            <a:pPr>
              <a:spcBef>
                <a:spcPct val="0"/>
              </a:spcBef>
            </a:pPr>
            <a:endParaRPr lang="en-US" altLang="en-US" dirty="0" smtClean="0"/>
          </a:p>
          <a:p>
            <a:r>
              <a:rPr lang="en-US" altLang="en-US" dirty="0" smtClean="0"/>
              <a:t>A1:</a:t>
            </a:r>
            <a:r>
              <a:rPr lang="en-US" altLang="en-US" baseline="0" dirty="0" smtClean="0"/>
              <a:t> </a:t>
            </a:r>
            <a:r>
              <a:rPr lang="en-US" b="1" dirty="0" smtClean="0"/>
              <a:t>Master data:   </a:t>
            </a:r>
            <a:r>
              <a:rPr lang="en-US" dirty="0" smtClean="0"/>
              <a:t>A vendor master record contains the vendor’s name, address, and payment terms. </a:t>
            </a:r>
          </a:p>
          <a:p>
            <a:pPr>
              <a:spcBef>
                <a:spcPct val="0"/>
              </a:spcBef>
            </a:pPr>
            <a:r>
              <a:rPr lang="en-US" b="1" dirty="0" smtClean="0"/>
              <a:t>      Transaction data:  </a:t>
            </a:r>
            <a:r>
              <a:rPr lang="en-US" dirty="0" smtClean="0"/>
              <a:t>When you create a requisition, GFEBS will create an electronic document for the transaction.</a:t>
            </a:r>
          </a:p>
          <a:p>
            <a:pPr>
              <a:spcBef>
                <a:spcPct val="0"/>
              </a:spcBef>
            </a:pPr>
            <a:endParaRPr lang="en-US" altLang="en-US" dirty="0" smtClean="0"/>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smtClean="0"/>
              <a:t>A2: </a:t>
            </a:r>
            <a:r>
              <a:rPr lang="en-US" dirty="0" smtClean="0"/>
              <a:t> The </a:t>
            </a:r>
            <a:r>
              <a:rPr lang="en-US" b="1" dirty="0" smtClean="0"/>
              <a:t>procure to pay</a:t>
            </a:r>
            <a:r>
              <a:rPr lang="en-US" b="1" baseline="0" dirty="0" smtClean="0"/>
              <a:t> process </a:t>
            </a:r>
            <a:r>
              <a:rPr lang="en-US" baseline="0" dirty="0" smtClean="0"/>
              <a:t>is the end-to-end business process of requesting goods or services through the vendor payment for good or services.</a:t>
            </a:r>
            <a:endParaRPr lang="en-US" dirty="0" smtClean="0"/>
          </a:p>
          <a:p>
            <a:pPr>
              <a:spcBef>
                <a:spcPct val="0"/>
              </a:spcBef>
            </a:pPr>
            <a:endParaRPr lang="en-US" altLang="en-US" dirty="0" smtClean="0"/>
          </a:p>
          <a:p>
            <a:pPr>
              <a:spcBef>
                <a:spcPct val="0"/>
              </a:spcBef>
            </a:pPr>
            <a:r>
              <a:rPr lang="en-US" altLang="en-US" dirty="0" smtClean="0"/>
              <a:t>A3: </a:t>
            </a:r>
            <a:r>
              <a:rPr lang="en-US" altLang="en-US" b="1" dirty="0" smtClean="0"/>
              <a:t>Provisioning</a:t>
            </a:r>
            <a:r>
              <a:rPr lang="en-US" altLang="en-US" baseline="0" dirty="0" smtClean="0"/>
              <a:t> occurs t</a:t>
            </a:r>
            <a:r>
              <a:rPr lang="en-US" altLang="en-US" dirty="0" smtClean="0"/>
              <a:t>hrough the web-base application GRC.</a:t>
            </a:r>
          </a:p>
          <a:p>
            <a:pPr>
              <a:spcBef>
                <a:spcPct val="0"/>
              </a:spcBef>
            </a:pPr>
            <a:endParaRPr lang="en-US" altLang="en-US" dirty="0"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375">
              <a:spcBef>
                <a:spcPct val="30000"/>
              </a:spcBef>
              <a:defRPr sz="1200">
                <a:solidFill>
                  <a:schemeClr val="tx1"/>
                </a:solidFill>
                <a:latin typeface="Times New Roman" panose="02020603050405020304" pitchFamily="18" charset="0"/>
              </a:defRPr>
            </a:lvl1pPr>
            <a:lvl2pPr marL="742950" indent="-285750" defTabSz="968375">
              <a:spcBef>
                <a:spcPct val="30000"/>
              </a:spcBef>
              <a:defRPr sz="1200">
                <a:solidFill>
                  <a:schemeClr val="tx1"/>
                </a:solidFill>
                <a:latin typeface="Times New Roman" panose="02020603050405020304" pitchFamily="18" charset="0"/>
              </a:defRPr>
            </a:lvl2pPr>
            <a:lvl3pPr marL="1143000" indent="-228600" defTabSz="968375">
              <a:spcBef>
                <a:spcPct val="30000"/>
              </a:spcBef>
              <a:defRPr sz="1200">
                <a:solidFill>
                  <a:schemeClr val="tx1"/>
                </a:solidFill>
                <a:latin typeface="Times New Roman" panose="02020603050405020304" pitchFamily="18" charset="0"/>
              </a:defRPr>
            </a:lvl3pPr>
            <a:lvl4pPr marL="1600200" indent="-228600" defTabSz="968375">
              <a:spcBef>
                <a:spcPct val="30000"/>
              </a:spcBef>
              <a:defRPr sz="1200">
                <a:solidFill>
                  <a:schemeClr val="tx1"/>
                </a:solidFill>
                <a:latin typeface="Times New Roman" panose="02020603050405020304" pitchFamily="18" charset="0"/>
              </a:defRPr>
            </a:lvl4pPr>
            <a:lvl5pPr marL="2057400" indent="-228600" defTabSz="968375">
              <a:spcBef>
                <a:spcPct val="30000"/>
              </a:spcBef>
              <a:defRPr sz="1200">
                <a:solidFill>
                  <a:schemeClr val="tx1"/>
                </a:solidFill>
                <a:latin typeface="Times New Roman" panose="02020603050405020304" pitchFamily="18" charset="0"/>
              </a:defRPr>
            </a:lvl5pPr>
            <a:lvl6pPr marL="2514600" indent="-228600" defTabSz="9683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83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83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83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88F6271-2109-41B8-AC8A-45CACCC325C8}" type="slidenum">
              <a:rPr lang="en-US" altLang="en-US" smtClean="0">
                <a:latin typeface="Arial" panose="020B0604020202020204" pitchFamily="34" charset="0"/>
              </a:rPr>
              <a:pPr>
                <a:spcBef>
                  <a:spcPct val="0"/>
                </a:spcBef>
              </a:pPr>
              <a:t>23</a:t>
            </a:fld>
            <a:endParaRPr lang="en-US" altLang="en-US" smtClean="0">
              <a:latin typeface="Arial" panose="020B0604020202020204" pitchFamily="34" charset="0"/>
            </a:endParaRPr>
          </a:p>
        </p:txBody>
      </p:sp>
    </p:spTree>
    <p:extLst>
      <p:ext uri="{BB962C8B-B14F-4D97-AF65-F5344CB8AC3E}">
        <p14:creationId xmlns:p14="http://schemas.microsoft.com/office/powerpoint/2010/main" val="3315560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Times New Roman" panose="02020603050405020304" pitchFamily="18" charset="0"/>
                <a:cs typeface="Times New Roman" panose="02020603050405020304" pitchFamily="18" charset="0"/>
              </a:rPr>
              <a:t>Show Slide 24:</a:t>
            </a:r>
            <a:r>
              <a:rPr lang="en-US" b="1" baseline="0" dirty="0" smtClean="0">
                <a:latin typeface="Times New Roman" panose="02020603050405020304" pitchFamily="18" charset="0"/>
                <a:cs typeface="Times New Roman" panose="02020603050405020304" pitchFamily="18" charset="0"/>
              </a:rPr>
              <a:t> Questions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latin typeface="Times New Roman" panose="02020603050405020304" pitchFamily="18" charset="0"/>
                <a:cs typeface="Times New Roman" panose="02020603050405020304" pitchFamily="18" charset="0"/>
              </a:rPr>
              <a:t>Restate TLO and Summarize lesson</a:t>
            </a:r>
            <a:endParaRPr lang="en-US" b="0" dirty="0" smtClean="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81796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Times New Roman" panose="02020603050405020304" pitchFamily="18" charset="0"/>
                <a:cs typeface="Times New Roman" panose="02020603050405020304" pitchFamily="18" charset="0"/>
              </a:rPr>
              <a:t>Show Slide 3:</a:t>
            </a:r>
            <a:r>
              <a:rPr lang="en-US" b="1" baseline="0" dirty="0" smtClean="0">
                <a:latin typeface="Times New Roman" panose="02020603050405020304" pitchFamily="18" charset="0"/>
                <a:cs typeface="Times New Roman" panose="02020603050405020304" pitchFamily="18" charset="0"/>
              </a:rPr>
              <a:t> Agenda</a:t>
            </a:r>
            <a:endParaRPr lang="en-US" dirty="0" smtClean="0">
              <a:latin typeface="Times New Roman" panose="02020603050405020304" pitchFamily="18" charset="0"/>
              <a:cs typeface="Times New Roman" panose="02020603050405020304" pitchFamily="18" charset="0"/>
            </a:endParaRPr>
          </a:p>
          <a:p>
            <a:r>
              <a:rPr lang="en-US" dirty="0" smtClean="0"/>
              <a:t>Here</a:t>
            </a:r>
            <a:r>
              <a:rPr lang="en-US" baseline="0" dirty="0" smtClean="0"/>
              <a:t> are the things that we are going to go over in this lesson:</a:t>
            </a:r>
          </a:p>
          <a:p>
            <a:endParaRPr lang="en-US" dirty="0" smtClean="0"/>
          </a:p>
          <a:p>
            <a:r>
              <a:rPr lang="en-US" sz="1200" dirty="0" smtClean="0"/>
              <a:t>	1. GFEBS </a:t>
            </a:r>
            <a:r>
              <a:rPr lang="en-US" sz="1200" dirty="0" smtClean="0"/>
              <a:t>six functional areas</a:t>
            </a:r>
          </a:p>
          <a:p>
            <a:r>
              <a:rPr lang="en-US" sz="1200" dirty="0" smtClean="0"/>
              <a:t>	2. Concepts </a:t>
            </a:r>
            <a:r>
              <a:rPr lang="en-US" sz="1200" dirty="0" smtClean="0"/>
              <a:t>of GFEBS</a:t>
            </a:r>
          </a:p>
          <a:p>
            <a:r>
              <a:rPr lang="en-US" sz="1200" dirty="0" smtClean="0"/>
              <a:t>	3.</a:t>
            </a:r>
            <a:r>
              <a:rPr lang="en-US" sz="1200" baseline="0" dirty="0" smtClean="0"/>
              <a:t> </a:t>
            </a:r>
            <a:r>
              <a:rPr lang="en-US" sz="1200" dirty="0" smtClean="0"/>
              <a:t>Master </a:t>
            </a:r>
            <a:r>
              <a:rPr lang="en-US" sz="1200" dirty="0" smtClean="0"/>
              <a:t>and Transactional Data</a:t>
            </a:r>
          </a:p>
          <a:p>
            <a:r>
              <a:rPr lang="en-US" sz="1200" dirty="0" smtClean="0"/>
              <a:t>	4. GFEBS </a:t>
            </a:r>
            <a:r>
              <a:rPr lang="en-US" sz="1200" dirty="0" smtClean="0"/>
              <a:t>Prerequisites</a:t>
            </a:r>
          </a:p>
          <a:p>
            <a:r>
              <a:rPr lang="en-US" sz="1200" dirty="0" smtClean="0"/>
              <a:t>	5. Roles/Transaction </a:t>
            </a:r>
            <a:r>
              <a:rPr lang="en-US" sz="1200" dirty="0" smtClean="0"/>
              <a:t>Codes (T-codes)</a:t>
            </a:r>
          </a:p>
          <a:p>
            <a:r>
              <a:rPr lang="en-US" sz="1200" dirty="0" smtClean="0"/>
              <a:t>	6.</a:t>
            </a:r>
            <a:r>
              <a:rPr lang="en-US" sz="1200" baseline="0" dirty="0" smtClean="0"/>
              <a:t> </a:t>
            </a:r>
            <a:r>
              <a:rPr lang="en-US" sz="1200" dirty="0" smtClean="0"/>
              <a:t>GFEBS </a:t>
            </a:r>
            <a:r>
              <a:rPr lang="en-US" sz="1200" dirty="0" smtClean="0"/>
              <a:t>Line of Accounting Crosswalk</a:t>
            </a:r>
          </a:p>
          <a:p>
            <a:endParaRPr lang="en-US" dirty="0"/>
          </a:p>
        </p:txBody>
      </p:sp>
    </p:spTree>
    <p:extLst>
      <p:ext uri="{BB962C8B-B14F-4D97-AF65-F5344CB8AC3E}">
        <p14:creationId xmlns:p14="http://schemas.microsoft.com/office/powerpoint/2010/main" val="1656567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xfrm>
            <a:off x="3884613" y="8685213"/>
            <a:ext cx="2971800" cy="457200"/>
          </a:xfrm>
          <a:prstGeom prst="rect">
            <a:avLst/>
          </a:prstGeom>
          <a:noFill/>
        </p:spPr>
        <p:txBody>
          <a:bodyPr/>
          <a:lstStyle/>
          <a:p>
            <a:pPr eaLnBrk="0" fontAlgn="base" hangingPunct="0">
              <a:spcBef>
                <a:spcPct val="0"/>
              </a:spcBef>
              <a:spcAft>
                <a:spcPct val="0"/>
              </a:spcAft>
            </a:pPr>
            <a:fld id="{49B226D9-73A6-48F7-8831-B6B570B9BB59}" type="slidenum">
              <a:rPr lang="en-US" sz="2400">
                <a:solidFill>
                  <a:srgbClr val="000000"/>
                </a:solidFill>
                <a:latin typeface="Monotype Corsiva" pitchFamily="66" charset="0"/>
              </a:rPr>
              <a:pPr eaLnBrk="0" fontAlgn="base" hangingPunct="0">
                <a:spcBef>
                  <a:spcPct val="0"/>
                </a:spcBef>
                <a:spcAft>
                  <a:spcPct val="0"/>
                </a:spcAft>
              </a:pPr>
              <a:t>4</a:t>
            </a:fld>
            <a:endParaRPr lang="en-US" sz="2400" dirty="0">
              <a:solidFill>
                <a:srgbClr val="000000"/>
              </a:solidFill>
              <a:latin typeface="Monotype Corsiva" pitchFamily="66" charset="0"/>
            </a:endParaRPr>
          </a:p>
        </p:txBody>
      </p:sp>
      <p:sp>
        <p:nvSpPr>
          <p:cNvPr id="51203" name="Rectangle 2"/>
          <p:cNvSpPr>
            <a:spLocks noGrp="1" noRot="1" noChangeAspect="1" noChangeArrowheads="1" noTextEdit="1"/>
          </p:cNvSpPr>
          <p:nvPr>
            <p:ph type="sldImg"/>
          </p:nvPr>
        </p:nvSpPr>
        <p:spPr>
          <a:xfrm>
            <a:off x="1371600" y="1143000"/>
            <a:ext cx="4114800" cy="3086100"/>
          </a:xfrm>
          <a:ln/>
        </p:spPr>
      </p:sp>
      <p:sp>
        <p:nvSpPr>
          <p:cNvPr id="51204"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400" b="1" dirty="0" smtClean="0">
                <a:latin typeface="Times New Roman" panose="02020603050405020304" pitchFamily="18" charset="0"/>
                <a:cs typeface="Times New Roman" panose="02020603050405020304" pitchFamily="18" charset="0"/>
              </a:rPr>
              <a:t>Show Slide 4:</a:t>
            </a:r>
            <a:r>
              <a:rPr lang="en-US" sz="1400" b="1" baseline="0" dirty="0" smtClean="0">
                <a:latin typeface="Times New Roman" panose="02020603050405020304" pitchFamily="18" charset="0"/>
                <a:cs typeface="Times New Roman" panose="02020603050405020304" pitchFamily="18" charset="0"/>
              </a:rPr>
              <a:t> Overview</a:t>
            </a:r>
            <a:endParaRPr lang="en-US" sz="1400" dirty="0" smtClean="0">
              <a:latin typeface="Times New Roman" panose="02020603050405020304" pitchFamily="18" charset="0"/>
              <a:cs typeface="Times New Roman" panose="02020603050405020304" pitchFamily="18"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400" b="1" dirty="0" smtClean="0">
              <a:latin typeface="Arial" pitchFamily="34" charset="0"/>
              <a:cs typeface="Arial" pitchFamily="34" charset="0"/>
            </a:endParaRPr>
          </a:p>
          <a:p>
            <a:pPr>
              <a:spcBef>
                <a:spcPct val="0"/>
              </a:spcBef>
            </a:pPr>
            <a:r>
              <a:rPr lang="en-US" sz="1400" dirty="0" smtClean="0"/>
              <a:t>GFEBS organized analysis and development activities into 6 functional areas. </a:t>
            </a:r>
          </a:p>
          <a:p>
            <a:pPr>
              <a:spcBef>
                <a:spcPct val="0"/>
              </a:spcBef>
            </a:pPr>
            <a:endParaRPr lang="en-US" sz="1400" dirty="0" smtClean="0"/>
          </a:p>
          <a:p>
            <a:pPr>
              <a:spcBef>
                <a:spcPct val="0"/>
              </a:spcBef>
            </a:pPr>
            <a:r>
              <a:rPr lang="en-US" sz="1400" dirty="0" smtClean="0"/>
              <a:t>All users across the Army draw common data from and record transactions </a:t>
            </a:r>
            <a:r>
              <a:rPr lang="en-US" sz="1400" dirty="0" smtClean="0"/>
              <a:t>on </a:t>
            </a:r>
            <a:r>
              <a:rPr lang="en-US" sz="1400" dirty="0" smtClean="0"/>
              <a:t>the central ERP. All input from transactions is simultaneously available to all related actions.</a:t>
            </a:r>
          </a:p>
          <a:p>
            <a:pPr>
              <a:spcBef>
                <a:spcPct val="0"/>
              </a:spcBef>
            </a:pPr>
            <a:endParaRPr lang="en-US" sz="1400" dirty="0" smtClean="0"/>
          </a:p>
          <a:p>
            <a:pPr>
              <a:spcBef>
                <a:spcPct val="0"/>
              </a:spcBef>
            </a:pPr>
            <a:r>
              <a:rPr lang="en-US" sz="1400" dirty="0" smtClean="0"/>
              <a:t>All data </a:t>
            </a:r>
            <a:r>
              <a:rPr lang="en-US" sz="1400" dirty="0" smtClean="0"/>
              <a:t>is </a:t>
            </a:r>
            <a:r>
              <a:rPr lang="en-US" sz="1400" dirty="0" smtClean="0"/>
              <a:t>available in the Business Intelligence module for </a:t>
            </a:r>
            <a:r>
              <a:rPr lang="en-US" sz="1400" dirty="0" smtClean="0"/>
              <a:t>analysis </a:t>
            </a:r>
            <a:r>
              <a:rPr lang="en-US" sz="1400" dirty="0" smtClean="0"/>
              <a:t>– and </a:t>
            </a:r>
            <a:r>
              <a:rPr lang="en-US" sz="1400" dirty="0" smtClean="0"/>
              <a:t>to support </a:t>
            </a:r>
            <a:r>
              <a:rPr lang="en-US" sz="1400" dirty="0" smtClean="0"/>
              <a:t>decision-making across the staffs and the Army.    </a:t>
            </a:r>
          </a:p>
          <a:p>
            <a:pPr>
              <a:spcBef>
                <a:spcPct val="0"/>
              </a:spcBef>
            </a:pPr>
            <a:endParaRPr lang="en-US" sz="1400" dirty="0" smtClean="0"/>
          </a:p>
          <a:p>
            <a:r>
              <a:rPr lang="en-US" sz="1400" dirty="0" smtClean="0">
                <a:latin typeface="Calibri" pitchFamily="34" charset="0"/>
              </a:rPr>
              <a:t>FI - Finance</a:t>
            </a:r>
          </a:p>
          <a:p>
            <a:r>
              <a:rPr lang="en-US" sz="1400" dirty="0" smtClean="0">
                <a:latin typeface="Calibri" pitchFamily="34" charset="0"/>
              </a:rPr>
              <a:t>FM - Funds Management</a:t>
            </a:r>
          </a:p>
          <a:p>
            <a:r>
              <a:rPr lang="en-US" sz="1400" dirty="0" smtClean="0">
                <a:latin typeface="Calibri" pitchFamily="34" charset="0"/>
              </a:rPr>
              <a:t>SC - Spending Chain</a:t>
            </a:r>
          </a:p>
          <a:p>
            <a:r>
              <a:rPr lang="en-US" sz="1400" dirty="0" smtClean="0">
                <a:latin typeface="Calibri" pitchFamily="34" charset="0"/>
              </a:rPr>
              <a:t>CM - Cost Management</a:t>
            </a:r>
          </a:p>
          <a:p>
            <a:r>
              <a:rPr lang="en-US" sz="1400" dirty="0" smtClean="0">
                <a:latin typeface="Calibri" pitchFamily="34" charset="0"/>
              </a:rPr>
              <a:t>RM - Reimbursables</a:t>
            </a:r>
          </a:p>
          <a:p>
            <a:r>
              <a:rPr lang="en-US" sz="1400" dirty="0" smtClean="0">
                <a:latin typeface="Calibri" pitchFamily="34" charset="0"/>
              </a:rPr>
              <a:t>EA - Equipment and Assets</a:t>
            </a:r>
          </a:p>
          <a:p>
            <a:r>
              <a:rPr lang="en-US" sz="1400" dirty="0" smtClean="0">
                <a:latin typeface="Calibri" pitchFamily="34" charset="0"/>
              </a:rPr>
              <a:t>RP - Real Property</a:t>
            </a:r>
          </a:p>
          <a:p>
            <a:r>
              <a:rPr lang="en-US" sz="1400" dirty="0" smtClean="0">
                <a:latin typeface="Calibri" pitchFamily="34" charset="0"/>
              </a:rPr>
              <a:t>PM - Plant Maintenance</a:t>
            </a:r>
          </a:p>
          <a:p>
            <a:pPr>
              <a:spcBef>
                <a:spcPct val="0"/>
              </a:spcBef>
            </a:pPr>
            <a:r>
              <a:rPr lang="en-US" sz="1400" dirty="0" smtClean="0">
                <a:latin typeface="Calibri" pitchFamily="34" charset="0"/>
              </a:rPr>
              <a:t>PS - Project Systems</a:t>
            </a:r>
            <a:endParaRPr lang="en-US" sz="1400" dirty="0" smtClean="0"/>
          </a:p>
        </p:txBody>
      </p:sp>
    </p:spTree>
    <p:extLst>
      <p:ext uri="{BB962C8B-B14F-4D97-AF65-F5344CB8AC3E}">
        <p14:creationId xmlns:p14="http://schemas.microsoft.com/office/powerpoint/2010/main" val="75009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1371600" y="1143000"/>
            <a:ext cx="4114800" cy="3086100"/>
          </a:xfrm>
          <a:ln/>
        </p:spPr>
      </p:sp>
      <p:sp>
        <p:nvSpPr>
          <p:cNvPr id="48131"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Times New Roman" panose="02020603050405020304" pitchFamily="18" charset="0"/>
                <a:cs typeface="Times New Roman" panose="02020603050405020304" pitchFamily="18" charset="0"/>
              </a:rPr>
              <a:t>Show Slide 5:</a:t>
            </a:r>
            <a:r>
              <a:rPr lang="en-US" b="1" baseline="0" dirty="0" smtClean="0">
                <a:latin typeface="Times New Roman" panose="02020603050405020304" pitchFamily="18" charset="0"/>
                <a:cs typeface="Times New Roman" panose="02020603050405020304" pitchFamily="18" charset="0"/>
              </a:rPr>
              <a:t> Agenda</a:t>
            </a:r>
            <a:endParaRPr lang="en-US" dirty="0" smtClean="0">
              <a:latin typeface="Times New Roman" panose="02020603050405020304" pitchFamily="18" charset="0"/>
              <a:cs typeface="Times New Roman" panose="02020603050405020304" pitchFamily="18"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smtClean="0">
              <a:latin typeface="Arial" pitchFamily="34" charset="0"/>
              <a:cs typeface="Arial" pitchFamily="34" charset="0"/>
            </a:endParaRPr>
          </a:p>
          <a:p>
            <a:r>
              <a:rPr lang="en-US" dirty="0" smtClean="0"/>
              <a:t>General Funds Enterprise Business System (GFEBS)</a:t>
            </a:r>
            <a:r>
              <a:rPr lang="en-US" baseline="0" dirty="0" smtClean="0"/>
              <a:t> is a</a:t>
            </a:r>
            <a:r>
              <a:rPr lang="en-US" dirty="0" smtClean="0"/>
              <a:t> web-based financial management system that provides the Army relevant, reliable, and timely financial information.</a:t>
            </a:r>
            <a:r>
              <a:rPr lang="en-US" baseline="0" dirty="0" smtClean="0"/>
              <a:t> </a:t>
            </a:r>
            <a:r>
              <a:rPr lang="en-US" dirty="0" smtClean="0"/>
              <a:t>GFEBS results in a multitude of benefits for the Army’s financial professionals.  Currently, the Army spends a large percentage of its efforts processing transactions, controlling interfaces and generating reports. With GFEBS, the Army’s financial professionals are now able to devote more time to financial analysis and reduce the amount of time spent on processing transactions. GFEBS was implemented into the Army in 8 phases, with 8b being the last phase for Operations (deployed environment).</a:t>
            </a:r>
          </a:p>
        </p:txBody>
      </p:sp>
      <p:sp>
        <p:nvSpPr>
          <p:cNvPr id="48132" name="Slide Number Placeholder 3"/>
          <p:cNvSpPr>
            <a:spLocks noGrp="1"/>
          </p:cNvSpPr>
          <p:nvPr>
            <p:ph type="sldNum" sz="quarter" idx="5"/>
          </p:nvPr>
        </p:nvSpPr>
        <p:spPr>
          <a:xfrm>
            <a:off x="3884613" y="8685213"/>
            <a:ext cx="2971800" cy="457200"/>
          </a:xfrm>
          <a:prstGeom prst="rect">
            <a:avLst/>
          </a:prstGeom>
          <a:noFill/>
        </p:spPr>
        <p:txBody>
          <a:bodyPr/>
          <a:lstStyle/>
          <a:p>
            <a:pPr eaLnBrk="0" fontAlgn="base" hangingPunct="0">
              <a:spcBef>
                <a:spcPct val="0"/>
              </a:spcBef>
              <a:spcAft>
                <a:spcPct val="0"/>
              </a:spcAft>
            </a:pPr>
            <a:fld id="{204358D8-0518-42C9-A9AF-0D71967750FC}" type="slidenum">
              <a:rPr lang="en-US" sz="2400">
                <a:solidFill>
                  <a:srgbClr val="000000"/>
                </a:solidFill>
                <a:latin typeface="Monotype Corsiva" pitchFamily="66" charset="0"/>
              </a:rPr>
              <a:pPr eaLnBrk="0" fontAlgn="base" hangingPunct="0">
                <a:spcBef>
                  <a:spcPct val="0"/>
                </a:spcBef>
                <a:spcAft>
                  <a:spcPct val="0"/>
                </a:spcAft>
              </a:pPr>
              <a:t>5</a:t>
            </a:fld>
            <a:endParaRPr lang="en-US" sz="2400" dirty="0">
              <a:solidFill>
                <a:srgbClr val="000000"/>
              </a:solidFill>
              <a:latin typeface="Monotype Corsiva" pitchFamily="66" charset="0"/>
            </a:endParaRPr>
          </a:p>
        </p:txBody>
      </p:sp>
    </p:spTree>
    <p:extLst>
      <p:ext uri="{BB962C8B-B14F-4D97-AF65-F5344CB8AC3E}">
        <p14:creationId xmlns:p14="http://schemas.microsoft.com/office/powerpoint/2010/main" val="3159888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1371600" y="1143000"/>
            <a:ext cx="4114800" cy="3086100"/>
          </a:xfrm>
          <a:ln/>
        </p:spPr>
      </p:sp>
      <p:sp>
        <p:nvSpPr>
          <p:cNvPr id="50179"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Times New Roman" panose="02020603050405020304" pitchFamily="18" charset="0"/>
                <a:cs typeface="Times New Roman" panose="02020603050405020304" pitchFamily="18" charset="0"/>
              </a:rPr>
              <a:t>Show Slide 6:</a:t>
            </a:r>
            <a:r>
              <a:rPr lang="en-US" b="1" baseline="0" dirty="0" smtClean="0">
                <a:latin typeface="Times New Roman" panose="02020603050405020304" pitchFamily="18" charset="0"/>
                <a:cs typeface="Times New Roman" panose="02020603050405020304" pitchFamily="18" charset="0"/>
              </a:rPr>
              <a:t> Agenda</a:t>
            </a:r>
            <a:endParaRPr lang="en-US" dirty="0" smtClean="0">
              <a:latin typeface="Times New Roman" panose="02020603050405020304" pitchFamily="18" charset="0"/>
              <a:cs typeface="Times New Roman" panose="02020603050405020304" pitchFamily="18"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smtClean="0">
              <a:latin typeface="Arial" pitchFamily="34" charset="0"/>
              <a:cs typeface="Arial" pitchFamily="34" charset="0"/>
            </a:endParaRPr>
          </a:p>
          <a:p>
            <a:pPr>
              <a:lnSpc>
                <a:spcPct val="150000"/>
              </a:lnSpc>
            </a:pPr>
            <a:r>
              <a:rPr lang="en-US" b="1" dirty="0" smtClean="0"/>
              <a:t>Master data:   </a:t>
            </a:r>
            <a:r>
              <a:rPr lang="en-US" dirty="0" smtClean="0"/>
              <a:t>A vendor master record contains the vendor’s name, address, and payment terms. Using master data helps users to avoid data redundancy. </a:t>
            </a:r>
            <a:r>
              <a:rPr lang="en-US" dirty="0" smtClean="0">
                <a:latin typeface="Times New Roman" pitchFamily="18" charset="0"/>
                <a:cs typeface="Times New Roman" pitchFamily="18" charset="0"/>
              </a:rPr>
              <a:t>Integrating master data through a single source like GFEBS eliminates data redundancy and conflicting information, and provides a single view of master data information. There are many types of master data, including vendor master data, billing master data, asset master data, and customer master data.</a:t>
            </a:r>
            <a:endParaRPr lang="en-US" dirty="0" smtClean="0"/>
          </a:p>
          <a:p>
            <a:pPr>
              <a:lnSpc>
                <a:spcPct val="150000"/>
              </a:lnSpc>
            </a:pPr>
            <a:endParaRPr lang="en-US" dirty="0" smtClean="0">
              <a:latin typeface="Times New Roman" pitchFamily="18" charset="0"/>
              <a:cs typeface="Times New Roman" pitchFamily="18" charset="0"/>
            </a:endParaRPr>
          </a:p>
          <a:p>
            <a:pPr>
              <a:spcBef>
                <a:spcPct val="0"/>
              </a:spcBef>
            </a:pPr>
            <a:r>
              <a:rPr lang="en-US" b="1" dirty="0" smtClean="0"/>
              <a:t>Transaction data:  </a:t>
            </a:r>
            <a:r>
              <a:rPr lang="en-US" dirty="0" smtClean="0"/>
              <a:t>When you create a requisition, GFEBS will create an electronic document for the transaction.</a:t>
            </a:r>
          </a:p>
          <a:p>
            <a:pPr>
              <a:spcBef>
                <a:spcPct val="0"/>
              </a:spcBef>
            </a:pPr>
            <a:endParaRPr lang="en-US" dirty="0" smtClean="0"/>
          </a:p>
          <a:p>
            <a:pPr>
              <a:spcBef>
                <a:spcPct val="0"/>
              </a:spcBef>
            </a:pPr>
            <a:endParaRPr lang="en-US" dirty="0" smtClean="0"/>
          </a:p>
        </p:txBody>
      </p:sp>
      <p:sp>
        <p:nvSpPr>
          <p:cNvPr id="50180" name="Slide Number Placeholder 3"/>
          <p:cNvSpPr>
            <a:spLocks noGrp="1"/>
          </p:cNvSpPr>
          <p:nvPr>
            <p:ph type="sldNum" sz="quarter" idx="5"/>
          </p:nvPr>
        </p:nvSpPr>
        <p:spPr>
          <a:xfrm>
            <a:off x="3884613" y="8685213"/>
            <a:ext cx="2971800" cy="457200"/>
          </a:xfrm>
          <a:prstGeom prst="rect">
            <a:avLst/>
          </a:prstGeom>
          <a:noFill/>
        </p:spPr>
        <p:txBody>
          <a:bodyPr/>
          <a:lstStyle/>
          <a:p>
            <a:pPr eaLnBrk="0" fontAlgn="base" hangingPunct="0">
              <a:spcBef>
                <a:spcPct val="0"/>
              </a:spcBef>
              <a:spcAft>
                <a:spcPct val="0"/>
              </a:spcAft>
            </a:pPr>
            <a:fld id="{99E498F5-6D91-4B30-9965-EEEC77B0901E}" type="slidenum">
              <a:rPr lang="en-US" sz="2400">
                <a:solidFill>
                  <a:srgbClr val="000000"/>
                </a:solidFill>
                <a:latin typeface="Monotype Corsiva" pitchFamily="66" charset="0"/>
              </a:rPr>
              <a:pPr eaLnBrk="0" fontAlgn="base" hangingPunct="0">
                <a:spcBef>
                  <a:spcPct val="0"/>
                </a:spcBef>
                <a:spcAft>
                  <a:spcPct val="0"/>
                </a:spcAft>
              </a:pPr>
              <a:t>6</a:t>
            </a:fld>
            <a:endParaRPr lang="en-US" sz="2400" dirty="0">
              <a:solidFill>
                <a:srgbClr val="000000"/>
              </a:solidFill>
              <a:latin typeface="Monotype Corsiva" pitchFamily="66" charset="0"/>
            </a:endParaRPr>
          </a:p>
        </p:txBody>
      </p:sp>
    </p:spTree>
    <p:extLst>
      <p:ext uri="{BB962C8B-B14F-4D97-AF65-F5344CB8AC3E}">
        <p14:creationId xmlns:p14="http://schemas.microsoft.com/office/powerpoint/2010/main" val="499728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1371600" y="1143000"/>
            <a:ext cx="4114800" cy="3086100"/>
          </a:xfrm>
          <a:ln/>
        </p:spPr>
      </p:sp>
      <p:sp>
        <p:nvSpPr>
          <p:cNvPr id="50179" name="Notes Placeholder 2"/>
          <p:cNvSpPr>
            <a:spLocks noGrp="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latin typeface="Times New Roman" panose="02020603050405020304" pitchFamily="18" charset="0"/>
                <a:cs typeface="Times New Roman" panose="02020603050405020304" pitchFamily="18" charset="0"/>
              </a:rPr>
              <a:t>Show Slide 7:</a:t>
            </a:r>
            <a:r>
              <a:rPr lang="en-US" b="1" baseline="0" dirty="0" smtClean="0">
                <a:latin typeface="Times New Roman" panose="02020603050405020304" pitchFamily="18" charset="0"/>
                <a:cs typeface="Times New Roman" panose="02020603050405020304" pitchFamily="18" charset="0"/>
              </a:rPr>
              <a:t> Agenda</a:t>
            </a:r>
            <a:endParaRPr lang="en-US" dirty="0" smtClean="0">
              <a:latin typeface="Times New Roman" panose="02020603050405020304" pitchFamily="18" charset="0"/>
              <a:cs typeface="Times New Roman" panose="02020603050405020304" pitchFamily="18"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smtClean="0">
              <a:latin typeface="Arial" pitchFamily="34" charset="0"/>
              <a:cs typeface="Arial" pitchFamily="34" charset="0"/>
            </a:endParaRPr>
          </a:p>
          <a:p>
            <a:r>
              <a:rPr lang="en-US" dirty="0" smtClean="0"/>
              <a:t>The S8 Gunnery Training Formula is the recipe for success.  We train company grade financial managers in the art of resource management using approved business processes / battle drills (collective and individual task).  These battle drills were not developed in a school house stove pipe environment but developed by getting important feedback from across the FM community…to include hosting a 3 day collaboration workshop in which Corps, Division, Brigade G8’s/S8’s and Department of the Army Civilians </a:t>
            </a:r>
            <a:r>
              <a:rPr lang="en-US" dirty="0" smtClean="0"/>
              <a:t>to </a:t>
            </a:r>
            <a:r>
              <a:rPr lang="en-US" dirty="0" smtClean="0"/>
              <a:t>develop and confirm the business process/battle drills.  The FM community agreed that with institutional battle drill training, combined with home station training, that “Fund Certification Authority” could indeed be pushed down to the Brigade S8. To that end, Financial Managers now arrive at their units with the necessary tools to provide critical resource management expertise.</a:t>
            </a:r>
          </a:p>
          <a:p>
            <a:endParaRPr lang="en-US" dirty="0" smtClean="0"/>
          </a:p>
          <a:p>
            <a:r>
              <a:rPr lang="en-US" dirty="0" smtClean="0"/>
              <a:t>Additionally </a:t>
            </a:r>
            <a:r>
              <a:rPr lang="en-US" dirty="0" smtClean="0"/>
              <a:t>the FMS has taken the responsibility of ensuring that all graduates are provisioned in GFEBS and are Level I and II FM Certified so that Financial Managers arrive at their units fully mission capable and ready to provide an expertise that can only be found in the FM Community.   </a:t>
            </a:r>
          </a:p>
        </p:txBody>
      </p:sp>
      <p:sp>
        <p:nvSpPr>
          <p:cNvPr id="50180" name="Slide Number Placeholder 3"/>
          <p:cNvSpPr>
            <a:spLocks noGrp="1"/>
          </p:cNvSpPr>
          <p:nvPr>
            <p:ph type="sldNum" sz="quarter" idx="5"/>
          </p:nvPr>
        </p:nvSpPr>
        <p:spPr>
          <a:xfrm>
            <a:off x="3884613" y="8685213"/>
            <a:ext cx="2971800" cy="457200"/>
          </a:xfrm>
          <a:prstGeom prst="rect">
            <a:avLst/>
          </a:prstGeom>
          <a:noFill/>
        </p:spPr>
        <p:txBody>
          <a:bodyPr/>
          <a:lstStyle/>
          <a:p>
            <a:pPr eaLnBrk="0" fontAlgn="base" hangingPunct="0">
              <a:spcBef>
                <a:spcPct val="0"/>
              </a:spcBef>
              <a:spcAft>
                <a:spcPct val="0"/>
              </a:spcAft>
            </a:pPr>
            <a:fld id="{99E498F5-6D91-4B30-9965-EEEC77B0901E}" type="slidenum">
              <a:rPr lang="en-US" sz="2400">
                <a:solidFill>
                  <a:srgbClr val="000000"/>
                </a:solidFill>
                <a:latin typeface="Monotype Corsiva" pitchFamily="66" charset="0"/>
              </a:rPr>
              <a:pPr eaLnBrk="0" fontAlgn="base" hangingPunct="0">
                <a:spcBef>
                  <a:spcPct val="0"/>
                </a:spcBef>
                <a:spcAft>
                  <a:spcPct val="0"/>
                </a:spcAft>
              </a:pPr>
              <a:t>7</a:t>
            </a:fld>
            <a:endParaRPr lang="en-US" sz="2400" dirty="0">
              <a:solidFill>
                <a:srgbClr val="000000"/>
              </a:solidFill>
              <a:latin typeface="Monotype Corsiva" pitchFamily="66" charset="0"/>
            </a:endParaRPr>
          </a:p>
        </p:txBody>
      </p:sp>
    </p:spTree>
    <p:extLst>
      <p:ext uri="{BB962C8B-B14F-4D97-AF65-F5344CB8AC3E}">
        <p14:creationId xmlns:p14="http://schemas.microsoft.com/office/powerpoint/2010/main" val="353840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Times New Roman" panose="02020603050405020304" pitchFamily="18" charset="0"/>
                <a:cs typeface="Times New Roman" panose="02020603050405020304" pitchFamily="18" charset="0"/>
              </a:rPr>
              <a:t>Show Slide 8:</a:t>
            </a:r>
            <a:r>
              <a:rPr lang="en-US" b="1" baseline="0" dirty="0" smtClean="0">
                <a:latin typeface="Times New Roman" panose="02020603050405020304" pitchFamily="18" charset="0"/>
                <a:cs typeface="Times New Roman" panose="02020603050405020304" pitchFamily="18" charset="0"/>
              </a:rPr>
              <a:t> Roles</a:t>
            </a:r>
            <a:endParaRPr lang="en-US" dirty="0"/>
          </a:p>
        </p:txBody>
      </p:sp>
    </p:spTree>
    <p:extLst>
      <p:ext uri="{BB962C8B-B14F-4D97-AF65-F5344CB8AC3E}">
        <p14:creationId xmlns:p14="http://schemas.microsoft.com/office/powerpoint/2010/main" val="3845994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Times New Roman" panose="02020603050405020304" pitchFamily="18" charset="0"/>
                <a:cs typeface="Times New Roman" panose="02020603050405020304" pitchFamily="18" charset="0"/>
              </a:rPr>
              <a:t>Show Slide 9:</a:t>
            </a:r>
            <a:r>
              <a:rPr lang="en-US" b="1" baseline="0" dirty="0" smtClean="0">
                <a:latin typeface="Times New Roman" panose="02020603050405020304" pitchFamily="18" charset="0"/>
                <a:cs typeface="Times New Roman" panose="02020603050405020304" pitchFamily="18" charset="0"/>
              </a:rPr>
              <a:t> GFEBS Courses</a:t>
            </a:r>
            <a:endParaRPr lang="en-US"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CCE5068-3A32-4281-AABD-4645A9D5A04E}" type="slidenum">
              <a:rPr lang="en-US" smtClean="0"/>
              <a:t>9</a:t>
            </a:fld>
            <a:endParaRPr lang="en-US"/>
          </a:p>
        </p:txBody>
      </p:sp>
    </p:spTree>
    <p:extLst>
      <p:ext uri="{BB962C8B-B14F-4D97-AF65-F5344CB8AC3E}">
        <p14:creationId xmlns:p14="http://schemas.microsoft.com/office/powerpoint/2010/main" val="1429996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6155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0346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7249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3804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8070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8595360" y="6400804"/>
            <a:ext cx="457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A8C7F9E-958A-41D0-8A73-3D1B10D43D84}" type="slidenum">
              <a:rPr lang="en-US" smtClean="0"/>
              <a:pPr/>
              <a:t>‹#›</a:t>
            </a:fld>
            <a:endParaRPr lang="en-US" dirty="0"/>
          </a:p>
        </p:txBody>
      </p:sp>
    </p:spTree>
    <p:extLst>
      <p:ext uri="{BB962C8B-B14F-4D97-AF65-F5344CB8AC3E}">
        <p14:creationId xmlns:p14="http://schemas.microsoft.com/office/powerpoint/2010/main" val="1111942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62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381000" y="1676402"/>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14260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62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811520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ACU Corner"/>
          <p:cNvPicPr>
            <a:picLocks noChangeAspect="1" noChangeArrowheads="1"/>
          </p:cNvPicPr>
          <p:nvPr userDrawn="1"/>
        </p:nvPicPr>
        <p:blipFill>
          <a:blip r:embed="rId10" cstate="print"/>
          <a:srcRect/>
          <a:stretch>
            <a:fillRect/>
          </a:stretch>
        </p:blipFill>
        <p:spPr bwMode="auto">
          <a:xfrm>
            <a:off x="5334000" y="2419350"/>
            <a:ext cx="3810000" cy="4438650"/>
          </a:xfrm>
          <a:prstGeom prst="rect">
            <a:avLst/>
          </a:prstGeom>
          <a:noFill/>
          <a:ln w="9525">
            <a:noFill/>
            <a:miter lim="800000"/>
            <a:headEnd/>
            <a:tailEnd/>
          </a:ln>
        </p:spPr>
      </p:pic>
      <p:pic>
        <p:nvPicPr>
          <p:cNvPr id="2051" name="Picture 3" descr="ACU Corner"/>
          <p:cNvPicPr>
            <a:picLocks noChangeAspect="1" noChangeArrowheads="1"/>
          </p:cNvPicPr>
          <p:nvPr userDrawn="1"/>
        </p:nvPicPr>
        <p:blipFill>
          <a:blip r:embed="rId11" cstate="print"/>
          <a:srcRect/>
          <a:stretch>
            <a:fillRect/>
          </a:stretch>
        </p:blipFill>
        <p:spPr bwMode="auto">
          <a:xfrm>
            <a:off x="0" y="36513"/>
            <a:ext cx="3840480" cy="4474160"/>
          </a:xfrm>
          <a:prstGeom prst="rect">
            <a:avLst/>
          </a:prstGeom>
          <a:noFill/>
          <a:ln w="9525">
            <a:noFill/>
            <a:miter lim="800000"/>
            <a:headEnd/>
            <a:tailEnd/>
          </a:ln>
        </p:spPr>
      </p:pic>
      <p:grpSp>
        <p:nvGrpSpPr>
          <p:cNvPr id="2" name="Group 6"/>
          <p:cNvGrpSpPr>
            <a:grpSpLocks/>
          </p:cNvGrpSpPr>
          <p:nvPr userDrawn="1"/>
        </p:nvGrpSpPr>
        <p:grpSpPr bwMode="auto">
          <a:xfrm>
            <a:off x="750554" y="7938"/>
            <a:ext cx="7552074" cy="557212"/>
            <a:chOff x="473" y="5"/>
            <a:chExt cx="4782" cy="351"/>
          </a:xfrm>
        </p:grpSpPr>
        <p:pic>
          <p:nvPicPr>
            <p:cNvPr id="2057" name="Picture 7" descr="RRS PPT Template"/>
            <p:cNvPicPr>
              <a:picLocks noChangeAspect="1" noChangeArrowheads="1"/>
            </p:cNvPicPr>
            <p:nvPr userDrawn="1"/>
          </p:nvPicPr>
          <p:blipFill>
            <a:blip r:embed="rId12" cstate="print"/>
            <a:srcRect/>
            <a:stretch>
              <a:fillRect/>
            </a:stretch>
          </p:blipFill>
          <p:spPr bwMode="auto">
            <a:xfrm>
              <a:off x="473" y="119"/>
              <a:ext cx="4782" cy="144"/>
            </a:xfrm>
            <a:prstGeom prst="rect">
              <a:avLst/>
            </a:prstGeom>
            <a:noFill/>
            <a:ln w="9525">
              <a:noFill/>
              <a:miter lim="800000"/>
              <a:headEnd/>
              <a:tailEnd/>
            </a:ln>
          </p:spPr>
        </p:pic>
        <p:sp>
          <p:nvSpPr>
            <p:cNvPr id="126984" name="Text Box 8"/>
            <p:cNvSpPr txBox="1">
              <a:spLocks noChangeArrowheads="1"/>
            </p:cNvSpPr>
            <p:nvPr userDrawn="1"/>
          </p:nvSpPr>
          <p:spPr bwMode="auto">
            <a:xfrm>
              <a:off x="3860" y="240"/>
              <a:ext cx="1324" cy="116"/>
            </a:xfrm>
            <a:prstGeom prst="rect">
              <a:avLst/>
            </a:prstGeom>
            <a:noFill/>
            <a:ln w="9525">
              <a:noFill/>
              <a:miter lim="800000"/>
              <a:headEnd/>
              <a:tailEnd/>
            </a:ln>
            <a:effectLst/>
          </p:spPr>
          <p:txBody>
            <a:bodyPr wrap="none">
              <a:spAutoFit/>
            </a:bodyPr>
            <a:lstStyle/>
            <a:p>
              <a:pPr algn="ctr" fontAlgn="base">
                <a:spcBef>
                  <a:spcPct val="0"/>
                </a:spcBef>
                <a:spcAft>
                  <a:spcPct val="0"/>
                </a:spcAft>
                <a:defRPr/>
              </a:pPr>
              <a:r>
                <a:rPr lang="en-US" sz="600" b="1" dirty="0">
                  <a:solidFill>
                    <a:srgbClr val="000000"/>
                  </a:solidFill>
                  <a:latin typeface="Courier New" pitchFamily="49" charset="0"/>
                  <a:cs typeface="Arial" pitchFamily="34" charset="0"/>
                </a:rPr>
                <a:t>You Can’t Afford to go to War Without us!</a:t>
              </a:r>
            </a:p>
          </p:txBody>
        </p:sp>
        <p:sp>
          <p:nvSpPr>
            <p:cNvPr id="126985" name="Text Box 9"/>
            <p:cNvSpPr txBox="1">
              <a:spLocks noChangeArrowheads="1"/>
            </p:cNvSpPr>
            <p:nvPr userDrawn="1"/>
          </p:nvSpPr>
          <p:spPr bwMode="auto">
            <a:xfrm>
              <a:off x="504" y="5"/>
              <a:ext cx="912" cy="116"/>
            </a:xfrm>
            <a:prstGeom prst="rect">
              <a:avLst/>
            </a:prstGeom>
            <a:noFill/>
            <a:ln w="9525">
              <a:noFill/>
              <a:miter lim="800000"/>
              <a:headEnd/>
              <a:tailEnd/>
            </a:ln>
            <a:effectLst/>
          </p:spPr>
          <p:txBody>
            <a:bodyPr wrap="none">
              <a:spAutoFit/>
            </a:bodyPr>
            <a:lstStyle/>
            <a:p>
              <a:pPr algn="ctr" fontAlgn="base">
                <a:spcBef>
                  <a:spcPct val="0"/>
                </a:spcBef>
                <a:spcAft>
                  <a:spcPct val="0"/>
                </a:spcAft>
                <a:defRPr/>
              </a:pPr>
              <a:r>
                <a:rPr lang="en-US" sz="600" b="1" dirty="0">
                  <a:solidFill>
                    <a:srgbClr val="000000"/>
                  </a:solidFill>
                  <a:latin typeface="Courier New" pitchFamily="49" charset="0"/>
                  <a:cs typeface="Arial" pitchFamily="34" charset="0"/>
                </a:rPr>
                <a:t>Financial Management School</a:t>
              </a:r>
            </a:p>
          </p:txBody>
        </p:sp>
      </p:grpSp>
      <p:pic>
        <p:nvPicPr>
          <p:cNvPr id="2055" name="Picture 4" descr="Finance DUI"/>
          <p:cNvPicPr>
            <a:picLocks noChangeAspect="1" noChangeArrowheads="1"/>
          </p:cNvPicPr>
          <p:nvPr userDrawn="1"/>
        </p:nvPicPr>
        <p:blipFill>
          <a:blip r:embed="rId13" cstate="print"/>
          <a:srcRect/>
          <a:stretch>
            <a:fillRect/>
          </a:stretch>
        </p:blipFill>
        <p:spPr bwMode="auto">
          <a:xfrm>
            <a:off x="8504537" y="7938"/>
            <a:ext cx="609600" cy="838200"/>
          </a:xfrm>
          <a:prstGeom prst="rect">
            <a:avLst/>
          </a:prstGeom>
          <a:noFill/>
          <a:ln w="9525">
            <a:noFill/>
            <a:miter lim="800000"/>
            <a:headEnd/>
            <a:tailEnd/>
          </a:ln>
        </p:spPr>
      </p:pic>
      <p:pic>
        <p:nvPicPr>
          <p:cNvPr id="2056" name="Picture 5"/>
          <p:cNvPicPr>
            <a:picLocks noChangeArrowheads="1"/>
          </p:cNvPicPr>
          <p:nvPr userDrawn="1"/>
        </p:nvPicPr>
        <p:blipFill>
          <a:blip r:embed="rId14" cstate="print"/>
          <a:srcRect/>
          <a:stretch>
            <a:fillRect/>
          </a:stretch>
        </p:blipFill>
        <p:spPr bwMode="auto">
          <a:xfrm>
            <a:off x="66400" y="84138"/>
            <a:ext cx="548640" cy="762000"/>
          </a:xfrm>
          <a:prstGeom prst="rect">
            <a:avLst/>
          </a:prstGeom>
          <a:noFill/>
          <a:ln w="12700">
            <a:noFill/>
            <a:miter lim="800000"/>
            <a:headEnd/>
            <a:tailEnd/>
          </a:ln>
        </p:spPr>
      </p:pic>
    </p:spTree>
    <p:extLst>
      <p:ext uri="{BB962C8B-B14F-4D97-AF65-F5344CB8AC3E}">
        <p14:creationId xmlns:p14="http://schemas.microsoft.com/office/powerpoint/2010/main" val="41895860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7" r:id="rId5"/>
    <p:sldLayoutId id="2147483669" r:id="rId6"/>
    <p:sldLayoutId id="2147483670" r:id="rId7"/>
    <p:sldLayoutId id="2147483671" r:id="rId8"/>
  </p:sldLayoutIdLst>
  <p:hf hdr="0" dt="0"/>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892" algn="ctr" rtl="0" fontAlgn="base">
        <a:spcBef>
          <a:spcPct val="0"/>
        </a:spcBef>
        <a:spcAft>
          <a:spcPct val="0"/>
        </a:spcAft>
        <a:defRPr sz="3300">
          <a:solidFill>
            <a:schemeClr val="tx2"/>
          </a:solidFill>
          <a:latin typeface="Arial" charset="0"/>
        </a:defRPr>
      </a:lvl6pPr>
      <a:lvl7pPr marL="685783" algn="ctr" rtl="0" fontAlgn="base">
        <a:spcBef>
          <a:spcPct val="0"/>
        </a:spcBef>
        <a:spcAft>
          <a:spcPct val="0"/>
        </a:spcAft>
        <a:defRPr sz="3300">
          <a:solidFill>
            <a:schemeClr val="tx2"/>
          </a:solidFill>
          <a:latin typeface="Arial" charset="0"/>
        </a:defRPr>
      </a:lvl7pPr>
      <a:lvl8pPr marL="1028675" algn="ctr" rtl="0" fontAlgn="base">
        <a:spcBef>
          <a:spcPct val="0"/>
        </a:spcBef>
        <a:spcAft>
          <a:spcPct val="0"/>
        </a:spcAft>
        <a:defRPr sz="3300">
          <a:solidFill>
            <a:schemeClr val="tx2"/>
          </a:solidFill>
          <a:latin typeface="Arial" charset="0"/>
        </a:defRPr>
      </a:lvl8pPr>
      <a:lvl9pPr marL="1371566" algn="ctr" rtl="0" fontAlgn="base">
        <a:spcBef>
          <a:spcPct val="0"/>
        </a:spcBef>
        <a:spcAft>
          <a:spcPct val="0"/>
        </a:spcAft>
        <a:defRPr sz="3300">
          <a:solidFill>
            <a:schemeClr val="tx2"/>
          </a:solidFill>
          <a:latin typeface="Arial" charset="0"/>
        </a:defRPr>
      </a:lvl9pPr>
    </p:titleStyle>
    <p:bodyStyle>
      <a:lvl1pPr marL="257168" indent="-257168" algn="l" rtl="0" eaLnBrk="0" fontAlgn="base" hangingPunct="0">
        <a:spcBef>
          <a:spcPct val="20000"/>
        </a:spcBef>
        <a:spcAft>
          <a:spcPct val="0"/>
        </a:spcAft>
        <a:buChar char="•"/>
        <a:defRPr sz="2400">
          <a:solidFill>
            <a:schemeClr val="tx1"/>
          </a:solidFill>
          <a:latin typeface="+mn-lt"/>
          <a:ea typeface="+mn-ea"/>
          <a:cs typeface="+mn-cs"/>
        </a:defRPr>
      </a:lvl1pPr>
      <a:lvl2pPr marL="557199" indent="-214308" algn="l" rtl="0" eaLnBrk="0" fontAlgn="base" hangingPunct="0">
        <a:spcBef>
          <a:spcPct val="20000"/>
        </a:spcBef>
        <a:spcAft>
          <a:spcPct val="0"/>
        </a:spcAft>
        <a:buChar char="–"/>
        <a:defRPr sz="2100">
          <a:solidFill>
            <a:schemeClr val="tx1"/>
          </a:solidFill>
          <a:latin typeface="+mn-lt"/>
        </a:defRPr>
      </a:lvl2pPr>
      <a:lvl3pPr marL="857228" indent="-171446" algn="l" rtl="0" eaLnBrk="0" fontAlgn="base" hangingPunct="0">
        <a:spcBef>
          <a:spcPct val="20000"/>
        </a:spcBef>
        <a:spcAft>
          <a:spcPct val="0"/>
        </a:spcAft>
        <a:buChar char="•"/>
        <a:defRPr sz="1800">
          <a:solidFill>
            <a:schemeClr val="tx1"/>
          </a:solidFill>
          <a:latin typeface="+mn-lt"/>
        </a:defRPr>
      </a:lvl3pPr>
      <a:lvl4pPr marL="1200120" indent="-171446" algn="l" rtl="0" eaLnBrk="0" fontAlgn="base" hangingPunct="0">
        <a:spcBef>
          <a:spcPct val="20000"/>
        </a:spcBef>
        <a:spcAft>
          <a:spcPct val="0"/>
        </a:spcAft>
        <a:buChar char="–"/>
        <a:defRPr sz="1500">
          <a:solidFill>
            <a:schemeClr val="tx1"/>
          </a:solidFill>
          <a:latin typeface="+mn-lt"/>
        </a:defRPr>
      </a:lvl4pPr>
      <a:lvl5pPr marL="1543012" indent="-171446" algn="l" rtl="0" eaLnBrk="0" fontAlgn="base" hangingPunct="0">
        <a:spcBef>
          <a:spcPct val="20000"/>
        </a:spcBef>
        <a:spcAft>
          <a:spcPct val="0"/>
        </a:spcAft>
        <a:buChar char="»"/>
        <a:defRPr sz="1500">
          <a:solidFill>
            <a:schemeClr val="tx1"/>
          </a:solidFill>
          <a:latin typeface="+mn-lt"/>
        </a:defRPr>
      </a:lvl5pPr>
      <a:lvl6pPr marL="1885903" indent="-171446" algn="l" rtl="0" fontAlgn="base">
        <a:spcBef>
          <a:spcPct val="20000"/>
        </a:spcBef>
        <a:spcAft>
          <a:spcPct val="0"/>
        </a:spcAft>
        <a:buChar char="»"/>
        <a:defRPr sz="1500">
          <a:solidFill>
            <a:schemeClr val="tx1"/>
          </a:solidFill>
          <a:latin typeface="+mn-lt"/>
        </a:defRPr>
      </a:lvl6pPr>
      <a:lvl7pPr marL="2228795" indent="-171446" algn="l" rtl="0" fontAlgn="base">
        <a:spcBef>
          <a:spcPct val="20000"/>
        </a:spcBef>
        <a:spcAft>
          <a:spcPct val="0"/>
        </a:spcAft>
        <a:buChar char="»"/>
        <a:defRPr sz="1500">
          <a:solidFill>
            <a:schemeClr val="tx1"/>
          </a:solidFill>
          <a:latin typeface="+mn-lt"/>
        </a:defRPr>
      </a:lvl7pPr>
      <a:lvl8pPr marL="2571686" indent="-171446" algn="l" rtl="0" fontAlgn="base">
        <a:spcBef>
          <a:spcPct val="20000"/>
        </a:spcBef>
        <a:spcAft>
          <a:spcPct val="0"/>
        </a:spcAft>
        <a:buChar char="»"/>
        <a:defRPr sz="1500">
          <a:solidFill>
            <a:schemeClr val="tx1"/>
          </a:solidFill>
          <a:latin typeface="+mn-lt"/>
        </a:defRPr>
      </a:lvl8pPr>
      <a:lvl9pPr marL="2914577" indent="-171446"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9.emf"/><Relationship Id="rId4" Type="http://schemas.openxmlformats.org/officeDocument/2006/relationships/oleObject" Target="../embeddings/Microsoft_Excel_97-2003_Worksheet1.xls"/></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0.emf"/><Relationship Id="rId4" Type="http://schemas.openxmlformats.org/officeDocument/2006/relationships/oleObject" Target="../embeddings/Microsoft_Excel_97-2003_Worksheet2.xls"/></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0.emf"/><Relationship Id="rId4" Type="http://schemas.openxmlformats.org/officeDocument/2006/relationships/oleObject" Target="../embeddings/Microsoft_Excel_97-2003_Worksheet3.xls"/></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0.emf"/><Relationship Id="rId4" Type="http://schemas.openxmlformats.org/officeDocument/2006/relationships/oleObject" Target="../embeddings/Microsoft_Excel_97-2003_Worksheet4.xls"/></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fms.treas.gov/ussgl/index.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2.emf"/><Relationship Id="rId4" Type="http://schemas.openxmlformats.org/officeDocument/2006/relationships/package" Target="../embeddings/Microsoft_Excel_Worksheet1.xlsx"/></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0.emf"/><Relationship Id="rId4" Type="http://schemas.openxmlformats.org/officeDocument/2006/relationships/oleObject" Target="../embeddings/Microsoft_Excel_97-2003_Worksheet5.xls"/></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3.emf"/><Relationship Id="rId4" Type="http://schemas.openxmlformats.org/officeDocument/2006/relationships/oleObject" Target="../embeddings/Microsoft_Excel_97-2003_Worksheet6.xls"/></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ubtitle 4"/>
          <p:cNvSpPr>
            <a:spLocks noGrp="1"/>
          </p:cNvSpPr>
          <p:nvPr>
            <p:ph type="subTitle" idx="4294967295"/>
          </p:nvPr>
        </p:nvSpPr>
        <p:spPr>
          <a:xfrm>
            <a:off x="1326544" y="2331244"/>
            <a:ext cx="6472238" cy="2241674"/>
          </a:xfrm>
          <a:prstGeom prst="rect">
            <a:avLst/>
          </a:prstGeom>
        </p:spPr>
        <p:txBody>
          <a:bodyPr/>
          <a:lstStyle/>
          <a:p>
            <a:pPr marL="0" indent="0" algn="ctr">
              <a:buNone/>
            </a:pPr>
            <a:r>
              <a:rPr lang="en-US" sz="2700" b="1" dirty="0">
                <a:latin typeface="+mj-lt"/>
                <a:cs typeface="Times New Roman" pitchFamily="18" charset="0"/>
              </a:rPr>
              <a:t>General Fund Enterprise Business  System (GFEBS)</a:t>
            </a:r>
          </a:p>
          <a:p>
            <a:pPr marL="0" indent="0" algn="ctr">
              <a:buNone/>
            </a:pPr>
            <a:r>
              <a:rPr lang="en-US" sz="2700" b="1" dirty="0">
                <a:latin typeface="+mj-lt"/>
                <a:cs typeface="Times New Roman" pitchFamily="18" charset="0"/>
              </a:rPr>
              <a:t> Course-to-Roles-to-T-code</a:t>
            </a:r>
          </a:p>
          <a:p>
            <a:pPr marL="0" indent="0" algn="ctr">
              <a:buNone/>
            </a:pPr>
            <a:r>
              <a:rPr lang="en-US" sz="2700" b="1" dirty="0">
                <a:latin typeface="+mj-lt"/>
                <a:cs typeface="Times New Roman" pitchFamily="18" charset="0"/>
              </a:rPr>
              <a:t> Crosswalk</a:t>
            </a:r>
          </a:p>
        </p:txBody>
      </p:sp>
      <p:sp>
        <p:nvSpPr>
          <p:cNvPr id="3" name="TextBox 2"/>
          <p:cNvSpPr txBox="1"/>
          <p:nvPr/>
        </p:nvSpPr>
        <p:spPr>
          <a:xfrm>
            <a:off x="8621485" y="5636078"/>
            <a:ext cx="280846" cy="300082"/>
          </a:xfrm>
          <a:prstGeom prst="rect">
            <a:avLst/>
          </a:prstGeom>
          <a:noFill/>
        </p:spPr>
        <p:txBody>
          <a:bodyPr wrap="none" rtlCol="0">
            <a:spAutoFit/>
          </a:bodyPr>
          <a:lstStyle/>
          <a:p>
            <a:r>
              <a:rPr lang="en-US" sz="1350" dirty="0"/>
              <a:t>1</a:t>
            </a:r>
          </a:p>
        </p:txBody>
      </p:sp>
    </p:spTree>
    <p:extLst>
      <p:ext uri="{BB962C8B-B14F-4D97-AF65-F5344CB8AC3E}">
        <p14:creationId xmlns:p14="http://schemas.microsoft.com/office/powerpoint/2010/main" val="17894979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428750" y="679174"/>
            <a:ext cx="6172200" cy="438150"/>
          </a:xfrm>
        </p:spPr>
        <p:txBody>
          <a:bodyPr/>
          <a:lstStyle/>
          <a:p>
            <a:r>
              <a:rPr lang="en-US" sz="2700" b="1" dirty="0">
                <a:solidFill>
                  <a:schemeClr val="tx1"/>
                </a:solidFill>
                <a:latin typeface="Arial" pitchFamily="34" charset="0"/>
                <a:cs typeface="Arial" pitchFamily="34" charset="0"/>
              </a:rPr>
              <a:t>Provisioning</a:t>
            </a:r>
          </a:p>
        </p:txBody>
      </p:sp>
      <p:sp>
        <p:nvSpPr>
          <p:cNvPr id="19459" name="Content Placeholder 2"/>
          <p:cNvSpPr>
            <a:spLocks noGrp="1"/>
          </p:cNvSpPr>
          <p:nvPr>
            <p:ph idx="1"/>
          </p:nvPr>
        </p:nvSpPr>
        <p:spPr>
          <a:xfrm>
            <a:off x="1428750" y="1372428"/>
            <a:ext cx="6681580" cy="4697067"/>
          </a:xfrm>
        </p:spPr>
        <p:txBody>
          <a:bodyPr/>
          <a:lstStyle/>
          <a:p>
            <a:pPr marL="0" indent="0">
              <a:buNone/>
            </a:pPr>
            <a:r>
              <a:rPr lang="en-US" sz="1800" dirty="0"/>
              <a:t>GRC is a web-based application used by the Army to manage </a:t>
            </a:r>
            <a:r>
              <a:rPr lang="en-US" sz="1800" dirty="0" smtClean="0"/>
              <a:t>access to </a:t>
            </a:r>
            <a:r>
              <a:rPr lang="en-US" sz="1800" dirty="0"/>
              <a:t>the GFEBS system. The Army manages GFEBS access using </a:t>
            </a:r>
            <a:r>
              <a:rPr lang="en-US" sz="1800" dirty="0" smtClean="0"/>
              <a:t>the GRC </a:t>
            </a:r>
            <a:r>
              <a:rPr lang="en-US" sz="1800" dirty="0"/>
              <a:t>application to: </a:t>
            </a:r>
            <a:endParaRPr lang="en-US" sz="1800" dirty="0" smtClean="0"/>
          </a:p>
          <a:p>
            <a:pPr marL="0" indent="0">
              <a:buNone/>
            </a:pPr>
            <a:endParaRPr lang="en-US" sz="1800" dirty="0"/>
          </a:p>
          <a:p>
            <a:pPr marL="260741" indent="-89295">
              <a:buFont typeface="Arial" pitchFamily="34" charset="0"/>
              <a:buChar char="•"/>
            </a:pPr>
            <a:r>
              <a:rPr lang="en-US" sz="1800" dirty="0" smtClean="0"/>
              <a:t>Ensure </a:t>
            </a:r>
            <a:r>
              <a:rPr lang="en-US" sz="1800" dirty="0"/>
              <a:t>that the people have access to appropriate GFEBS end-user roles </a:t>
            </a:r>
            <a:endParaRPr lang="en-US" sz="1800" dirty="0" smtClean="0"/>
          </a:p>
          <a:p>
            <a:pPr marL="260741" indent="-89295">
              <a:buFont typeface="Arial" pitchFamily="34" charset="0"/>
              <a:buChar char="•"/>
            </a:pPr>
            <a:r>
              <a:rPr lang="en-US" sz="1800" dirty="0" smtClean="0"/>
              <a:t>Provide </a:t>
            </a:r>
            <a:r>
              <a:rPr lang="en-US" sz="1800" dirty="0"/>
              <a:t>an approval audit trail for end-users that receive access to GFEBS </a:t>
            </a:r>
          </a:p>
          <a:p>
            <a:pPr marL="260741" indent="-89295">
              <a:buFont typeface="Arial" pitchFamily="34" charset="0"/>
              <a:buChar char="•"/>
            </a:pPr>
            <a:endParaRPr lang="en-US" sz="1800" dirty="0" smtClean="0"/>
          </a:p>
          <a:p>
            <a:pPr marL="260741" indent="-89295">
              <a:buFont typeface="Arial" pitchFamily="34" charset="0"/>
              <a:buChar char="•"/>
            </a:pPr>
            <a:endParaRPr lang="en-US" sz="1800" dirty="0"/>
          </a:p>
          <a:p>
            <a:pPr marL="0" indent="0">
              <a:buNone/>
            </a:pPr>
            <a:r>
              <a:rPr lang="en-US" sz="1800" dirty="0"/>
              <a:t>GRC will manage the list of people who are provisioned with GFEBS </a:t>
            </a:r>
            <a:r>
              <a:rPr lang="en-US" sz="1800" dirty="0" smtClean="0"/>
              <a:t>roles </a:t>
            </a:r>
            <a:r>
              <a:rPr lang="en-US" sz="1800" dirty="0"/>
              <a:t>including accounting, invoicing, and other financial responsibilities for the Army.</a:t>
            </a:r>
          </a:p>
          <a:p>
            <a:pPr>
              <a:buFontTx/>
              <a:buNone/>
            </a:pPr>
            <a:endParaRPr lang="en-US" sz="1800" dirty="0">
              <a:latin typeface="Times New Roman" pitchFamily="18" charset="0"/>
              <a:cs typeface="Times New Roman" pitchFamily="18" charset="0"/>
            </a:endParaRPr>
          </a:p>
        </p:txBody>
      </p:sp>
      <p:sp>
        <p:nvSpPr>
          <p:cNvPr id="6" name="TextBox 5"/>
          <p:cNvSpPr txBox="1"/>
          <p:nvPr/>
        </p:nvSpPr>
        <p:spPr>
          <a:xfrm>
            <a:off x="8621485" y="5636078"/>
            <a:ext cx="377026" cy="300082"/>
          </a:xfrm>
          <a:prstGeom prst="rect">
            <a:avLst/>
          </a:prstGeom>
          <a:noFill/>
        </p:spPr>
        <p:txBody>
          <a:bodyPr wrap="none" rtlCol="0">
            <a:spAutoFit/>
          </a:bodyPr>
          <a:lstStyle/>
          <a:p>
            <a:r>
              <a:rPr lang="en-US" sz="1350" dirty="0"/>
              <a:t>10</a:t>
            </a:r>
            <a:endParaRPr lang="en-US" sz="1350" dirty="0"/>
          </a:p>
        </p:txBody>
      </p:sp>
    </p:spTree>
    <p:extLst>
      <p:ext uri="{BB962C8B-B14F-4D97-AF65-F5344CB8AC3E}">
        <p14:creationId xmlns:p14="http://schemas.microsoft.com/office/powerpoint/2010/main" val="13302786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66266" y="1254039"/>
            <a:ext cx="8055219" cy="5301189"/>
            <a:chOff x="1600200" y="584200"/>
            <a:chExt cx="10197960" cy="7910338"/>
          </a:xfrm>
        </p:grpSpPr>
        <p:graphicFrame>
          <p:nvGraphicFramePr>
            <p:cNvPr id="2" name="Content Placeholder 6"/>
            <p:cNvGraphicFramePr>
              <a:graphicFrameLocks/>
            </p:cNvGraphicFramePr>
            <p:nvPr>
              <p:extLst>
                <p:ext uri="{D42A27DB-BD31-4B8C-83A1-F6EECF244321}">
                  <p14:modId xmlns:p14="http://schemas.microsoft.com/office/powerpoint/2010/main" val="3316513036"/>
                </p:ext>
              </p:extLst>
            </p:nvPr>
          </p:nvGraphicFramePr>
          <p:xfrm>
            <a:off x="1600200" y="1371253"/>
            <a:ext cx="10155044" cy="7123285"/>
          </p:xfrm>
          <a:graphic>
            <a:graphicData uri="http://schemas.openxmlformats.org/drawingml/2006/table">
              <a:tbl>
                <a:tblPr firstRow="1" bandRow="1">
                  <a:tableStyleId>{073A0DAA-6AF3-43AB-8588-CEC1D06C72B9}</a:tableStyleId>
                </a:tblPr>
                <a:tblGrid>
                  <a:gridCol w="1974574"/>
                  <a:gridCol w="6046746"/>
                </a:tblGrid>
                <a:tr h="330792">
                  <a:tc gridSpan="2">
                    <a:txBody>
                      <a:bodyPr/>
                      <a:lstStyle/>
                      <a:p>
                        <a:pPr algn="ctr"/>
                        <a:r>
                          <a:rPr lang="en-US" sz="1600" dirty="0" smtClean="0"/>
                          <a:t>GFEBS LOA</a:t>
                        </a:r>
                        <a:endParaRPr lang="en-US" sz="1600" dirty="0"/>
                      </a:p>
                    </a:txBody>
                    <a:tcPr>
                      <a:solidFill>
                        <a:srgbClr val="92D050"/>
                      </a:solidFill>
                    </a:tcPr>
                  </a:tc>
                  <a:tc hMerge="1">
                    <a:txBody>
                      <a:bodyPr/>
                      <a:lstStyle/>
                      <a:p>
                        <a:endParaRPr lang="en-US" dirty="0"/>
                      </a:p>
                    </a:txBody>
                    <a:tcPr/>
                  </a:tc>
                </a:tr>
                <a:tr h="517675">
                  <a:tc>
                    <a:txBody>
                      <a:bodyPr/>
                      <a:lstStyle/>
                      <a:p>
                        <a:r>
                          <a:rPr lang="en-US" sz="1400" b="1" dirty="0" smtClean="0">
                            <a:solidFill>
                              <a:schemeClr val="bg1"/>
                            </a:solidFill>
                          </a:rPr>
                          <a:t>GFEBS Code</a:t>
                        </a:r>
                        <a:endParaRPr lang="en-US" sz="1400" b="1" dirty="0">
                          <a:solidFill>
                            <a:schemeClr val="bg1"/>
                          </a:solidFill>
                        </a:endParaRPr>
                      </a:p>
                    </a:txBody>
                    <a:tcP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rPr>
                          <a:t>GFEBS Fund</a:t>
                        </a:r>
                        <a:r>
                          <a:rPr lang="en-US" sz="1400" b="1" baseline="0" dirty="0" smtClean="0">
                            <a:solidFill>
                              <a:schemeClr val="bg1"/>
                            </a:solidFill>
                          </a:rPr>
                          <a:t> Master Data</a:t>
                        </a:r>
                        <a:endParaRPr lang="en-US" sz="1400" b="1" dirty="0" smtClean="0">
                          <a:solidFill>
                            <a:schemeClr val="bg1"/>
                          </a:solidFill>
                        </a:endParaRPr>
                      </a:p>
                    </a:txBody>
                    <a:tcPr>
                      <a:solidFill>
                        <a:srgbClr val="92D050"/>
                      </a:solidFill>
                    </a:tcPr>
                  </a:tc>
                </a:tr>
                <a:tr h="300720">
                  <a:tc>
                    <a:txBody>
                      <a:bodyPr/>
                      <a:lstStyle/>
                      <a:p>
                        <a:r>
                          <a:rPr lang="en-US" sz="1400" dirty="0" smtClean="0"/>
                          <a:t>021</a:t>
                        </a:r>
                        <a:endParaRPr lang="en-US" sz="1400" dirty="0"/>
                      </a:p>
                    </a:txBody>
                    <a:tcPr>
                      <a:solidFill>
                        <a:srgbClr val="FFC000"/>
                      </a:solidFill>
                    </a:tcPr>
                  </a:tc>
                  <a:tc>
                    <a:txBody>
                      <a:bodyPr/>
                      <a:lstStyle/>
                      <a:p>
                        <a:r>
                          <a:rPr lang="en-US" sz="1400" dirty="0" smtClean="0"/>
                          <a:t>Department</a:t>
                        </a:r>
                        <a:r>
                          <a:rPr lang="en-US" sz="1400" baseline="0" dirty="0" smtClean="0"/>
                          <a:t> Code</a:t>
                        </a:r>
                        <a:endParaRPr lang="en-US" sz="1400" dirty="0"/>
                      </a:p>
                    </a:txBody>
                    <a:tcPr>
                      <a:solidFill>
                        <a:srgbClr val="FFC000"/>
                      </a:solidFill>
                    </a:tcPr>
                  </a:tc>
                </a:tr>
                <a:tr h="300720">
                  <a:tc>
                    <a:txBody>
                      <a:bodyPr/>
                      <a:lstStyle/>
                      <a:p>
                        <a:r>
                          <a:rPr lang="en-US" sz="1400" dirty="0" smtClean="0"/>
                          <a:t>202010D17</a:t>
                        </a:r>
                        <a:endParaRPr lang="en-US" sz="1400" dirty="0"/>
                      </a:p>
                    </a:txBody>
                    <a:tcPr>
                      <a:solidFill>
                        <a:srgbClr val="92D050"/>
                      </a:solidFill>
                    </a:tcPr>
                  </a:tc>
                  <a:tc>
                    <a:txBody>
                      <a:bodyPr/>
                      <a:lstStyle/>
                      <a:p>
                        <a:r>
                          <a:rPr lang="en-US" sz="1400" dirty="0" smtClean="0"/>
                          <a:t>Fund</a:t>
                        </a:r>
                        <a:endParaRPr lang="en-US" sz="1400" dirty="0"/>
                      </a:p>
                    </a:txBody>
                    <a:tcPr>
                      <a:solidFill>
                        <a:srgbClr val="92D050"/>
                      </a:solidFill>
                    </a:tcPr>
                  </a:tc>
                </a:tr>
                <a:tr h="578223">
                  <a:tc>
                    <a:txBody>
                      <a:bodyPr/>
                      <a:lstStyle/>
                      <a:p>
                        <a:r>
                          <a:rPr lang="en-US" sz="1400" dirty="0" smtClean="0"/>
                          <a:t>A2ABM</a:t>
                        </a:r>
                        <a:endParaRPr lang="en-US" sz="1400" dirty="0"/>
                      </a:p>
                    </a:txBody>
                    <a:tcPr>
                      <a:solidFill>
                        <a:srgbClr val="FFC000"/>
                      </a:solidFill>
                    </a:tcPr>
                  </a:tc>
                  <a:tc>
                    <a:txBody>
                      <a:bodyPr/>
                      <a:lstStyle/>
                      <a:p>
                        <a:r>
                          <a:rPr lang="en-US" sz="1400" dirty="0" smtClean="0"/>
                          <a:t>Fund Center</a:t>
                        </a:r>
                        <a:endParaRPr lang="en-US" sz="1400" dirty="0"/>
                      </a:p>
                    </a:txBody>
                    <a:tcPr>
                      <a:solidFill>
                        <a:srgbClr val="FFC000"/>
                      </a:solidFill>
                    </a:tcPr>
                  </a:tc>
                </a:tr>
                <a:tr h="511224">
                  <a:tc>
                    <a:txBody>
                      <a:bodyPr/>
                      <a:lstStyle/>
                      <a:p>
                        <a:r>
                          <a:rPr lang="en-US" sz="1400" dirty="0" smtClean="0"/>
                          <a:t>131096QLOG</a:t>
                        </a:r>
                        <a:endParaRPr lang="en-US" sz="1400" dirty="0"/>
                      </a:p>
                    </a:txBody>
                    <a:tcPr>
                      <a:solidFill>
                        <a:srgbClr val="92D050"/>
                      </a:solidFill>
                    </a:tcPr>
                  </a:tc>
                  <a:tc>
                    <a:txBody>
                      <a:bodyPr/>
                      <a:lstStyle/>
                      <a:p>
                        <a:r>
                          <a:rPr lang="en-US" sz="1400" dirty="0" smtClean="0"/>
                          <a:t>Functional Area</a:t>
                        </a:r>
                        <a:endParaRPr lang="en-US" sz="1400" dirty="0"/>
                      </a:p>
                    </a:txBody>
                    <a:tcPr>
                      <a:solidFill>
                        <a:srgbClr val="92D050"/>
                      </a:solidFill>
                    </a:tcPr>
                  </a:tc>
                </a:tr>
                <a:tr h="300720">
                  <a:tc>
                    <a:txBody>
                      <a:bodyPr/>
                      <a:lstStyle/>
                      <a:p>
                        <a:r>
                          <a:rPr lang="en-US" sz="1400" dirty="0" smtClean="0"/>
                          <a:t>260B</a:t>
                        </a:r>
                        <a:endParaRPr lang="en-US" sz="1400" dirty="0"/>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G/L / Commitment</a:t>
                        </a:r>
                        <a:r>
                          <a:rPr lang="en-US" sz="1400" baseline="0" dirty="0" smtClean="0"/>
                          <a:t> Item/Cost Element</a:t>
                        </a:r>
                        <a:endParaRPr lang="en-US" sz="1400" dirty="0" smtClean="0"/>
                      </a:p>
                    </a:txBody>
                    <a:tcPr>
                      <a:solidFill>
                        <a:srgbClr val="FFC000"/>
                      </a:solidFill>
                    </a:tcPr>
                  </a:tc>
                </a:tr>
                <a:tr h="300720">
                  <a:tc>
                    <a:txBody>
                      <a:bodyPr/>
                      <a:lstStyle/>
                      <a:p>
                        <a:r>
                          <a:rPr lang="en-US" sz="1400" dirty="0" smtClean="0"/>
                          <a:t>ARMY</a:t>
                        </a:r>
                        <a:endParaRPr lang="en-US" sz="1400" dirty="0"/>
                      </a:p>
                    </a:txBody>
                    <a:tcP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Funded Program or Cost Object</a:t>
                        </a:r>
                      </a:p>
                    </a:txBody>
                    <a:tcPr>
                      <a:solidFill>
                        <a:srgbClr val="92D050"/>
                      </a:solidFill>
                    </a:tcPr>
                  </a:tc>
                </a:tr>
                <a:tr h="392668">
                  <a:tc>
                    <a:txBody>
                      <a:bodyPr/>
                      <a:lstStyle/>
                      <a:p>
                        <a:r>
                          <a:rPr lang="en-US" sz="1400" dirty="0" smtClean="0"/>
                          <a:t>[GFEBS DRN]</a:t>
                        </a:r>
                        <a:endParaRPr lang="en-US" sz="1400" dirty="0"/>
                      </a:p>
                    </a:txBody>
                    <a:tcPr>
                      <a:solidFill>
                        <a:srgbClr val="FFC000"/>
                      </a:solidFill>
                    </a:tcPr>
                  </a:tc>
                  <a:tc>
                    <a:txBody>
                      <a:bodyPr/>
                      <a:lstStyle/>
                      <a:p>
                        <a:r>
                          <a:rPr lang="en-US" sz="1400" dirty="0" smtClean="0"/>
                          <a:t>GFEBS Assigned</a:t>
                        </a:r>
                        <a:r>
                          <a:rPr lang="en-US" sz="1400" baseline="0" dirty="0" smtClean="0"/>
                          <a:t> Reference Number</a:t>
                        </a:r>
                        <a:endParaRPr lang="en-US" sz="1400" dirty="0"/>
                      </a:p>
                    </a:txBody>
                    <a:tcPr>
                      <a:solidFill>
                        <a:srgbClr val="FFC000"/>
                      </a:solidFill>
                    </a:tcPr>
                  </a:tc>
                </a:tr>
                <a:tr h="860003">
                  <a:tc>
                    <a:txBody>
                      <a:bodyPr/>
                      <a:lstStyle/>
                      <a:p>
                        <a:r>
                          <a:rPr lang="en-US" sz="1400" dirty="0" smtClean="0"/>
                          <a:t>2ABM0008</a:t>
                        </a:r>
                        <a:endParaRPr lang="en-US" sz="1400" dirty="0"/>
                      </a:p>
                    </a:txBody>
                    <a:tcPr>
                      <a:solidFill>
                        <a:srgbClr val="92D050"/>
                      </a:solidFill>
                    </a:tcPr>
                  </a:tc>
                  <a:tc>
                    <a:txBody>
                      <a:bodyPr/>
                      <a:lstStyle/>
                      <a:p>
                        <a:r>
                          <a:rPr lang="en-US" sz="1400" dirty="0" smtClean="0"/>
                          <a:t>Cost Object</a:t>
                        </a:r>
                        <a:r>
                          <a:rPr lang="en-US" sz="1400" baseline="0" dirty="0" smtClean="0"/>
                          <a:t> (Cost Center, Internal Order or Work Breakdown Structure (WBS))</a:t>
                        </a:r>
                      </a:p>
                      <a:p>
                        <a:r>
                          <a:rPr lang="en-US" sz="1400" baseline="0" dirty="0" smtClean="0"/>
                          <a:t>Embedded within Cost Master Data</a:t>
                        </a:r>
                        <a:endParaRPr lang="en-US" sz="1400" dirty="0"/>
                      </a:p>
                    </a:txBody>
                    <a:tcPr>
                      <a:solidFill>
                        <a:srgbClr val="92D050"/>
                      </a:solidFill>
                    </a:tcPr>
                  </a:tc>
                </a:tr>
                <a:tr h="359465">
                  <a:tc>
                    <a:txBody>
                      <a:bodyPr/>
                      <a:lstStyle/>
                      <a:p>
                        <a:r>
                          <a:rPr lang="en-US" sz="1400" dirty="0" smtClean="0"/>
                          <a:t>021001</a:t>
                        </a:r>
                        <a:endParaRPr lang="en-US" sz="1400" dirty="0"/>
                      </a:p>
                    </a:txBody>
                    <a:tcPr>
                      <a:solidFill>
                        <a:srgbClr val="FFC000"/>
                      </a:solidFill>
                    </a:tcPr>
                  </a:tc>
                  <a:tc>
                    <a:txBody>
                      <a:bodyPr/>
                      <a:lstStyle/>
                      <a:p>
                        <a:r>
                          <a:rPr lang="en-US" sz="1400" dirty="0" smtClean="0"/>
                          <a:t>Agency Accounting</a:t>
                        </a:r>
                        <a:r>
                          <a:rPr lang="en-US" sz="1400" baseline="0" dirty="0" smtClean="0"/>
                          <a:t> ID Code/Fiscal Station Number</a:t>
                        </a:r>
                        <a:endParaRPr lang="en-US" sz="1400" dirty="0"/>
                      </a:p>
                    </a:txBody>
                    <a:tcPr>
                      <a:solidFill>
                        <a:srgbClr val="FFC000"/>
                      </a:solidFill>
                    </a:tcPr>
                  </a:tc>
                </a:tr>
              </a:tbl>
            </a:graphicData>
          </a:graphic>
        </p:graphicFrame>
        <p:sp>
          <p:nvSpPr>
            <p:cNvPr id="3" name="TextBox 4"/>
            <p:cNvSpPr txBox="1">
              <a:spLocks noChangeArrowheads="1"/>
            </p:cNvSpPr>
            <p:nvPr/>
          </p:nvSpPr>
          <p:spPr bwMode="auto">
            <a:xfrm>
              <a:off x="1600200" y="584200"/>
              <a:ext cx="10197960" cy="447777"/>
            </a:xfrm>
            <a:prstGeom prst="rect">
              <a:avLst/>
            </a:prstGeom>
            <a:noFill/>
            <a:ln w="9525">
              <a:noFill/>
              <a:miter lim="800000"/>
              <a:headEnd/>
              <a:tailEnd/>
            </a:ln>
          </p:spPr>
          <p:txBody>
            <a:bodyPr wrap="square">
              <a:spAutoFit/>
            </a:bodyPr>
            <a:lstStyle/>
            <a:p>
              <a:pPr algn="ctr"/>
              <a:r>
                <a:rPr lang="en-US" sz="1350" dirty="0">
                  <a:solidFill>
                    <a:srgbClr val="00B050"/>
                  </a:solidFill>
                </a:rPr>
                <a:t>021</a:t>
              </a:r>
              <a:r>
                <a:rPr lang="en-US" sz="1350" dirty="0">
                  <a:solidFill>
                    <a:srgbClr val="000000"/>
                  </a:solidFill>
                </a:rPr>
                <a:t> </a:t>
              </a:r>
              <a:r>
                <a:rPr lang="en-US" sz="1350" dirty="0">
                  <a:solidFill>
                    <a:srgbClr val="0070C0"/>
                  </a:solidFill>
                </a:rPr>
                <a:t>202010D17 </a:t>
              </a:r>
              <a:r>
                <a:rPr lang="en-US" sz="1350" dirty="0">
                  <a:solidFill>
                    <a:srgbClr val="FF0000"/>
                  </a:solidFill>
                </a:rPr>
                <a:t>A2ABM</a:t>
              </a:r>
              <a:r>
                <a:rPr lang="en-US" sz="1350" dirty="0">
                  <a:solidFill>
                    <a:srgbClr val="000000"/>
                  </a:solidFill>
                </a:rPr>
                <a:t> </a:t>
              </a:r>
              <a:r>
                <a:rPr lang="en-US" sz="1350" dirty="0">
                  <a:solidFill>
                    <a:srgbClr val="00B050"/>
                  </a:solidFill>
                </a:rPr>
                <a:t>131096QLOG</a:t>
              </a:r>
              <a:r>
                <a:rPr lang="en-US" sz="1350" dirty="0">
                  <a:solidFill>
                    <a:srgbClr val="000000"/>
                  </a:solidFill>
                </a:rPr>
                <a:t> </a:t>
              </a:r>
              <a:r>
                <a:rPr lang="en-US" sz="1350" dirty="0">
                  <a:solidFill>
                    <a:srgbClr val="0070C0"/>
                  </a:solidFill>
                </a:rPr>
                <a:t>260B</a:t>
              </a:r>
              <a:r>
                <a:rPr lang="en-US" sz="1350" dirty="0">
                  <a:solidFill>
                    <a:srgbClr val="000000"/>
                  </a:solidFill>
                </a:rPr>
                <a:t> </a:t>
              </a:r>
              <a:r>
                <a:rPr lang="en-US" sz="1350" dirty="0">
                  <a:solidFill>
                    <a:srgbClr val="FF0000"/>
                  </a:solidFill>
                </a:rPr>
                <a:t>ARMY</a:t>
              </a:r>
              <a:r>
                <a:rPr lang="en-US" sz="1350" dirty="0">
                  <a:solidFill>
                    <a:srgbClr val="000000"/>
                  </a:solidFill>
                </a:rPr>
                <a:t> </a:t>
              </a:r>
              <a:r>
                <a:rPr lang="en-US" sz="1350" dirty="0">
                  <a:solidFill>
                    <a:srgbClr val="00B050"/>
                  </a:solidFill>
                </a:rPr>
                <a:t>[GFEBS DRN] </a:t>
              </a:r>
              <a:r>
                <a:rPr lang="en-US" sz="1350" dirty="0">
                  <a:solidFill>
                    <a:srgbClr val="0070C0"/>
                  </a:solidFill>
                </a:rPr>
                <a:t>2ABM0008</a:t>
              </a:r>
              <a:r>
                <a:rPr lang="en-US" sz="1350" dirty="0">
                  <a:solidFill>
                    <a:srgbClr val="000000"/>
                  </a:solidFill>
                </a:rPr>
                <a:t> </a:t>
              </a:r>
              <a:r>
                <a:rPr lang="en-US" sz="1350" dirty="0">
                  <a:solidFill>
                    <a:srgbClr val="FF0000"/>
                  </a:solidFill>
                </a:rPr>
                <a:t>021001</a:t>
              </a:r>
            </a:p>
          </p:txBody>
        </p:sp>
      </p:grpSp>
      <p:sp>
        <p:nvSpPr>
          <p:cNvPr id="5" name="TextBox 4"/>
          <p:cNvSpPr txBox="1"/>
          <p:nvPr/>
        </p:nvSpPr>
        <p:spPr>
          <a:xfrm>
            <a:off x="8621485" y="6555228"/>
            <a:ext cx="364202" cy="300082"/>
          </a:xfrm>
          <a:prstGeom prst="rect">
            <a:avLst/>
          </a:prstGeom>
          <a:noFill/>
        </p:spPr>
        <p:txBody>
          <a:bodyPr wrap="none" rtlCol="0">
            <a:spAutoFit/>
          </a:bodyPr>
          <a:lstStyle/>
          <a:p>
            <a:r>
              <a:rPr lang="en-US" sz="1350" dirty="0"/>
              <a:t>11</a:t>
            </a:r>
            <a:endParaRPr lang="en-US" sz="1350" dirty="0"/>
          </a:p>
        </p:txBody>
      </p:sp>
      <p:sp>
        <p:nvSpPr>
          <p:cNvPr id="6" name="Title 1"/>
          <p:cNvSpPr txBox="1">
            <a:spLocks/>
          </p:cNvSpPr>
          <p:nvPr/>
        </p:nvSpPr>
        <p:spPr>
          <a:xfrm>
            <a:off x="1428750" y="679174"/>
            <a:ext cx="6172200" cy="438150"/>
          </a:xfrm>
          <a:prstGeom prst="rect">
            <a:avLst/>
          </a:prstGeom>
        </p:spPr>
        <p:txBody>
          <a:bodyPr/>
          <a:lst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892" algn="ctr" rtl="0" fontAlgn="base">
              <a:spcBef>
                <a:spcPct val="0"/>
              </a:spcBef>
              <a:spcAft>
                <a:spcPct val="0"/>
              </a:spcAft>
              <a:defRPr sz="3300">
                <a:solidFill>
                  <a:schemeClr val="tx2"/>
                </a:solidFill>
                <a:latin typeface="Arial" charset="0"/>
              </a:defRPr>
            </a:lvl6pPr>
            <a:lvl7pPr marL="685783" algn="ctr" rtl="0" fontAlgn="base">
              <a:spcBef>
                <a:spcPct val="0"/>
              </a:spcBef>
              <a:spcAft>
                <a:spcPct val="0"/>
              </a:spcAft>
              <a:defRPr sz="3300">
                <a:solidFill>
                  <a:schemeClr val="tx2"/>
                </a:solidFill>
                <a:latin typeface="Arial" charset="0"/>
              </a:defRPr>
            </a:lvl7pPr>
            <a:lvl8pPr marL="1028675" algn="ctr" rtl="0" fontAlgn="base">
              <a:spcBef>
                <a:spcPct val="0"/>
              </a:spcBef>
              <a:spcAft>
                <a:spcPct val="0"/>
              </a:spcAft>
              <a:defRPr sz="3300">
                <a:solidFill>
                  <a:schemeClr val="tx2"/>
                </a:solidFill>
                <a:latin typeface="Arial" charset="0"/>
              </a:defRPr>
            </a:lvl8pPr>
            <a:lvl9pPr marL="1371566" algn="ctr" rtl="0" fontAlgn="base">
              <a:spcBef>
                <a:spcPct val="0"/>
              </a:spcBef>
              <a:spcAft>
                <a:spcPct val="0"/>
              </a:spcAft>
              <a:defRPr sz="3300">
                <a:solidFill>
                  <a:schemeClr val="tx2"/>
                </a:solidFill>
                <a:latin typeface="Arial" charset="0"/>
              </a:defRPr>
            </a:lvl9pPr>
          </a:lstStyle>
          <a:p>
            <a:r>
              <a:rPr lang="en-US" sz="2700" b="1" kern="0" dirty="0" smtClean="0">
                <a:solidFill>
                  <a:schemeClr val="tx1"/>
                </a:solidFill>
                <a:latin typeface="Arial" pitchFamily="34" charset="0"/>
                <a:cs typeface="Arial" pitchFamily="34" charset="0"/>
              </a:rPr>
              <a:t>GFEBS Crosswalk</a:t>
            </a:r>
            <a:endParaRPr lang="en-US" sz="2700" b="1" kern="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0785029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descr="Large confetti"/>
          <p:cNvSpPr>
            <a:spLocks noGrp="1" noChangeArrowheads="1"/>
          </p:cNvSpPr>
          <p:nvPr>
            <p:ph type="title" idx="4294967295"/>
          </p:nvPr>
        </p:nvSpPr>
        <p:spPr>
          <a:xfrm>
            <a:off x="1385294" y="821340"/>
            <a:ext cx="6726204" cy="473207"/>
          </a:xfrm>
          <a:prstGeom prst="rect">
            <a:avLst/>
          </a:prstGeom>
        </p:spPr>
        <p:txBody>
          <a:bodyPr/>
          <a:lstStyle/>
          <a:p>
            <a:r>
              <a:rPr lang="en-US" sz="2700" b="1" dirty="0">
                <a:solidFill>
                  <a:srgbClr val="000000"/>
                </a:solidFill>
              </a:rPr>
              <a:t>Department Code</a:t>
            </a:r>
          </a:p>
        </p:txBody>
      </p:sp>
      <p:grpSp>
        <p:nvGrpSpPr>
          <p:cNvPr id="5" name="Group 4"/>
          <p:cNvGrpSpPr/>
          <p:nvPr/>
        </p:nvGrpSpPr>
        <p:grpSpPr>
          <a:xfrm>
            <a:off x="927653" y="1596483"/>
            <a:ext cx="7434470" cy="4310540"/>
            <a:chOff x="927653" y="1596483"/>
            <a:chExt cx="7434470" cy="4310540"/>
          </a:xfrm>
        </p:grpSpPr>
        <p:graphicFrame>
          <p:nvGraphicFramePr>
            <p:cNvPr id="2" name="Object 3"/>
            <p:cNvGraphicFramePr>
              <a:graphicFrameLocks noChangeAspect="1"/>
            </p:cNvGraphicFramePr>
            <p:nvPr>
              <p:extLst>
                <p:ext uri="{D42A27DB-BD31-4B8C-83A1-F6EECF244321}">
                  <p14:modId xmlns:p14="http://schemas.microsoft.com/office/powerpoint/2010/main" val="2988001641"/>
                </p:ext>
              </p:extLst>
            </p:nvPr>
          </p:nvGraphicFramePr>
          <p:xfrm>
            <a:off x="1200152" y="1675089"/>
            <a:ext cx="7000659" cy="305388"/>
          </p:xfrm>
          <a:graphic>
            <a:graphicData uri="http://schemas.openxmlformats.org/presentationml/2006/ole">
              <mc:AlternateContent xmlns:mc="http://schemas.openxmlformats.org/markup-compatibility/2006">
                <mc:Choice xmlns:v="urn:schemas-microsoft-com:vml" Requires="v">
                  <p:oleObj spid="_x0000_s2126" name="Worksheet" r:id="rId4" imgW="11363481" imgH="342772" progId="Excel.Sheet.8">
                    <p:embed/>
                  </p:oleObj>
                </mc:Choice>
                <mc:Fallback>
                  <p:oleObj name="Worksheet" r:id="rId4" imgW="11363481" imgH="342772" progId="Excel.Sheet.8">
                    <p:embed/>
                    <p:pic>
                      <p:nvPicPr>
                        <p:cNvPr id="0" name=""/>
                        <p:cNvPicPr>
                          <a:picLocks noChangeAspect="1" noChangeArrowheads="1"/>
                        </p:cNvPicPr>
                        <p:nvPr/>
                      </p:nvPicPr>
                      <p:blipFill>
                        <a:blip r:embed="rId5"/>
                        <a:srcRect/>
                        <a:stretch>
                          <a:fillRect/>
                        </a:stretch>
                      </p:blipFill>
                      <p:spPr bwMode="auto">
                        <a:xfrm>
                          <a:off x="1200152" y="1675089"/>
                          <a:ext cx="7000659" cy="305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0660" name="Rectangle 4"/>
            <p:cNvSpPr>
              <a:spLocks noChangeArrowheads="1"/>
            </p:cNvSpPr>
            <p:nvPr/>
          </p:nvSpPr>
          <p:spPr bwMode="auto">
            <a:xfrm>
              <a:off x="1141347" y="1596483"/>
              <a:ext cx="389274" cy="376645"/>
            </a:xfrm>
            <a:prstGeom prst="rect">
              <a:avLst/>
            </a:prstGeom>
            <a:noFill/>
            <a:ln w="76200" algn="ctr">
              <a:solidFill>
                <a:srgbClr val="00CC00"/>
              </a:solidFill>
              <a:miter lim="800000"/>
              <a:headEnd/>
              <a:tailEnd/>
            </a:ln>
          </p:spPr>
          <p:txBody>
            <a:bodyPr wrap="none" anchor="ctr"/>
            <a:lstStyle/>
            <a:p>
              <a:pPr>
                <a:spcBef>
                  <a:spcPct val="50000"/>
                </a:spcBef>
              </a:pPr>
              <a:endParaRPr lang="en-US"/>
            </a:p>
          </p:txBody>
        </p:sp>
        <p:sp>
          <p:nvSpPr>
            <p:cNvPr id="27" name="Rectangle 73"/>
            <p:cNvSpPr>
              <a:spLocks noChangeArrowheads="1"/>
            </p:cNvSpPr>
            <p:nvPr/>
          </p:nvSpPr>
          <p:spPr bwMode="auto">
            <a:xfrm>
              <a:off x="927653" y="2565876"/>
              <a:ext cx="7434470" cy="646331"/>
            </a:xfrm>
            <a:prstGeom prst="rect">
              <a:avLst/>
            </a:prstGeom>
            <a:noFill/>
            <a:ln w="9525" algn="ctr">
              <a:noFill/>
              <a:miter lim="800000"/>
              <a:headEnd/>
              <a:tailEnd/>
            </a:ln>
          </p:spPr>
          <p:txBody>
            <a:bodyPr wrap="square" anchor="ctr">
              <a:spAutoFit/>
            </a:bodyPr>
            <a:lstStyle/>
            <a:p>
              <a:pPr>
                <a:spcBef>
                  <a:spcPct val="50000"/>
                </a:spcBef>
              </a:pPr>
              <a:r>
                <a:rPr lang="en-US" dirty="0">
                  <a:solidFill>
                    <a:srgbClr val="000000"/>
                  </a:solidFill>
                </a:rPr>
                <a:t>  The department code is a three digit code which identifies the </a:t>
              </a:r>
              <a:r>
                <a:rPr lang="en-US" dirty="0" smtClean="0">
                  <a:solidFill>
                    <a:srgbClr val="000000"/>
                  </a:solidFill>
                </a:rPr>
                <a:t>military </a:t>
              </a:r>
              <a:r>
                <a:rPr lang="en-US" dirty="0">
                  <a:solidFill>
                    <a:srgbClr val="000000"/>
                  </a:solidFill>
                </a:rPr>
                <a:t>department or government entity receiving the appropriation.  </a:t>
              </a:r>
            </a:p>
          </p:txBody>
        </p:sp>
        <p:sp>
          <p:nvSpPr>
            <p:cNvPr id="28" name="Rectangle 74"/>
            <p:cNvSpPr>
              <a:spLocks noChangeArrowheads="1"/>
            </p:cNvSpPr>
            <p:nvPr/>
          </p:nvSpPr>
          <p:spPr bwMode="auto">
            <a:xfrm>
              <a:off x="1800958" y="3271564"/>
              <a:ext cx="1538590" cy="369332"/>
            </a:xfrm>
            <a:prstGeom prst="rect">
              <a:avLst/>
            </a:prstGeom>
            <a:noFill/>
            <a:ln w="9525" algn="ctr">
              <a:noFill/>
              <a:miter lim="800000"/>
              <a:headEnd/>
              <a:tailEnd/>
            </a:ln>
          </p:spPr>
          <p:txBody>
            <a:bodyPr wrap="square" anchor="ctr">
              <a:spAutoFit/>
            </a:bodyPr>
            <a:lstStyle/>
            <a:p>
              <a:pPr>
                <a:spcBef>
                  <a:spcPct val="50000"/>
                </a:spcBef>
              </a:pPr>
              <a:r>
                <a:rPr lang="en-US" b="1" dirty="0">
                  <a:solidFill>
                    <a:srgbClr val="000000"/>
                  </a:solidFill>
                </a:rPr>
                <a:t>Examples: </a:t>
              </a:r>
              <a:endParaRPr lang="en-US" dirty="0">
                <a:solidFill>
                  <a:srgbClr val="000000"/>
                </a:solidFill>
              </a:endParaRPr>
            </a:p>
          </p:txBody>
        </p:sp>
        <p:sp>
          <p:nvSpPr>
            <p:cNvPr id="29" name="Rectangle 75"/>
            <p:cNvSpPr>
              <a:spLocks noChangeArrowheads="1"/>
            </p:cNvSpPr>
            <p:nvPr/>
          </p:nvSpPr>
          <p:spPr bwMode="auto">
            <a:xfrm>
              <a:off x="1934818" y="4251669"/>
              <a:ext cx="6176680" cy="369332"/>
            </a:xfrm>
            <a:prstGeom prst="rect">
              <a:avLst/>
            </a:prstGeom>
            <a:noFill/>
            <a:ln w="9525" algn="ctr">
              <a:noFill/>
              <a:miter lim="800000"/>
              <a:headEnd/>
              <a:tailEnd/>
            </a:ln>
          </p:spPr>
          <p:txBody>
            <a:bodyPr wrap="square" anchor="ctr">
              <a:spAutoFit/>
            </a:bodyPr>
            <a:lstStyle/>
            <a:p>
              <a:pPr>
                <a:spcBef>
                  <a:spcPct val="50000"/>
                </a:spcBef>
              </a:pPr>
              <a:r>
                <a:rPr lang="en-US" b="1" dirty="0">
                  <a:solidFill>
                    <a:srgbClr val="000000"/>
                  </a:solidFill>
                </a:rPr>
                <a:t>20</a:t>
              </a:r>
              <a:r>
                <a:rPr lang="en-US" dirty="0">
                  <a:solidFill>
                    <a:srgbClr val="000000"/>
                  </a:solidFill>
                </a:rPr>
                <a:t>   Department of the Treasury</a:t>
              </a:r>
            </a:p>
          </p:txBody>
        </p:sp>
        <p:sp>
          <p:nvSpPr>
            <p:cNvPr id="30" name="Rectangle 76"/>
            <p:cNvSpPr>
              <a:spLocks noChangeArrowheads="1"/>
            </p:cNvSpPr>
            <p:nvPr/>
          </p:nvSpPr>
          <p:spPr bwMode="auto">
            <a:xfrm>
              <a:off x="1934818" y="4577417"/>
              <a:ext cx="6176680" cy="369332"/>
            </a:xfrm>
            <a:prstGeom prst="rect">
              <a:avLst/>
            </a:prstGeom>
            <a:noFill/>
            <a:ln w="9525" algn="ctr">
              <a:noFill/>
              <a:miter lim="800000"/>
              <a:headEnd/>
              <a:tailEnd/>
            </a:ln>
          </p:spPr>
          <p:txBody>
            <a:bodyPr wrap="square" anchor="ctr">
              <a:spAutoFit/>
            </a:bodyPr>
            <a:lstStyle/>
            <a:p>
              <a:pPr>
                <a:spcBef>
                  <a:spcPct val="50000"/>
                </a:spcBef>
              </a:pPr>
              <a:r>
                <a:rPr lang="en-US" b="1" dirty="0">
                  <a:solidFill>
                    <a:srgbClr val="000000"/>
                  </a:solidFill>
                </a:rPr>
                <a:t>21</a:t>
              </a:r>
              <a:r>
                <a:rPr lang="en-US" dirty="0">
                  <a:solidFill>
                    <a:srgbClr val="000000"/>
                  </a:solidFill>
                </a:rPr>
                <a:t>   Department of the Army, General Funds</a:t>
              </a:r>
            </a:p>
          </p:txBody>
        </p:sp>
        <p:sp>
          <p:nvSpPr>
            <p:cNvPr id="31" name="Rectangle 77"/>
            <p:cNvSpPr>
              <a:spLocks noChangeArrowheads="1"/>
            </p:cNvSpPr>
            <p:nvPr/>
          </p:nvSpPr>
          <p:spPr bwMode="auto">
            <a:xfrm>
              <a:off x="1934817" y="3908958"/>
              <a:ext cx="6265993" cy="369332"/>
            </a:xfrm>
            <a:prstGeom prst="rect">
              <a:avLst/>
            </a:prstGeom>
            <a:noFill/>
            <a:ln w="9525" algn="ctr">
              <a:noFill/>
              <a:miter lim="800000"/>
              <a:headEnd/>
              <a:tailEnd/>
            </a:ln>
          </p:spPr>
          <p:txBody>
            <a:bodyPr wrap="square" anchor="ctr">
              <a:spAutoFit/>
            </a:bodyPr>
            <a:lstStyle/>
            <a:p>
              <a:pPr>
                <a:spcBef>
                  <a:spcPct val="50000"/>
                </a:spcBef>
              </a:pPr>
              <a:r>
                <a:rPr lang="en-US" b="1" dirty="0">
                  <a:solidFill>
                    <a:srgbClr val="000000"/>
                  </a:solidFill>
                </a:rPr>
                <a:t>17</a:t>
              </a:r>
              <a:r>
                <a:rPr lang="en-US" dirty="0">
                  <a:solidFill>
                    <a:srgbClr val="000000"/>
                  </a:solidFill>
                </a:rPr>
                <a:t>   Department of the Navy, General Funds (also Marines)</a:t>
              </a:r>
            </a:p>
          </p:txBody>
        </p:sp>
        <p:sp>
          <p:nvSpPr>
            <p:cNvPr id="32" name="Rectangle 78"/>
            <p:cNvSpPr>
              <a:spLocks noChangeArrowheads="1"/>
            </p:cNvSpPr>
            <p:nvPr/>
          </p:nvSpPr>
          <p:spPr bwMode="auto">
            <a:xfrm>
              <a:off x="1934817" y="4844331"/>
              <a:ext cx="6176681" cy="369332"/>
            </a:xfrm>
            <a:prstGeom prst="rect">
              <a:avLst/>
            </a:prstGeom>
            <a:noFill/>
            <a:ln w="9525" algn="ctr">
              <a:noFill/>
              <a:miter lim="800000"/>
              <a:headEnd/>
              <a:tailEnd/>
            </a:ln>
          </p:spPr>
          <p:txBody>
            <a:bodyPr wrap="square" anchor="ctr">
              <a:spAutoFit/>
            </a:bodyPr>
            <a:lstStyle/>
            <a:p>
              <a:pPr>
                <a:spcBef>
                  <a:spcPct val="50000"/>
                </a:spcBef>
              </a:pPr>
              <a:r>
                <a:rPr lang="en-US" b="1" dirty="0">
                  <a:solidFill>
                    <a:srgbClr val="000000"/>
                  </a:solidFill>
                </a:rPr>
                <a:t>57</a:t>
              </a:r>
              <a:r>
                <a:rPr lang="en-US" dirty="0">
                  <a:solidFill>
                    <a:srgbClr val="000000"/>
                  </a:solidFill>
                </a:rPr>
                <a:t>   Department of the Air Force, General Funds</a:t>
              </a:r>
            </a:p>
          </p:txBody>
        </p:sp>
        <p:sp>
          <p:nvSpPr>
            <p:cNvPr id="33" name="Rectangle 80"/>
            <p:cNvSpPr>
              <a:spLocks noChangeArrowheads="1"/>
            </p:cNvSpPr>
            <p:nvPr/>
          </p:nvSpPr>
          <p:spPr bwMode="auto">
            <a:xfrm>
              <a:off x="1936154" y="5179108"/>
              <a:ext cx="6148840" cy="369332"/>
            </a:xfrm>
            <a:prstGeom prst="rect">
              <a:avLst/>
            </a:prstGeom>
            <a:noFill/>
            <a:ln w="9525" algn="ctr">
              <a:noFill/>
              <a:miter lim="800000"/>
              <a:headEnd/>
              <a:tailEnd/>
            </a:ln>
          </p:spPr>
          <p:txBody>
            <a:bodyPr wrap="square" anchor="ctr">
              <a:spAutoFit/>
            </a:bodyPr>
            <a:lstStyle/>
            <a:p>
              <a:pPr>
                <a:spcBef>
                  <a:spcPct val="50000"/>
                </a:spcBef>
              </a:pPr>
              <a:r>
                <a:rPr lang="en-US" b="1" dirty="0">
                  <a:solidFill>
                    <a:srgbClr val="000000"/>
                  </a:solidFill>
                </a:rPr>
                <a:t>96</a:t>
              </a:r>
              <a:r>
                <a:rPr lang="en-US" dirty="0">
                  <a:solidFill>
                    <a:srgbClr val="000000"/>
                  </a:solidFill>
                </a:rPr>
                <a:t>   U.S. Army Corps of Engineers (Civil Works)</a:t>
              </a:r>
            </a:p>
          </p:txBody>
        </p:sp>
        <p:sp>
          <p:nvSpPr>
            <p:cNvPr id="34" name="Rectangle 81"/>
            <p:cNvSpPr>
              <a:spLocks noChangeArrowheads="1"/>
            </p:cNvSpPr>
            <p:nvPr/>
          </p:nvSpPr>
          <p:spPr bwMode="auto">
            <a:xfrm>
              <a:off x="1949406" y="5537691"/>
              <a:ext cx="6148840" cy="369332"/>
            </a:xfrm>
            <a:prstGeom prst="rect">
              <a:avLst/>
            </a:prstGeom>
            <a:noFill/>
            <a:ln w="9525" algn="ctr">
              <a:noFill/>
              <a:miter lim="800000"/>
              <a:headEnd/>
              <a:tailEnd/>
            </a:ln>
          </p:spPr>
          <p:txBody>
            <a:bodyPr wrap="square" anchor="ctr">
              <a:spAutoFit/>
            </a:bodyPr>
            <a:lstStyle/>
            <a:p>
              <a:pPr>
                <a:spcBef>
                  <a:spcPct val="50000"/>
                </a:spcBef>
              </a:pPr>
              <a:r>
                <a:rPr lang="en-US" b="1" dirty="0">
                  <a:solidFill>
                    <a:srgbClr val="000000"/>
                  </a:solidFill>
                </a:rPr>
                <a:t>97</a:t>
              </a:r>
              <a:r>
                <a:rPr lang="en-US" dirty="0">
                  <a:solidFill>
                    <a:srgbClr val="000000"/>
                  </a:solidFill>
                </a:rPr>
                <a:t>   Office of the Secretary of Defense</a:t>
              </a:r>
            </a:p>
          </p:txBody>
        </p:sp>
      </p:grpSp>
      <p:sp>
        <p:nvSpPr>
          <p:cNvPr id="14" name="TextBox 13"/>
          <p:cNvSpPr txBox="1"/>
          <p:nvPr/>
        </p:nvSpPr>
        <p:spPr>
          <a:xfrm>
            <a:off x="8594981" y="6457712"/>
            <a:ext cx="377026" cy="300082"/>
          </a:xfrm>
          <a:prstGeom prst="rect">
            <a:avLst/>
          </a:prstGeom>
          <a:noFill/>
        </p:spPr>
        <p:txBody>
          <a:bodyPr wrap="none" rtlCol="0">
            <a:spAutoFit/>
          </a:bodyPr>
          <a:lstStyle/>
          <a:p>
            <a:r>
              <a:rPr lang="en-US" sz="1350" dirty="0"/>
              <a:t>12</a:t>
            </a:r>
            <a:endParaRPr lang="en-US" sz="1350" dirty="0"/>
          </a:p>
        </p:txBody>
      </p:sp>
    </p:spTree>
    <p:extLst>
      <p:ext uri="{BB962C8B-B14F-4D97-AF65-F5344CB8AC3E}">
        <p14:creationId xmlns:p14="http://schemas.microsoft.com/office/powerpoint/2010/main" val="22114832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extLst>
              <p:ext uri="{D42A27DB-BD31-4B8C-83A1-F6EECF244321}">
                <p14:modId xmlns:p14="http://schemas.microsoft.com/office/powerpoint/2010/main" val="475597730"/>
              </p:ext>
            </p:extLst>
          </p:nvPr>
        </p:nvGraphicFramePr>
        <p:xfrm>
          <a:off x="1099542" y="1541932"/>
          <a:ext cx="6984284" cy="214313"/>
        </p:xfrm>
        <a:graphic>
          <a:graphicData uri="http://schemas.openxmlformats.org/presentationml/2006/ole">
            <mc:AlternateContent xmlns:mc="http://schemas.openxmlformats.org/markup-compatibility/2006">
              <mc:Choice xmlns:v="urn:schemas-microsoft-com:vml" Requires="v">
                <p:oleObj spid="_x0000_s3150" name="Worksheet" r:id="rId4" imgW="11363412" imgH="342900" progId="Excel.Sheet.8">
                  <p:embed/>
                </p:oleObj>
              </mc:Choice>
              <mc:Fallback>
                <p:oleObj name="Worksheet" r:id="rId4" imgW="11363412" imgH="342900" progId="Excel.Sheet.8">
                  <p:embed/>
                  <p:pic>
                    <p:nvPicPr>
                      <p:cNvPr id="0" name=""/>
                      <p:cNvPicPr>
                        <a:picLocks noChangeAspect="1" noChangeArrowheads="1"/>
                      </p:cNvPicPr>
                      <p:nvPr/>
                    </p:nvPicPr>
                    <p:blipFill>
                      <a:blip r:embed="rId5"/>
                      <a:srcRect/>
                      <a:stretch>
                        <a:fillRect/>
                      </a:stretch>
                    </p:blipFill>
                    <p:spPr bwMode="auto">
                      <a:xfrm>
                        <a:off x="1099542" y="1541932"/>
                        <a:ext cx="6984284" cy="214313"/>
                      </a:xfrm>
                      <a:prstGeom prst="rect">
                        <a:avLst/>
                      </a:prstGeom>
                      <a:noFill/>
                      <a:extLst/>
                    </p:spPr>
                  </p:pic>
                </p:oleObj>
              </mc:Fallback>
            </mc:AlternateContent>
          </a:graphicData>
        </a:graphic>
      </p:graphicFrame>
      <p:sp>
        <p:nvSpPr>
          <p:cNvPr id="4100" name="Rectangle 2" descr="Large confetti"/>
          <p:cNvSpPr>
            <a:spLocks noGrp="1" noChangeArrowheads="1"/>
          </p:cNvSpPr>
          <p:nvPr>
            <p:ph type="title" idx="4294967295"/>
          </p:nvPr>
        </p:nvSpPr>
        <p:spPr>
          <a:xfrm>
            <a:off x="1828800" y="784114"/>
            <a:ext cx="5829300" cy="473207"/>
          </a:xfrm>
          <a:prstGeom prst="rect">
            <a:avLst/>
          </a:prstGeom>
        </p:spPr>
        <p:txBody>
          <a:bodyPr/>
          <a:lstStyle/>
          <a:p>
            <a:r>
              <a:rPr lang="en-US" sz="2700" b="1" dirty="0">
                <a:solidFill>
                  <a:srgbClr val="000000"/>
                </a:solidFill>
              </a:rPr>
              <a:t>Fund - Appropriation Symbol</a:t>
            </a:r>
          </a:p>
        </p:txBody>
      </p:sp>
      <p:sp>
        <p:nvSpPr>
          <p:cNvPr id="4101" name="Rectangle 4"/>
          <p:cNvSpPr>
            <a:spLocks noChangeArrowheads="1"/>
          </p:cNvSpPr>
          <p:nvPr/>
        </p:nvSpPr>
        <p:spPr bwMode="auto">
          <a:xfrm>
            <a:off x="1455254" y="1500427"/>
            <a:ext cx="857250" cy="264319"/>
          </a:xfrm>
          <a:prstGeom prst="rect">
            <a:avLst/>
          </a:prstGeom>
          <a:noFill/>
          <a:ln w="76200" algn="ctr">
            <a:solidFill>
              <a:srgbClr val="00CC00"/>
            </a:solidFill>
            <a:miter lim="800000"/>
            <a:headEnd/>
            <a:tailEnd/>
          </a:ln>
        </p:spPr>
        <p:txBody>
          <a:bodyPr wrap="none" anchor="ctr"/>
          <a:lstStyle/>
          <a:p>
            <a:pPr>
              <a:spcBef>
                <a:spcPct val="50000"/>
              </a:spcBef>
            </a:pPr>
            <a:endParaRPr lang="en-US">
              <a:solidFill>
                <a:srgbClr val="000000"/>
              </a:solidFill>
            </a:endParaRPr>
          </a:p>
        </p:txBody>
      </p:sp>
      <p:sp>
        <p:nvSpPr>
          <p:cNvPr id="710661" name="Rectangle 5"/>
          <p:cNvSpPr>
            <a:spLocks noChangeArrowheads="1"/>
          </p:cNvSpPr>
          <p:nvPr/>
        </p:nvSpPr>
        <p:spPr bwMode="auto">
          <a:xfrm>
            <a:off x="1085850" y="2035567"/>
            <a:ext cx="6997976" cy="1200150"/>
          </a:xfrm>
          <a:prstGeom prst="rect">
            <a:avLst/>
          </a:prstGeom>
          <a:noFill/>
          <a:ln w="9525" algn="ctr">
            <a:noFill/>
            <a:miter lim="800000"/>
            <a:headEnd/>
            <a:tailEnd/>
          </a:ln>
        </p:spPr>
        <p:txBody>
          <a:bodyPr/>
          <a:lstStyle/>
          <a:p>
            <a:pPr>
              <a:spcBef>
                <a:spcPct val="50000"/>
              </a:spcBef>
            </a:pPr>
            <a:r>
              <a:rPr lang="en-US" dirty="0">
                <a:solidFill>
                  <a:srgbClr val="000000"/>
                </a:solidFill>
              </a:rPr>
              <a:t>  An appropriation is an authorization, by an Act of Congress, to make payments out of the Treasury for specified purposes.  These four digits of the “Fund” indicate the Treasury Fund Group to which the accounting classification applies.  The digits identify the type of funds or major purpose of the appropriation (the “Color of the money”).</a:t>
            </a:r>
          </a:p>
        </p:txBody>
      </p:sp>
      <p:sp>
        <p:nvSpPr>
          <p:cNvPr id="18" name="Rectangle 17"/>
          <p:cNvSpPr/>
          <p:nvPr/>
        </p:nvSpPr>
        <p:spPr>
          <a:xfrm>
            <a:off x="1455254" y="1533431"/>
            <a:ext cx="384572" cy="2059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sp>
        <p:nvSpPr>
          <p:cNvPr id="19" name="Rectangle 10"/>
          <p:cNvSpPr>
            <a:spLocks noChangeArrowheads="1"/>
          </p:cNvSpPr>
          <p:nvPr/>
        </p:nvSpPr>
        <p:spPr bwMode="auto">
          <a:xfrm>
            <a:off x="1428750" y="3952756"/>
            <a:ext cx="4171950" cy="369332"/>
          </a:xfrm>
          <a:prstGeom prst="rect">
            <a:avLst/>
          </a:prstGeom>
          <a:noFill/>
          <a:ln w="9525" algn="ctr">
            <a:noFill/>
            <a:miter lim="800000"/>
            <a:headEnd/>
            <a:tailEnd/>
          </a:ln>
        </p:spPr>
        <p:txBody>
          <a:bodyPr anchor="ctr">
            <a:spAutoFit/>
          </a:bodyPr>
          <a:lstStyle/>
          <a:p>
            <a:pPr>
              <a:spcBef>
                <a:spcPct val="50000"/>
              </a:spcBef>
            </a:pPr>
            <a:r>
              <a:rPr lang="en-US" b="1">
                <a:solidFill>
                  <a:srgbClr val="000000"/>
                </a:solidFill>
              </a:rPr>
              <a:t>Examples: </a:t>
            </a:r>
            <a:endParaRPr lang="en-US">
              <a:solidFill>
                <a:srgbClr val="000000"/>
              </a:solidFill>
            </a:endParaRPr>
          </a:p>
        </p:txBody>
      </p:sp>
      <p:sp>
        <p:nvSpPr>
          <p:cNvPr id="21" name="Rectangle 11"/>
          <p:cNvSpPr>
            <a:spLocks noChangeArrowheads="1"/>
          </p:cNvSpPr>
          <p:nvPr/>
        </p:nvSpPr>
        <p:spPr bwMode="auto">
          <a:xfrm>
            <a:off x="2114550" y="4493611"/>
            <a:ext cx="5969276" cy="369332"/>
          </a:xfrm>
          <a:prstGeom prst="rect">
            <a:avLst/>
          </a:prstGeom>
          <a:noFill/>
          <a:ln w="9525" algn="ctr">
            <a:noFill/>
            <a:miter lim="800000"/>
            <a:headEnd/>
            <a:tailEnd/>
          </a:ln>
        </p:spPr>
        <p:txBody>
          <a:bodyPr wrap="square" anchor="ctr">
            <a:spAutoFit/>
          </a:bodyPr>
          <a:lstStyle/>
          <a:p>
            <a:pPr>
              <a:spcBef>
                <a:spcPct val="50000"/>
              </a:spcBef>
            </a:pPr>
            <a:r>
              <a:rPr lang="en-US" b="1" dirty="0">
                <a:solidFill>
                  <a:srgbClr val="000000"/>
                </a:solidFill>
              </a:rPr>
              <a:t>2020</a:t>
            </a:r>
            <a:r>
              <a:rPr lang="en-US" dirty="0">
                <a:solidFill>
                  <a:srgbClr val="000000"/>
                </a:solidFill>
              </a:rPr>
              <a:t>   Operations and Maintenance, Army (OMA)</a:t>
            </a:r>
          </a:p>
        </p:txBody>
      </p:sp>
      <p:sp>
        <p:nvSpPr>
          <p:cNvPr id="22" name="Rectangle 12"/>
          <p:cNvSpPr>
            <a:spLocks noChangeArrowheads="1"/>
          </p:cNvSpPr>
          <p:nvPr/>
        </p:nvSpPr>
        <p:spPr bwMode="auto">
          <a:xfrm>
            <a:off x="2114550" y="4747368"/>
            <a:ext cx="4171950" cy="369332"/>
          </a:xfrm>
          <a:prstGeom prst="rect">
            <a:avLst/>
          </a:prstGeom>
          <a:noFill/>
          <a:ln w="9525" algn="ctr">
            <a:noFill/>
            <a:miter lim="800000"/>
            <a:headEnd/>
            <a:tailEnd/>
          </a:ln>
        </p:spPr>
        <p:txBody>
          <a:bodyPr anchor="ctr">
            <a:spAutoFit/>
          </a:bodyPr>
          <a:lstStyle/>
          <a:p>
            <a:pPr>
              <a:spcBef>
                <a:spcPct val="50000"/>
              </a:spcBef>
            </a:pPr>
            <a:r>
              <a:rPr lang="en-US" b="1" dirty="0">
                <a:solidFill>
                  <a:srgbClr val="000000"/>
                </a:solidFill>
              </a:rPr>
              <a:t>2035</a:t>
            </a:r>
            <a:r>
              <a:rPr lang="en-US" dirty="0">
                <a:solidFill>
                  <a:srgbClr val="000000"/>
                </a:solidFill>
              </a:rPr>
              <a:t>   Other procurement, Army</a:t>
            </a:r>
          </a:p>
        </p:txBody>
      </p:sp>
      <p:sp>
        <p:nvSpPr>
          <p:cNvPr id="27" name="Rectangle 13"/>
          <p:cNvSpPr>
            <a:spLocks noChangeArrowheads="1"/>
          </p:cNvSpPr>
          <p:nvPr/>
        </p:nvSpPr>
        <p:spPr bwMode="auto">
          <a:xfrm>
            <a:off x="2114550" y="4226599"/>
            <a:ext cx="5969276" cy="369332"/>
          </a:xfrm>
          <a:prstGeom prst="rect">
            <a:avLst/>
          </a:prstGeom>
          <a:noFill/>
          <a:ln w="9525" algn="ctr">
            <a:noFill/>
            <a:miter lim="800000"/>
            <a:headEnd/>
            <a:tailEnd/>
          </a:ln>
        </p:spPr>
        <p:txBody>
          <a:bodyPr wrap="square" anchor="ctr">
            <a:spAutoFit/>
          </a:bodyPr>
          <a:lstStyle/>
          <a:p>
            <a:pPr>
              <a:spcBef>
                <a:spcPct val="50000"/>
              </a:spcBef>
            </a:pPr>
            <a:r>
              <a:rPr lang="en-US" b="1" dirty="0">
                <a:solidFill>
                  <a:srgbClr val="000000"/>
                </a:solidFill>
              </a:rPr>
              <a:t>2010</a:t>
            </a:r>
            <a:r>
              <a:rPr lang="en-US" dirty="0">
                <a:solidFill>
                  <a:srgbClr val="000000"/>
                </a:solidFill>
              </a:rPr>
              <a:t>   Military personnel, Army</a:t>
            </a:r>
          </a:p>
        </p:txBody>
      </p:sp>
      <p:sp>
        <p:nvSpPr>
          <p:cNvPr id="28" name="Rectangle 14"/>
          <p:cNvSpPr>
            <a:spLocks noChangeArrowheads="1"/>
          </p:cNvSpPr>
          <p:nvPr/>
        </p:nvSpPr>
        <p:spPr bwMode="auto">
          <a:xfrm>
            <a:off x="2114550" y="5337088"/>
            <a:ext cx="4171950" cy="369332"/>
          </a:xfrm>
          <a:prstGeom prst="rect">
            <a:avLst/>
          </a:prstGeom>
          <a:noFill/>
          <a:ln w="9525" algn="ctr">
            <a:noFill/>
            <a:miter lim="800000"/>
            <a:headEnd/>
            <a:tailEnd/>
          </a:ln>
        </p:spPr>
        <p:txBody>
          <a:bodyPr anchor="ctr">
            <a:spAutoFit/>
          </a:bodyPr>
          <a:lstStyle/>
          <a:p>
            <a:pPr>
              <a:spcBef>
                <a:spcPct val="50000"/>
              </a:spcBef>
            </a:pPr>
            <a:r>
              <a:rPr lang="en-US" b="1" dirty="0">
                <a:solidFill>
                  <a:srgbClr val="000000"/>
                </a:solidFill>
              </a:rPr>
              <a:t>2050</a:t>
            </a:r>
            <a:r>
              <a:rPr lang="en-US" dirty="0">
                <a:solidFill>
                  <a:srgbClr val="000000"/>
                </a:solidFill>
              </a:rPr>
              <a:t>   Military Construction</a:t>
            </a:r>
          </a:p>
        </p:txBody>
      </p:sp>
      <p:sp>
        <p:nvSpPr>
          <p:cNvPr id="29" name="Rectangle 15"/>
          <p:cNvSpPr>
            <a:spLocks noChangeArrowheads="1"/>
          </p:cNvSpPr>
          <p:nvPr/>
        </p:nvSpPr>
        <p:spPr bwMode="auto">
          <a:xfrm>
            <a:off x="2114550" y="5645203"/>
            <a:ext cx="4629150" cy="369332"/>
          </a:xfrm>
          <a:prstGeom prst="rect">
            <a:avLst/>
          </a:prstGeom>
          <a:noFill/>
          <a:ln w="9525" algn="ctr">
            <a:noFill/>
            <a:miter lim="800000"/>
            <a:headEnd/>
            <a:tailEnd/>
          </a:ln>
        </p:spPr>
        <p:txBody>
          <a:bodyPr anchor="ctr">
            <a:spAutoFit/>
          </a:bodyPr>
          <a:lstStyle/>
          <a:p>
            <a:pPr>
              <a:spcBef>
                <a:spcPct val="50000"/>
              </a:spcBef>
            </a:pPr>
            <a:r>
              <a:rPr lang="en-US" b="1" dirty="0">
                <a:solidFill>
                  <a:srgbClr val="000000"/>
                </a:solidFill>
              </a:rPr>
              <a:t>2091</a:t>
            </a:r>
            <a:r>
              <a:rPr lang="en-US" dirty="0">
                <a:solidFill>
                  <a:srgbClr val="000000"/>
                </a:solidFill>
              </a:rPr>
              <a:t>   Afghanistan Security Forces Funds</a:t>
            </a:r>
          </a:p>
        </p:txBody>
      </p:sp>
      <p:sp>
        <p:nvSpPr>
          <p:cNvPr id="30" name="Rectangle 12"/>
          <p:cNvSpPr>
            <a:spLocks noChangeArrowheads="1"/>
          </p:cNvSpPr>
          <p:nvPr/>
        </p:nvSpPr>
        <p:spPr bwMode="auto">
          <a:xfrm>
            <a:off x="2114549" y="5043420"/>
            <a:ext cx="6777659" cy="369332"/>
          </a:xfrm>
          <a:prstGeom prst="rect">
            <a:avLst/>
          </a:prstGeom>
          <a:noFill/>
          <a:ln w="9525" algn="ctr">
            <a:noFill/>
            <a:miter lim="800000"/>
            <a:headEnd/>
            <a:tailEnd/>
          </a:ln>
        </p:spPr>
        <p:txBody>
          <a:bodyPr wrap="square" anchor="ctr">
            <a:spAutoFit/>
          </a:bodyPr>
          <a:lstStyle/>
          <a:p>
            <a:pPr>
              <a:spcBef>
                <a:spcPct val="50000"/>
              </a:spcBef>
            </a:pPr>
            <a:r>
              <a:rPr lang="en-US" b="1" dirty="0">
                <a:solidFill>
                  <a:srgbClr val="000000"/>
                </a:solidFill>
              </a:rPr>
              <a:t>2040</a:t>
            </a:r>
            <a:r>
              <a:rPr lang="en-US" dirty="0">
                <a:solidFill>
                  <a:srgbClr val="000000"/>
                </a:solidFill>
              </a:rPr>
              <a:t>   Research, Development, Test and Evaluation (RDT&amp;E)</a:t>
            </a:r>
          </a:p>
        </p:txBody>
      </p:sp>
      <p:sp>
        <p:nvSpPr>
          <p:cNvPr id="15" name="TextBox 14"/>
          <p:cNvSpPr txBox="1"/>
          <p:nvPr/>
        </p:nvSpPr>
        <p:spPr>
          <a:xfrm>
            <a:off x="8621485" y="5636078"/>
            <a:ext cx="377026" cy="300082"/>
          </a:xfrm>
          <a:prstGeom prst="rect">
            <a:avLst/>
          </a:prstGeom>
          <a:noFill/>
        </p:spPr>
        <p:txBody>
          <a:bodyPr wrap="none" rtlCol="0">
            <a:spAutoFit/>
          </a:bodyPr>
          <a:lstStyle/>
          <a:p>
            <a:r>
              <a:rPr lang="en-US" sz="1350" dirty="0"/>
              <a:t>13</a:t>
            </a:r>
            <a:endParaRPr lang="en-US" sz="1350" dirty="0"/>
          </a:p>
        </p:txBody>
      </p:sp>
    </p:spTree>
    <p:extLst>
      <p:ext uri="{BB962C8B-B14F-4D97-AF65-F5344CB8AC3E}">
        <p14:creationId xmlns:p14="http://schemas.microsoft.com/office/powerpoint/2010/main" val="330354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710661"/>
                                        </p:tgtEl>
                                        <p:attrNameLst>
                                          <p:attrName>style.visibility</p:attrName>
                                        </p:attrNameLst>
                                      </p:cBhvr>
                                      <p:to>
                                        <p:strVal val="visible"/>
                                      </p:to>
                                    </p:set>
                                    <p:anim calcmode="lin" valueType="num">
                                      <p:cBhvr>
                                        <p:cTn id="7" dur="500" fill="hold"/>
                                        <p:tgtEl>
                                          <p:spTgt spid="710661"/>
                                        </p:tgtEl>
                                        <p:attrNameLst>
                                          <p:attrName>ppt_x</p:attrName>
                                        </p:attrNameLst>
                                      </p:cBhvr>
                                      <p:tavLst>
                                        <p:tav tm="0">
                                          <p:val>
                                            <p:strVal val="#ppt_x-#ppt_w/2"/>
                                          </p:val>
                                        </p:tav>
                                        <p:tav tm="100000">
                                          <p:val>
                                            <p:strVal val="#ppt_x"/>
                                          </p:val>
                                        </p:tav>
                                      </p:tavLst>
                                    </p:anim>
                                    <p:anim calcmode="lin" valueType="num">
                                      <p:cBhvr>
                                        <p:cTn id="8" dur="500" fill="hold"/>
                                        <p:tgtEl>
                                          <p:spTgt spid="710661"/>
                                        </p:tgtEl>
                                        <p:attrNameLst>
                                          <p:attrName>ppt_y</p:attrName>
                                        </p:attrNameLst>
                                      </p:cBhvr>
                                      <p:tavLst>
                                        <p:tav tm="0">
                                          <p:val>
                                            <p:strVal val="#ppt_y"/>
                                          </p:val>
                                        </p:tav>
                                        <p:tav tm="100000">
                                          <p:val>
                                            <p:strVal val="#ppt_y"/>
                                          </p:val>
                                        </p:tav>
                                      </p:tavLst>
                                    </p:anim>
                                    <p:anim calcmode="lin" valueType="num">
                                      <p:cBhvr>
                                        <p:cTn id="9" dur="500" fill="hold"/>
                                        <p:tgtEl>
                                          <p:spTgt spid="710661"/>
                                        </p:tgtEl>
                                        <p:attrNameLst>
                                          <p:attrName>ppt_w</p:attrName>
                                        </p:attrNameLst>
                                      </p:cBhvr>
                                      <p:tavLst>
                                        <p:tav tm="0">
                                          <p:val>
                                            <p:fltVal val="0"/>
                                          </p:val>
                                        </p:tav>
                                        <p:tav tm="100000">
                                          <p:val>
                                            <p:strVal val="#ppt_w"/>
                                          </p:val>
                                        </p:tav>
                                      </p:tavLst>
                                    </p:anim>
                                    <p:anim calcmode="lin" valueType="num">
                                      <p:cBhvr>
                                        <p:cTn id="10" dur="500" fill="hold"/>
                                        <p:tgtEl>
                                          <p:spTgt spid="710661"/>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1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8"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ppt_x</p:attrName>
                                        </p:attrNameLst>
                                      </p:cBhvr>
                                      <p:tavLst>
                                        <p:tav tm="0">
                                          <p:val>
                                            <p:strVal val="#ppt_x-#ppt_w/2"/>
                                          </p:val>
                                        </p:tav>
                                        <p:tav tm="100000">
                                          <p:val>
                                            <p:strVal val="#ppt_x"/>
                                          </p:val>
                                        </p:tav>
                                      </p:tavLst>
                                    </p:anim>
                                    <p:anim calcmode="lin" valueType="num">
                                      <p:cBhvr>
                                        <p:cTn id="21" dur="500" fill="hold"/>
                                        <p:tgtEl>
                                          <p:spTgt spid="19"/>
                                        </p:tgtEl>
                                        <p:attrNameLst>
                                          <p:attrName>ppt_y</p:attrName>
                                        </p:attrNameLst>
                                      </p:cBhvr>
                                      <p:tavLst>
                                        <p:tav tm="0">
                                          <p:val>
                                            <p:strVal val="#ppt_y"/>
                                          </p:val>
                                        </p:tav>
                                        <p:tav tm="100000">
                                          <p:val>
                                            <p:strVal val="#ppt_y"/>
                                          </p:val>
                                        </p:tav>
                                      </p:tavLst>
                                    </p:anim>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strVal val="#ppt_h"/>
                                          </p:val>
                                        </p:tav>
                                        <p:tav tm="100000">
                                          <p:val>
                                            <p:strVal val="#ppt_h"/>
                                          </p:val>
                                        </p:tav>
                                      </p:tavLst>
                                    </p:anim>
                                  </p:childTnLst>
                                </p:cTn>
                              </p:par>
                            </p:childTnLst>
                          </p:cTn>
                        </p:par>
                        <p:par>
                          <p:cTn id="24" fill="hold">
                            <p:stCondLst>
                              <p:cond delay="500"/>
                            </p:stCondLst>
                            <p:childTnLst>
                              <p:par>
                                <p:cTn id="25" presetID="17" presetClass="entr" presetSubtype="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ppt_x</p:attrName>
                                        </p:attrNameLst>
                                      </p:cBhvr>
                                      <p:tavLst>
                                        <p:tav tm="0">
                                          <p:val>
                                            <p:strVal val="#ppt_x-#ppt_w/2"/>
                                          </p:val>
                                        </p:tav>
                                        <p:tav tm="100000">
                                          <p:val>
                                            <p:strVal val="#ppt_x"/>
                                          </p:val>
                                        </p:tav>
                                      </p:tavLst>
                                    </p:anim>
                                    <p:anim calcmode="lin" valueType="num">
                                      <p:cBhvr>
                                        <p:cTn id="28" dur="500" fill="hold"/>
                                        <p:tgtEl>
                                          <p:spTgt spid="27"/>
                                        </p:tgtEl>
                                        <p:attrNameLst>
                                          <p:attrName>ppt_y</p:attrName>
                                        </p:attrNameLst>
                                      </p:cBhvr>
                                      <p:tavLst>
                                        <p:tav tm="0">
                                          <p:val>
                                            <p:strVal val="#ppt_y"/>
                                          </p:val>
                                        </p:tav>
                                        <p:tav tm="100000">
                                          <p:val>
                                            <p:strVal val="#ppt_y"/>
                                          </p:val>
                                        </p:tav>
                                      </p:tavLst>
                                    </p:anim>
                                    <p:anim calcmode="lin" valueType="num">
                                      <p:cBhvr>
                                        <p:cTn id="29" dur="500" fill="hold"/>
                                        <p:tgtEl>
                                          <p:spTgt spid="27"/>
                                        </p:tgtEl>
                                        <p:attrNameLst>
                                          <p:attrName>ppt_w</p:attrName>
                                        </p:attrNameLst>
                                      </p:cBhvr>
                                      <p:tavLst>
                                        <p:tav tm="0">
                                          <p:val>
                                            <p:fltVal val="0"/>
                                          </p:val>
                                        </p:tav>
                                        <p:tav tm="100000">
                                          <p:val>
                                            <p:strVal val="#ppt_w"/>
                                          </p:val>
                                        </p:tav>
                                      </p:tavLst>
                                    </p:anim>
                                    <p:anim calcmode="lin" valueType="num">
                                      <p:cBhvr>
                                        <p:cTn id="30" dur="500" fill="hold"/>
                                        <p:tgtEl>
                                          <p:spTgt spid="27"/>
                                        </p:tgtEl>
                                        <p:attrNameLst>
                                          <p:attrName>ppt_h</p:attrName>
                                        </p:attrNameLst>
                                      </p:cBhvr>
                                      <p:tavLst>
                                        <p:tav tm="0">
                                          <p:val>
                                            <p:strVal val="#ppt_h"/>
                                          </p:val>
                                        </p:tav>
                                        <p:tav tm="100000">
                                          <p:val>
                                            <p:strVal val="#ppt_h"/>
                                          </p:val>
                                        </p:tav>
                                      </p:tavLst>
                                    </p:anim>
                                  </p:childTnLst>
                                </p:cTn>
                              </p:par>
                            </p:childTnLst>
                          </p:cTn>
                        </p:par>
                        <p:par>
                          <p:cTn id="31" fill="hold">
                            <p:stCondLst>
                              <p:cond delay="1000"/>
                            </p:stCondLst>
                            <p:childTnLst>
                              <p:par>
                                <p:cTn id="32" presetID="17" presetClass="entr" presetSubtype="8"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500" fill="hold"/>
                                        <p:tgtEl>
                                          <p:spTgt spid="21"/>
                                        </p:tgtEl>
                                        <p:attrNameLst>
                                          <p:attrName>ppt_x</p:attrName>
                                        </p:attrNameLst>
                                      </p:cBhvr>
                                      <p:tavLst>
                                        <p:tav tm="0">
                                          <p:val>
                                            <p:strVal val="#ppt_x-#ppt_w/2"/>
                                          </p:val>
                                        </p:tav>
                                        <p:tav tm="100000">
                                          <p:val>
                                            <p:strVal val="#ppt_x"/>
                                          </p:val>
                                        </p:tav>
                                      </p:tavLst>
                                    </p:anim>
                                    <p:anim calcmode="lin" valueType="num">
                                      <p:cBhvr>
                                        <p:cTn id="35" dur="500" fill="hold"/>
                                        <p:tgtEl>
                                          <p:spTgt spid="21"/>
                                        </p:tgtEl>
                                        <p:attrNameLst>
                                          <p:attrName>ppt_y</p:attrName>
                                        </p:attrNameLst>
                                      </p:cBhvr>
                                      <p:tavLst>
                                        <p:tav tm="0">
                                          <p:val>
                                            <p:strVal val="#ppt_y"/>
                                          </p:val>
                                        </p:tav>
                                        <p:tav tm="100000">
                                          <p:val>
                                            <p:strVal val="#ppt_y"/>
                                          </p:val>
                                        </p:tav>
                                      </p:tavLst>
                                    </p:anim>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strVal val="#ppt_h"/>
                                          </p:val>
                                        </p:tav>
                                        <p:tav tm="100000">
                                          <p:val>
                                            <p:strVal val="#ppt_h"/>
                                          </p:val>
                                        </p:tav>
                                      </p:tavLst>
                                    </p:anim>
                                  </p:childTnLst>
                                </p:cTn>
                              </p:par>
                            </p:childTnLst>
                          </p:cTn>
                        </p:par>
                        <p:par>
                          <p:cTn id="38" fill="hold">
                            <p:stCondLst>
                              <p:cond delay="1500"/>
                            </p:stCondLst>
                            <p:childTnLst>
                              <p:par>
                                <p:cTn id="39" presetID="17" presetClass="entr" presetSubtype="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ppt_x</p:attrName>
                                        </p:attrNameLst>
                                      </p:cBhvr>
                                      <p:tavLst>
                                        <p:tav tm="0">
                                          <p:val>
                                            <p:strVal val="#ppt_x-#ppt_w/2"/>
                                          </p:val>
                                        </p:tav>
                                        <p:tav tm="100000">
                                          <p:val>
                                            <p:strVal val="#ppt_x"/>
                                          </p:val>
                                        </p:tav>
                                      </p:tavLst>
                                    </p:anim>
                                    <p:anim calcmode="lin" valueType="num">
                                      <p:cBhvr>
                                        <p:cTn id="42" dur="500" fill="hold"/>
                                        <p:tgtEl>
                                          <p:spTgt spid="22"/>
                                        </p:tgtEl>
                                        <p:attrNameLst>
                                          <p:attrName>ppt_y</p:attrName>
                                        </p:attrNameLst>
                                      </p:cBhvr>
                                      <p:tavLst>
                                        <p:tav tm="0">
                                          <p:val>
                                            <p:strVal val="#ppt_y"/>
                                          </p:val>
                                        </p:tav>
                                        <p:tav tm="100000">
                                          <p:val>
                                            <p:strVal val="#ppt_y"/>
                                          </p:val>
                                        </p:tav>
                                      </p:tavLst>
                                    </p:anim>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strVal val="#ppt_h"/>
                                          </p:val>
                                        </p:tav>
                                        <p:tav tm="100000">
                                          <p:val>
                                            <p:strVal val="#ppt_h"/>
                                          </p:val>
                                        </p:tav>
                                      </p:tavLst>
                                    </p:anim>
                                  </p:childTnLst>
                                </p:cTn>
                              </p:par>
                            </p:childTnLst>
                          </p:cTn>
                        </p:par>
                        <p:par>
                          <p:cTn id="45" fill="hold">
                            <p:stCondLst>
                              <p:cond delay="2000"/>
                            </p:stCondLst>
                            <p:childTnLst>
                              <p:par>
                                <p:cTn id="46" presetID="17" presetClass="entr" presetSubtype="8"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ppt_x</p:attrName>
                                        </p:attrNameLst>
                                      </p:cBhvr>
                                      <p:tavLst>
                                        <p:tav tm="0">
                                          <p:val>
                                            <p:strVal val="#ppt_x-#ppt_w/2"/>
                                          </p:val>
                                        </p:tav>
                                        <p:tav tm="100000">
                                          <p:val>
                                            <p:strVal val="#ppt_x"/>
                                          </p:val>
                                        </p:tav>
                                      </p:tavLst>
                                    </p:anim>
                                    <p:anim calcmode="lin" valueType="num">
                                      <p:cBhvr>
                                        <p:cTn id="49" dur="500" fill="hold"/>
                                        <p:tgtEl>
                                          <p:spTgt spid="30"/>
                                        </p:tgtEl>
                                        <p:attrNameLst>
                                          <p:attrName>ppt_y</p:attrName>
                                        </p:attrNameLst>
                                      </p:cBhvr>
                                      <p:tavLst>
                                        <p:tav tm="0">
                                          <p:val>
                                            <p:strVal val="#ppt_y"/>
                                          </p:val>
                                        </p:tav>
                                        <p:tav tm="100000">
                                          <p:val>
                                            <p:strVal val="#ppt_y"/>
                                          </p:val>
                                        </p:tav>
                                      </p:tavLst>
                                    </p:anim>
                                    <p:anim calcmode="lin" valueType="num">
                                      <p:cBhvr>
                                        <p:cTn id="50" dur="500" fill="hold"/>
                                        <p:tgtEl>
                                          <p:spTgt spid="30"/>
                                        </p:tgtEl>
                                        <p:attrNameLst>
                                          <p:attrName>ppt_w</p:attrName>
                                        </p:attrNameLst>
                                      </p:cBhvr>
                                      <p:tavLst>
                                        <p:tav tm="0">
                                          <p:val>
                                            <p:fltVal val="0"/>
                                          </p:val>
                                        </p:tav>
                                        <p:tav tm="100000">
                                          <p:val>
                                            <p:strVal val="#ppt_w"/>
                                          </p:val>
                                        </p:tav>
                                      </p:tavLst>
                                    </p:anim>
                                    <p:anim calcmode="lin" valueType="num">
                                      <p:cBhvr>
                                        <p:cTn id="51" dur="500" fill="hold"/>
                                        <p:tgtEl>
                                          <p:spTgt spid="30"/>
                                        </p:tgtEl>
                                        <p:attrNameLst>
                                          <p:attrName>ppt_h</p:attrName>
                                        </p:attrNameLst>
                                      </p:cBhvr>
                                      <p:tavLst>
                                        <p:tav tm="0">
                                          <p:val>
                                            <p:strVal val="#ppt_h"/>
                                          </p:val>
                                        </p:tav>
                                        <p:tav tm="100000">
                                          <p:val>
                                            <p:strVal val="#ppt_h"/>
                                          </p:val>
                                        </p:tav>
                                      </p:tavLst>
                                    </p:anim>
                                  </p:childTnLst>
                                </p:cTn>
                              </p:par>
                            </p:childTnLst>
                          </p:cTn>
                        </p:par>
                        <p:par>
                          <p:cTn id="52" fill="hold">
                            <p:stCondLst>
                              <p:cond delay="2500"/>
                            </p:stCondLst>
                            <p:childTnLst>
                              <p:par>
                                <p:cTn id="53" presetID="17"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ppt_x</p:attrName>
                                        </p:attrNameLst>
                                      </p:cBhvr>
                                      <p:tavLst>
                                        <p:tav tm="0">
                                          <p:val>
                                            <p:strVal val="#ppt_x-#ppt_w/2"/>
                                          </p:val>
                                        </p:tav>
                                        <p:tav tm="100000">
                                          <p:val>
                                            <p:strVal val="#ppt_x"/>
                                          </p:val>
                                        </p:tav>
                                      </p:tavLst>
                                    </p:anim>
                                    <p:anim calcmode="lin" valueType="num">
                                      <p:cBhvr>
                                        <p:cTn id="56" dur="500" fill="hold"/>
                                        <p:tgtEl>
                                          <p:spTgt spid="28"/>
                                        </p:tgtEl>
                                        <p:attrNameLst>
                                          <p:attrName>ppt_y</p:attrName>
                                        </p:attrNameLst>
                                      </p:cBhvr>
                                      <p:tavLst>
                                        <p:tav tm="0">
                                          <p:val>
                                            <p:strVal val="#ppt_y"/>
                                          </p:val>
                                        </p:tav>
                                        <p:tav tm="100000">
                                          <p:val>
                                            <p:strVal val="#ppt_y"/>
                                          </p:val>
                                        </p:tav>
                                      </p:tavLst>
                                    </p:anim>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strVal val="#ppt_h"/>
                                          </p:val>
                                        </p:tav>
                                        <p:tav tm="100000">
                                          <p:val>
                                            <p:strVal val="#ppt_h"/>
                                          </p:val>
                                        </p:tav>
                                      </p:tavLst>
                                    </p:anim>
                                  </p:childTnLst>
                                </p:cTn>
                              </p:par>
                            </p:childTnLst>
                          </p:cTn>
                        </p:par>
                        <p:par>
                          <p:cTn id="59" fill="hold">
                            <p:stCondLst>
                              <p:cond delay="3000"/>
                            </p:stCondLst>
                            <p:childTnLst>
                              <p:par>
                                <p:cTn id="60" presetID="17" presetClass="entr" presetSubtype="8" fill="hold" grpId="0"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ppt_x</p:attrName>
                                        </p:attrNameLst>
                                      </p:cBhvr>
                                      <p:tavLst>
                                        <p:tav tm="0">
                                          <p:val>
                                            <p:strVal val="#ppt_x-#ppt_w/2"/>
                                          </p:val>
                                        </p:tav>
                                        <p:tav tm="100000">
                                          <p:val>
                                            <p:strVal val="#ppt_x"/>
                                          </p:val>
                                        </p:tav>
                                      </p:tavLst>
                                    </p:anim>
                                    <p:anim calcmode="lin" valueType="num">
                                      <p:cBhvr>
                                        <p:cTn id="63" dur="500" fill="hold"/>
                                        <p:tgtEl>
                                          <p:spTgt spid="29"/>
                                        </p:tgtEl>
                                        <p:attrNameLst>
                                          <p:attrName>ppt_y</p:attrName>
                                        </p:attrNameLst>
                                      </p:cBhvr>
                                      <p:tavLst>
                                        <p:tav tm="0">
                                          <p:val>
                                            <p:strVal val="#ppt_y"/>
                                          </p:val>
                                        </p:tav>
                                        <p:tav tm="100000">
                                          <p:val>
                                            <p:strVal val="#ppt_y"/>
                                          </p:val>
                                        </p:tav>
                                      </p:tavLst>
                                    </p:anim>
                                    <p:anim calcmode="lin" valueType="num">
                                      <p:cBhvr>
                                        <p:cTn id="64" dur="500" fill="hold"/>
                                        <p:tgtEl>
                                          <p:spTgt spid="29"/>
                                        </p:tgtEl>
                                        <p:attrNameLst>
                                          <p:attrName>ppt_w</p:attrName>
                                        </p:attrNameLst>
                                      </p:cBhvr>
                                      <p:tavLst>
                                        <p:tav tm="0">
                                          <p:val>
                                            <p:fltVal val="0"/>
                                          </p:val>
                                        </p:tav>
                                        <p:tav tm="100000">
                                          <p:val>
                                            <p:strVal val="#ppt_w"/>
                                          </p:val>
                                        </p:tav>
                                      </p:tavLst>
                                    </p:anim>
                                    <p:anim calcmode="lin" valueType="num">
                                      <p:cBhvr>
                                        <p:cTn id="65"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0661" grpId="0"/>
      <p:bldP spid="18" grpId="0" animBg="1"/>
      <p:bldP spid="19" grpId="0"/>
      <p:bldP spid="21" grpId="0"/>
      <p:bldP spid="22" grpId="0"/>
      <p:bldP spid="27" grpId="0"/>
      <p:bldP spid="28"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descr="Large confetti"/>
          <p:cNvSpPr txBox="1">
            <a:spLocks noChangeArrowheads="1"/>
          </p:cNvSpPr>
          <p:nvPr/>
        </p:nvSpPr>
        <p:spPr bwMode="auto">
          <a:xfrm>
            <a:off x="1915716" y="893015"/>
            <a:ext cx="5829300" cy="556022"/>
          </a:xfrm>
          <a:prstGeom prst="rect">
            <a:avLst/>
          </a:prstGeom>
          <a:noFill/>
          <a:ln w="9525">
            <a:noFill/>
            <a:miter lim="800000"/>
            <a:headEnd/>
            <a:tailEnd/>
          </a:ln>
        </p:spPr>
        <p:txBody>
          <a:bodyPr anchor="b"/>
          <a:lstStyle/>
          <a:p>
            <a:pPr algn="ctr" eaLnBrk="0" hangingPunct="0">
              <a:defRPr/>
            </a:pPr>
            <a:r>
              <a:rPr lang="en-US" sz="2700" b="1" kern="0" dirty="0">
                <a:solidFill>
                  <a:srgbClr val="000000"/>
                </a:solidFill>
                <a:latin typeface="+mj-lt"/>
                <a:ea typeface="+mj-ea"/>
                <a:cs typeface="+mj-cs"/>
              </a:rPr>
              <a:t>Fund -Years of Availability</a:t>
            </a:r>
          </a:p>
        </p:txBody>
      </p:sp>
      <p:grpSp>
        <p:nvGrpSpPr>
          <p:cNvPr id="3" name="Group 2"/>
          <p:cNvGrpSpPr/>
          <p:nvPr/>
        </p:nvGrpSpPr>
        <p:grpSpPr>
          <a:xfrm>
            <a:off x="1227537" y="1644825"/>
            <a:ext cx="7134585" cy="4560211"/>
            <a:chOff x="1227537" y="1644825"/>
            <a:chExt cx="7134585" cy="4560211"/>
          </a:xfrm>
        </p:grpSpPr>
        <p:graphicFrame>
          <p:nvGraphicFramePr>
            <p:cNvPr id="2" name="Object 3"/>
            <p:cNvGraphicFramePr>
              <a:graphicFrameLocks noChangeAspect="1"/>
            </p:cNvGraphicFramePr>
            <p:nvPr>
              <p:extLst>
                <p:ext uri="{D42A27DB-BD31-4B8C-83A1-F6EECF244321}">
                  <p14:modId xmlns:p14="http://schemas.microsoft.com/office/powerpoint/2010/main" val="911524324"/>
                </p:ext>
              </p:extLst>
            </p:nvPr>
          </p:nvGraphicFramePr>
          <p:xfrm>
            <a:off x="1227537" y="1680543"/>
            <a:ext cx="7134585" cy="214313"/>
          </p:xfrm>
          <a:graphic>
            <a:graphicData uri="http://schemas.openxmlformats.org/presentationml/2006/ole">
              <mc:AlternateContent xmlns:mc="http://schemas.openxmlformats.org/markup-compatibility/2006">
                <mc:Choice xmlns:v="urn:schemas-microsoft-com:vml" Requires="v">
                  <p:oleObj spid="_x0000_s4173" name="Worksheet" r:id="rId4" imgW="11363412" imgH="342900" progId="Excel.Sheet.8">
                    <p:embed/>
                  </p:oleObj>
                </mc:Choice>
                <mc:Fallback>
                  <p:oleObj name="Worksheet" r:id="rId4" imgW="11363412" imgH="342900" progId="Excel.Sheet.8">
                    <p:embed/>
                    <p:pic>
                      <p:nvPicPr>
                        <p:cNvPr id="0" name=""/>
                        <p:cNvPicPr>
                          <a:picLocks noChangeAspect="1" noChangeArrowheads="1"/>
                        </p:cNvPicPr>
                        <p:nvPr/>
                      </p:nvPicPr>
                      <p:blipFill>
                        <a:blip r:embed="rId5"/>
                        <a:srcRect/>
                        <a:stretch>
                          <a:fillRect/>
                        </a:stretch>
                      </p:blipFill>
                      <p:spPr bwMode="auto">
                        <a:xfrm>
                          <a:off x="1227537" y="1680543"/>
                          <a:ext cx="7134585" cy="214313"/>
                        </a:xfrm>
                        <a:prstGeom prst="rect">
                          <a:avLst/>
                        </a:prstGeom>
                        <a:noFill/>
                        <a:extLst/>
                      </p:spPr>
                    </p:pic>
                  </p:oleObj>
                </mc:Fallback>
              </mc:AlternateContent>
            </a:graphicData>
          </a:graphic>
        </p:graphicFrame>
        <p:sp>
          <p:nvSpPr>
            <p:cNvPr id="5124" name="Rectangle 4"/>
            <p:cNvSpPr>
              <a:spLocks noChangeArrowheads="1"/>
            </p:cNvSpPr>
            <p:nvPr/>
          </p:nvSpPr>
          <p:spPr bwMode="auto">
            <a:xfrm>
              <a:off x="1543050" y="1644825"/>
              <a:ext cx="857250" cy="264319"/>
            </a:xfrm>
            <a:prstGeom prst="rect">
              <a:avLst/>
            </a:prstGeom>
            <a:noFill/>
            <a:ln w="76200" algn="ctr">
              <a:solidFill>
                <a:srgbClr val="00CC00"/>
              </a:solidFill>
              <a:miter lim="800000"/>
              <a:headEnd/>
              <a:tailEnd/>
            </a:ln>
          </p:spPr>
          <p:txBody>
            <a:bodyPr wrap="none" anchor="ctr"/>
            <a:lstStyle/>
            <a:p>
              <a:pPr>
                <a:spcBef>
                  <a:spcPct val="50000"/>
                </a:spcBef>
              </a:pPr>
              <a:endParaRPr lang="en-US">
                <a:solidFill>
                  <a:srgbClr val="000000"/>
                </a:solidFill>
              </a:endParaRPr>
            </a:p>
          </p:txBody>
        </p:sp>
        <p:sp>
          <p:nvSpPr>
            <p:cNvPr id="710661" name="Rectangle 5"/>
            <p:cNvSpPr>
              <a:spLocks noChangeArrowheads="1"/>
            </p:cNvSpPr>
            <p:nvPr/>
          </p:nvSpPr>
          <p:spPr bwMode="auto">
            <a:xfrm>
              <a:off x="1428750" y="2023442"/>
              <a:ext cx="6229350" cy="857250"/>
            </a:xfrm>
            <a:prstGeom prst="rect">
              <a:avLst/>
            </a:prstGeom>
            <a:noFill/>
            <a:ln w="9525" algn="ctr">
              <a:noFill/>
              <a:miter lim="800000"/>
              <a:headEnd/>
              <a:tailEnd/>
            </a:ln>
          </p:spPr>
          <p:txBody>
            <a:bodyPr/>
            <a:lstStyle/>
            <a:p>
              <a:pPr>
                <a:spcBef>
                  <a:spcPct val="50000"/>
                </a:spcBef>
              </a:pPr>
              <a:r>
                <a:rPr lang="en-US" dirty="0" smtClean="0">
                  <a:solidFill>
                    <a:srgbClr val="000000"/>
                  </a:solidFill>
                </a:rPr>
                <a:t>This </a:t>
              </a:r>
              <a:r>
                <a:rPr lang="en-US" dirty="0">
                  <a:solidFill>
                    <a:srgbClr val="000000"/>
                  </a:solidFill>
                </a:rPr>
                <a:t>element represents the amount of Fiscal Years this appropriation is available for the obligation of funds.  The amount of years vary based on the Appropriation Symbol and purpose of the funds.  </a:t>
              </a:r>
            </a:p>
          </p:txBody>
        </p:sp>
        <p:sp>
          <p:nvSpPr>
            <p:cNvPr id="42" name="Rectangle 41"/>
            <p:cNvSpPr/>
            <p:nvPr/>
          </p:nvSpPr>
          <p:spPr>
            <a:xfrm>
              <a:off x="1968724" y="1680543"/>
              <a:ext cx="84534" cy="2059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sp>
          <p:nvSpPr>
            <p:cNvPr id="29" name="Rectangle 10"/>
            <p:cNvSpPr>
              <a:spLocks noChangeArrowheads="1"/>
            </p:cNvSpPr>
            <p:nvPr/>
          </p:nvSpPr>
          <p:spPr bwMode="auto">
            <a:xfrm>
              <a:off x="1428750" y="3418842"/>
              <a:ext cx="1714500" cy="369332"/>
            </a:xfrm>
            <a:prstGeom prst="rect">
              <a:avLst/>
            </a:prstGeom>
            <a:noFill/>
            <a:ln w="9525" algn="ctr">
              <a:noFill/>
              <a:miter lim="800000"/>
              <a:headEnd/>
              <a:tailEnd/>
            </a:ln>
          </p:spPr>
          <p:txBody>
            <a:bodyPr wrap="square" anchor="ctr">
              <a:spAutoFit/>
            </a:bodyPr>
            <a:lstStyle/>
            <a:p>
              <a:pPr>
                <a:spcBef>
                  <a:spcPct val="50000"/>
                </a:spcBef>
              </a:pPr>
              <a:r>
                <a:rPr lang="en-US" b="1" dirty="0">
                  <a:solidFill>
                    <a:srgbClr val="000000"/>
                  </a:solidFill>
                </a:rPr>
                <a:t>Examples: </a:t>
              </a:r>
              <a:endParaRPr lang="en-US" dirty="0">
                <a:solidFill>
                  <a:srgbClr val="000000"/>
                </a:solidFill>
              </a:endParaRPr>
            </a:p>
          </p:txBody>
        </p:sp>
        <p:sp>
          <p:nvSpPr>
            <p:cNvPr id="35" name="Rectangle 10"/>
            <p:cNvSpPr>
              <a:spLocks noChangeArrowheads="1"/>
            </p:cNvSpPr>
            <p:nvPr/>
          </p:nvSpPr>
          <p:spPr bwMode="auto">
            <a:xfrm>
              <a:off x="1714500" y="3831136"/>
              <a:ext cx="2457450" cy="646331"/>
            </a:xfrm>
            <a:prstGeom prst="rect">
              <a:avLst/>
            </a:prstGeom>
            <a:noFill/>
            <a:ln w="9525" algn="ctr">
              <a:noFill/>
              <a:miter lim="800000"/>
              <a:headEnd/>
              <a:tailEnd/>
            </a:ln>
          </p:spPr>
          <p:txBody>
            <a:bodyPr anchor="ctr">
              <a:spAutoFit/>
            </a:bodyPr>
            <a:lstStyle/>
            <a:p>
              <a:pPr>
                <a:spcBef>
                  <a:spcPct val="50000"/>
                </a:spcBef>
              </a:pPr>
              <a:r>
                <a:rPr lang="en-US" b="1" u="sng">
                  <a:solidFill>
                    <a:srgbClr val="000000"/>
                  </a:solidFill>
                </a:rPr>
                <a:t>Appropriation Symbol: </a:t>
              </a:r>
              <a:endParaRPr lang="en-US" u="sng">
                <a:solidFill>
                  <a:srgbClr val="000000"/>
                </a:solidFill>
              </a:endParaRPr>
            </a:p>
          </p:txBody>
        </p:sp>
        <p:sp>
          <p:nvSpPr>
            <p:cNvPr id="51" name="Rectangle 10"/>
            <p:cNvSpPr>
              <a:spLocks noChangeArrowheads="1"/>
            </p:cNvSpPr>
            <p:nvPr/>
          </p:nvSpPr>
          <p:spPr bwMode="auto">
            <a:xfrm>
              <a:off x="5282647" y="3832326"/>
              <a:ext cx="2743200" cy="646331"/>
            </a:xfrm>
            <a:prstGeom prst="rect">
              <a:avLst/>
            </a:prstGeom>
            <a:noFill/>
            <a:ln w="9525" algn="ctr">
              <a:noFill/>
              <a:miter lim="800000"/>
              <a:headEnd/>
              <a:tailEnd/>
            </a:ln>
          </p:spPr>
          <p:txBody>
            <a:bodyPr anchor="ctr">
              <a:spAutoFit/>
            </a:bodyPr>
            <a:lstStyle/>
            <a:p>
              <a:pPr>
                <a:spcBef>
                  <a:spcPct val="50000"/>
                </a:spcBef>
              </a:pPr>
              <a:r>
                <a:rPr lang="en-US" b="1" u="sng" dirty="0">
                  <a:solidFill>
                    <a:srgbClr val="000000"/>
                  </a:solidFill>
                </a:rPr>
                <a:t>Typical Years of Availability: </a:t>
              </a:r>
              <a:endParaRPr lang="en-US" u="sng" dirty="0">
                <a:solidFill>
                  <a:srgbClr val="000000"/>
                </a:solidFill>
              </a:endParaRPr>
            </a:p>
          </p:txBody>
        </p:sp>
        <p:sp>
          <p:nvSpPr>
            <p:cNvPr id="52" name="Rectangle 11"/>
            <p:cNvSpPr>
              <a:spLocks noChangeArrowheads="1"/>
            </p:cNvSpPr>
            <p:nvPr/>
          </p:nvSpPr>
          <p:spPr bwMode="auto">
            <a:xfrm>
              <a:off x="1714499" y="4909398"/>
              <a:ext cx="2971799" cy="369332"/>
            </a:xfrm>
            <a:prstGeom prst="rect">
              <a:avLst/>
            </a:prstGeom>
            <a:noFill/>
            <a:ln w="9525" algn="ctr">
              <a:noFill/>
              <a:miter lim="800000"/>
              <a:headEnd/>
              <a:tailEnd/>
            </a:ln>
          </p:spPr>
          <p:txBody>
            <a:bodyPr wrap="square" anchor="ctr">
              <a:spAutoFit/>
            </a:bodyPr>
            <a:lstStyle/>
            <a:p>
              <a:pPr>
                <a:spcBef>
                  <a:spcPct val="50000"/>
                </a:spcBef>
              </a:pPr>
              <a:r>
                <a:rPr lang="en-US" b="1" dirty="0">
                  <a:solidFill>
                    <a:srgbClr val="000000"/>
                  </a:solidFill>
                </a:rPr>
                <a:t>2020</a:t>
              </a:r>
              <a:r>
                <a:rPr lang="en-US" dirty="0">
                  <a:solidFill>
                    <a:srgbClr val="000000"/>
                  </a:solidFill>
                </a:rPr>
                <a:t>   O&amp;M, Army (OMA)</a:t>
              </a:r>
            </a:p>
          </p:txBody>
        </p:sp>
        <p:sp>
          <p:nvSpPr>
            <p:cNvPr id="53" name="Rectangle 12"/>
            <p:cNvSpPr>
              <a:spLocks noChangeArrowheads="1"/>
            </p:cNvSpPr>
            <p:nvPr/>
          </p:nvSpPr>
          <p:spPr bwMode="auto">
            <a:xfrm>
              <a:off x="1714500" y="5149904"/>
              <a:ext cx="2062370" cy="369332"/>
            </a:xfrm>
            <a:prstGeom prst="rect">
              <a:avLst/>
            </a:prstGeom>
            <a:noFill/>
            <a:ln w="9525" algn="ctr">
              <a:noFill/>
              <a:miter lim="800000"/>
              <a:headEnd/>
              <a:tailEnd/>
            </a:ln>
          </p:spPr>
          <p:txBody>
            <a:bodyPr wrap="square" anchor="ctr">
              <a:spAutoFit/>
            </a:bodyPr>
            <a:lstStyle/>
            <a:p>
              <a:pPr>
                <a:spcBef>
                  <a:spcPct val="50000"/>
                </a:spcBef>
              </a:pPr>
              <a:r>
                <a:rPr lang="en-US" b="1" dirty="0">
                  <a:solidFill>
                    <a:srgbClr val="000000"/>
                  </a:solidFill>
                </a:rPr>
                <a:t>2035</a:t>
              </a:r>
              <a:r>
                <a:rPr lang="en-US" dirty="0">
                  <a:solidFill>
                    <a:srgbClr val="000000"/>
                  </a:solidFill>
                </a:rPr>
                <a:t>   OPA</a:t>
              </a:r>
            </a:p>
          </p:txBody>
        </p:sp>
        <p:sp>
          <p:nvSpPr>
            <p:cNvPr id="54" name="Rectangle 13"/>
            <p:cNvSpPr>
              <a:spLocks noChangeArrowheads="1"/>
            </p:cNvSpPr>
            <p:nvPr/>
          </p:nvSpPr>
          <p:spPr bwMode="auto">
            <a:xfrm>
              <a:off x="1714499" y="4668891"/>
              <a:ext cx="3382619" cy="369332"/>
            </a:xfrm>
            <a:prstGeom prst="rect">
              <a:avLst/>
            </a:prstGeom>
            <a:noFill/>
            <a:ln w="9525" algn="ctr">
              <a:noFill/>
              <a:miter lim="800000"/>
              <a:headEnd/>
              <a:tailEnd/>
            </a:ln>
          </p:spPr>
          <p:txBody>
            <a:bodyPr wrap="square" anchor="ctr">
              <a:spAutoFit/>
            </a:bodyPr>
            <a:lstStyle/>
            <a:p>
              <a:pPr>
                <a:spcBef>
                  <a:spcPct val="50000"/>
                </a:spcBef>
              </a:pPr>
              <a:r>
                <a:rPr lang="en-US" b="1" dirty="0">
                  <a:solidFill>
                    <a:srgbClr val="000000"/>
                  </a:solidFill>
                </a:rPr>
                <a:t>2010</a:t>
              </a:r>
              <a:r>
                <a:rPr lang="en-US" dirty="0">
                  <a:solidFill>
                    <a:srgbClr val="000000"/>
                  </a:solidFill>
                </a:rPr>
                <a:t>   Military </a:t>
              </a:r>
              <a:r>
                <a:rPr lang="en-US" dirty="0" smtClean="0">
                  <a:solidFill>
                    <a:srgbClr val="000000"/>
                  </a:solidFill>
                </a:rPr>
                <a:t>Personnel, </a:t>
              </a:r>
              <a:r>
                <a:rPr lang="en-US" dirty="0">
                  <a:solidFill>
                    <a:srgbClr val="000000"/>
                  </a:solidFill>
                </a:rPr>
                <a:t>Army</a:t>
              </a:r>
            </a:p>
          </p:txBody>
        </p:sp>
        <p:sp>
          <p:nvSpPr>
            <p:cNvPr id="55" name="Rectangle 14"/>
            <p:cNvSpPr>
              <a:spLocks noChangeArrowheads="1"/>
            </p:cNvSpPr>
            <p:nvPr/>
          </p:nvSpPr>
          <p:spPr bwMode="auto">
            <a:xfrm>
              <a:off x="1714500" y="5607104"/>
              <a:ext cx="2062370" cy="369332"/>
            </a:xfrm>
            <a:prstGeom prst="rect">
              <a:avLst/>
            </a:prstGeom>
            <a:noFill/>
            <a:ln w="9525" algn="ctr">
              <a:noFill/>
              <a:miter lim="800000"/>
              <a:headEnd/>
              <a:tailEnd/>
            </a:ln>
          </p:spPr>
          <p:txBody>
            <a:bodyPr wrap="square" anchor="ctr">
              <a:spAutoFit/>
            </a:bodyPr>
            <a:lstStyle/>
            <a:p>
              <a:pPr>
                <a:spcBef>
                  <a:spcPct val="50000"/>
                </a:spcBef>
              </a:pPr>
              <a:r>
                <a:rPr lang="en-US" b="1" dirty="0">
                  <a:solidFill>
                    <a:srgbClr val="000000"/>
                  </a:solidFill>
                </a:rPr>
                <a:t>2050</a:t>
              </a:r>
              <a:r>
                <a:rPr lang="en-US" dirty="0">
                  <a:solidFill>
                    <a:srgbClr val="000000"/>
                  </a:solidFill>
                </a:rPr>
                <a:t>   </a:t>
              </a:r>
              <a:r>
                <a:rPr lang="en-US" dirty="0" smtClean="0">
                  <a:solidFill>
                    <a:srgbClr val="000000"/>
                  </a:solidFill>
                </a:rPr>
                <a:t>MILCON</a:t>
              </a:r>
              <a:endParaRPr lang="en-US" dirty="0">
                <a:solidFill>
                  <a:srgbClr val="000000"/>
                </a:solidFill>
              </a:endParaRPr>
            </a:p>
          </p:txBody>
        </p:sp>
        <p:sp>
          <p:nvSpPr>
            <p:cNvPr id="56" name="Rectangle 15"/>
            <p:cNvSpPr>
              <a:spLocks noChangeArrowheads="1"/>
            </p:cNvSpPr>
            <p:nvPr/>
          </p:nvSpPr>
          <p:spPr bwMode="auto">
            <a:xfrm>
              <a:off x="1714500" y="5835704"/>
              <a:ext cx="3382618" cy="369332"/>
            </a:xfrm>
            <a:prstGeom prst="rect">
              <a:avLst/>
            </a:prstGeom>
            <a:noFill/>
            <a:ln w="9525" algn="ctr">
              <a:noFill/>
              <a:miter lim="800000"/>
              <a:headEnd/>
              <a:tailEnd/>
            </a:ln>
          </p:spPr>
          <p:txBody>
            <a:bodyPr wrap="square" anchor="ctr">
              <a:spAutoFit/>
            </a:bodyPr>
            <a:lstStyle/>
            <a:p>
              <a:pPr>
                <a:spcBef>
                  <a:spcPct val="50000"/>
                </a:spcBef>
              </a:pPr>
              <a:r>
                <a:rPr lang="en-US" b="1" dirty="0">
                  <a:solidFill>
                    <a:srgbClr val="000000"/>
                  </a:solidFill>
                </a:rPr>
                <a:t>2093</a:t>
              </a:r>
              <a:r>
                <a:rPr lang="en-US" dirty="0">
                  <a:solidFill>
                    <a:srgbClr val="000000"/>
                  </a:solidFill>
                </a:rPr>
                <a:t>   Joint IED Defeat Fund</a:t>
              </a:r>
            </a:p>
          </p:txBody>
        </p:sp>
        <p:sp>
          <p:nvSpPr>
            <p:cNvPr id="57" name="Rectangle 12"/>
            <p:cNvSpPr>
              <a:spLocks noChangeArrowheads="1"/>
            </p:cNvSpPr>
            <p:nvPr/>
          </p:nvSpPr>
          <p:spPr bwMode="auto">
            <a:xfrm>
              <a:off x="1714499" y="5379695"/>
              <a:ext cx="2470700" cy="369332"/>
            </a:xfrm>
            <a:prstGeom prst="rect">
              <a:avLst/>
            </a:prstGeom>
            <a:noFill/>
            <a:ln w="9525" algn="ctr">
              <a:noFill/>
              <a:miter lim="800000"/>
              <a:headEnd/>
              <a:tailEnd/>
            </a:ln>
          </p:spPr>
          <p:txBody>
            <a:bodyPr wrap="square" anchor="ctr">
              <a:spAutoFit/>
            </a:bodyPr>
            <a:lstStyle/>
            <a:p>
              <a:pPr>
                <a:spcBef>
                  <a:spcPct val="50000"/>
                </a:spcBef>
              </a:pPr>
              <a:r>
                <a:rPr lang="en-US" b="1" dirty="0">
                  <a:solidFill>
                    <a:srgbClr val="000000"/>
                  </a:solidFill>
                </a:rPr>
                <a:t>2040</a:t>
              </a:r>
              <a:r>
                <a:rPr lang="en-US" dirty="0">
                  <a:solidFill>
                    <a:srgbClr val="000000"/>
                  </a:solidFill>
                </a:rPr>
                <a:t>   RDT&amp;E</a:t>
              </a:r>
            </a:p>
          </p:txBody>
        </p:sp>
        <p:sp>
          <p:nvSpPr>
            <p:cNvPr id="58" name="Rectangle 11"/>
            <p:cNvSpPr>
              <a:spLocks noChangeArrowheads="1"/>
            </p:cNvSpPr>
            <p:nvPr/>
          </p:nvSpPr>
          <p:spPr bwMode="auto">
            <a:xfrm>
              <a:off x="5295897" y="4909397"/>
              <a:ext cx="857250" cy="369332"/>
            </a:xfrm>
            <a:prstGeom prst="rect">
              <a:avLst/>
            </a:prstGeom>
            <a:noFill/>
            <a:ln w="9525" algn="ctr">
              <a:noFill/>
              <a:miter lim="800000"/>
              <a:headEnd/>
              <a:tailEnd/>
            </a:ln>
          </p:spPr>
          <p:txBody>
            <a:bodyPr anchor="ctr">
              <a:spAutoFit/>
            </a:bodyPr>
            <a:lstStyle/>
            <a:p>
              <a:pPr>
                <a:spcBef>
                  <a:spcPct val="50000"/>
                </a:spcBef>
              </a:pPr>
              <a:r>
                <a:rPr lang="en-US" b="1" dirty="0">
                  <a:solidFill>
                    <a:srgbClr val="000000"/>
                  </a:solidFill>
                </a:rPr>
                <a:t>1 </a:t>
              </a:r>
              <a:r>
                <a:rPr lang="en-US" dirty="0">
                  <a:solidFill>
                    <a:srgbClr val="000000"/>
                  </a:solidFill>
                </a:rPr>
                <a:t>Year</a:t>
              </a:r>
            </a:p>
          </p:txBody>
        </p:sp>
        <p:sp>
          <p:nvSpPr>
            <p:cNvPr id="59" name="Rectangle 12"/>
            <p:cNvSpPr>
              <a:spLocks noChangeArrowheads="1"/>
            </p:cNvSpPr>
            <p:nvPr/>
          </p:nvSpPr>
          <p:spPr bwMode="auto">
            <a:xfrm>
              <a:off x="5282646" y="5149904"/>
              <a:ext cx="1252807" cy="369332"/>
            </a:xfrm>
            <a:prstGeom prst="rect">
              <a:avLst/>
            </a:prstGeom>
            <a:noFill/>
            <a:ln w="9525" algn="ctr">
              <a:noFill/>
              <a:miter lim="800000"/>
              <a:headEnd/>
              <a:tailEnd/>
            </a:ln>
          </p:spPr>
          <p:txBody>
            <a:bodyPr wrap="square" anchor="ctr">
              <a:spAutoFit/>
            </a:bodyPr>
            <a:lstStyle/>
            <a:p>
              <a:pPr>
                <a:spcBef>
                  <a:spcPct val="50000"/>
                </a:spcBef>
              </a:pPr>
              <a:r>
                <a:rPr lang="en-US" b="1" dirty="0">
                  <a:solidFill>
                    <a:srgbClr val="000000"/>
                  </a:solidFill>
                </a:rPr>
                <a:t>3 </a:t>
              </a:r>
              <a:r>
                <a:rPr lang="en-US" dirty="0">
                  <a:solidFill>
                    <a:srgbClr val="000000"/>
                  </a:solidFill>
                </a:rPr>
                <a:t>Years</a:t>
              </a:r>
            </a:p>
          </p:txBody>
        </p:sp>
        <p:sp>
          <p:nvSpPr>
            <p:cNvPr id="60" name="Rectangle 13"/>
            <p:cNvSpPr>
              <a:spLocks noChangeArrowheads="1"/>
            </p:cNvSpPr>
            <p:nvPr/>
          </p:nvSpPr>
          <p:spPr bwMode="auto">
            <a:xfrm>
              <a:off x="5295898" y="4668890"/>
              <a:ext cx="857250" cy="369332"/>
            </a:xfrm>
            <a:prstGeom prst="rect">
              <a:avLst/>
            </a:prstGeom>
            <a:noFill/>
            <a:ln w="9525" algn="ctr">
              <a:noFill/>
              <a:miter lim="800000"/>
              <a:headEnd/>
              <a:tailEnd/>
            </a:ln>
          </p:spPr>
          <p:txBody>
            <a:bodyPr anchor="ctr">
              <a:spAutoFit/>
            </a:bodyPr>
            <a:lstStyle/>
            <a:p>
              <a:pPr>
                <a:spcBef>
                  <a:spcPct val="50000"/>
                </a:spcBef>
              </a:pPr>
              <a:r>
                <a:rPr lang="en-US" b="1" dirty="0">
                  <a:solidFill>
                    <a:srgbClr val="000000"/>
                  </a:solidFill>
                </a:rPr>
                <a:t>1 </a:t>
              </a:r>
              <a:r>
                <a:rPr lang="en-US" dirty="0">
                  <a:solidFill>
                    <a:srgbClr val="000000"/>
                  </a:solidFill>
                </a:rPr>
                <a:t>Year</a:t>
              </a:r>
            </a:p>
          </p:txBody>
        </p:sp>
        <p:sp>
          <p:nvSpPr>
            <p:cNvPr id="61" name="Rectangle 14"/>
            <p:cNvSpPr>
              <a:spLocks noChangeArrowheads="1"/>
            </p:cNvSpPr>
            <p:nvPr/>
          </p:nvSpPr>
          <p:spPr bwMode="auto">
            <a:xfrm>
              <a:off x="5269392" y="5607104"/>
              <a:ext cx="1267231" cy="369332"/>
            </a:xfrm>
            <a:prstGeom prst="rect">
              <a:avLst/>
            </a:prstGeom>
            <a:noFill/>
            <a:ln w="9525" algn="ctr">
              <a:noFill/>
              <a:miter lim="800000"/>
              <a:headEnd/>
              <a:tailEnd/>
            </a:ln>
          </p:spPr>
          <p:txBody>
            <a:bodyPr wrap="square" anchor="ctr">
              <a:spAutoFit/>
            </a:bodyPr>
            <a:lstStyle/>
            <a:p>
              <a:pPr>
                <a:spcBef>
                  <a:spcPct val="50000"/>
                </a:spcBef>
              </a:pPr>
              <a:r>
                <a:rPr lang="en-US" b="1" dirty="0">
                  <a:solidFill>
                    <a:srgbClr val="000000"/>
                  </a:solidFill>
                </a:rPr>
                <a:t>5 </a:t>
              </a:r>
              <a:r>
                <a:rPr lang="en-US" dirty="0">
                  <a:solidFill>
                    <a:srgbClr val="000000"/>
                  </a:solidFill>
                </a:rPr>
                <a:t>Years</a:t>
              </a:r>
            </a:p>
          </p:txBody>
        </p:sp>
        <p:sp>
          <p:nvSpPr>
            <p:cNvPr id="62" name="Rectangle 15"/>
            <p:cNvSpPr>
              <a:spLocks noChangeArrowheads="1"/>
            </p:cNvSpPr>
            <p:nvPr/>
          </p:nvSpPr>
          <p:spPr bwMode="auto">
            <a:xfrm>
              <a:off x="5256144" y="5835703"/>
              <a:ext cx="951310" cy="369332"/>
            </a:xfrm>
            <a:prstGeom prst="rect">
              <a:avLst/>
            </a:prstGeom>
            <a:noFill/>
            <a:ln w="9525" algn="ctr">
              <a:noFill/>
              <a:miter lim="800000"/>
              <a:headEnd/>
              <a:tailEnd/>
            </a:ln>
          </p:spPr>
          <p:txBody>
            <a:bodyPr anchor="ctr">
              <a:spAutoFit/>
            </a:bodyPr>
            <a:lstStyle/>
            <a:p>
              <a:pPr>
                <a:spcBef>
                  <a:spcPct val="50000"/>
                </a:spcBef>
              </a:pPr>
              <a:r>
                <a:rPr lang="en-US" b="1" dirty="0">
                  <a:solidFill>
                    <a:srgbClr val="000000"/>
                  </a:solidFill>
                </a:rPr>
                <a:t>1 </a:t>
              </a:r>
              <a:r>
                <a:rPr lang="en-US" dirty="0">
                  <a:solidFill>
                    <a:srgbClr val="000000"/>
                  </a:solidFill>
                </a:rPr>
                <a:t>Year</a:t>
              </a:r>
            </a:p>
          </p:txBody>
        </p:sp>
        <p:sp>
          <p:nvSpPr>
            <p:cNvPr id="63" name="Rectangle 12"/>
            <p:cNvSpPr>
              <a:spLocks noChangeArrowheads="1"/>
            </p:cNvSpPr>
            <p:nvPr/>
          </p:nvSpPr>
          <p:spPr bwMode="auto">
            <a:xfrm>
              <a:off x="5269396" y="5379695"/>
              <a:ext cx="1094954" cy="369332"/>
            </a:xfrm>
            <a:prstGeom prst="rect">
              <a:avLst/>
            </a:prstGeom>
            <a:noFill/>
            <a:ln w="9525" algn="ctr">
              <a:noFill/>
              <a:miter lim="800000"/>
              <a:headEnd/>
              <a:tailEnd/>
            </a:ln>
          </p:spPr>
          <p:txBody>
            <a:bodyPr wrap="square" anchor="ctr">
              <a:spAutoFit/>
            </a:bodyPr>
            <a:lstStyle/>
            <a:p>
              <a:pPr>
                <a:spcBef>
                  <a:spcPct val="50000"/>
                </a:spcBef>
              </a:pPr>
              <a:r>
                <a:rPr lang="en-US" b="1" dirty="0">
                  <a:solidFill>
                    <a:srgbClr val="000000"/>
                  </a:solidFill>
                </a:rPr>
                <a:t>2 </a:t>
              </a:r>
              <a:r>
                <a:rPr lang="en-US" dirty="0">
                  <a:solidFill>
                    <a:srgbClr val="000000"/>
                  </a:solidFill>
                </a:rPr>
                <a:t>Years</a:t>
              </a:r>
            </a:p>
          </p:txBody>
        </p:sp>
      </p:grpSp>
      <p:sp>
        <p:nvSpPr>
          <p:cNvPr id="23" name="TextBox 22"/>
          <p:cNvSpPr txBox="1"/>
          <p:nvPr/>
        </p:nvSpPr>
        <p:spPr>
          <a:xfrm>
            <a:off x="8502216" y="6205035"/>
            <a:ext cx="377026" cy="300082"/>
          </a:xfrm>
          <a:prstGeom prst="rect">
            <a:avLst/>
          </a:prstGeom>
          <a:noFill/>
        </p:spPr>
        <p:txBody>
          <a:bodyPr wrap="none" rtlCol="0">
            <a:spAutoFit/>
          </a:bodyPr>
          <a:lstStyle/>
          <a:p>
            <a:r>
              <a:rPr lang="en-US" sz="1350" dirty="0"/>
              <a:t>14</a:t>
            </a:r>
            <a:endParaRPr lang="en-US" sz="1350" dirty="0"/>
          </a:p>
        </p:txBody>
      </p:sp>
    </p:spTree>
    <p:extLst>
      <p:ext uri="{BB962C8B-B14F-4D97-AF65-F5344CB8AC3E}">
        <p14:creationId xmlns:p14="http://schemas.microsoft.com/office/powerpoint/2010/main" val="23898285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extLst>
              <p:ext uri="{D42A27DB-BD31-4B8C-83A1-F6EECF244321}">
                <p14:modId xmlns:p14="http://schemas.microsoft.com/office/powerpoint/2010/main" val="2763460602"/>
              </p:ext>
            </p:extLst>
          </p:nvPr>
        </p:nvGraphicFramePr>
        <p:xfrm>
          <a:off x="1227537" y="1707043"/>
          <a:ext cx="6856289" cy="214313"/>
        </p:xfrm>
        <a:graphic>
          <a:graphicData uri="http://schemas.openxmlformats.org/presentationml/2006/ole">
            <mc:AlternateContent xmlns:mc="http://schemas.openxmlformats.org/markup-compatibility/2006">
              <mc:Choice xmlns:v="urn:schemas-microsoft-com:vml" Requires="v">
                <p:oleObj spid="_x0000_s5198" name="Worksheet" r:id="rId4" imgW="11363412" imgH="342900" progId="Excel.Sheet.8">
                  <p:embed/>
                </p:oleObj>
              </mc:Choice>
              <mc:Fallback>
                <p:oleObj name="Worksheet" r:id="rId4" imgW="11363412" imgH="342900" progId="Excel.Sheet.8">
                  <p:embed/>
                  <p:pic>
                    <p:nvPicPr>
                      <p:cNvPr id="0" name=""/>
                      <p:cNvPicPr>
                        <a:picLocks noChangeAspect="1" noChangeArrowheads="1"/>
                      </p:cNvPicPr>
                      <p:nvPr/>
                    </p:nvPicPr>
                    <p:blipFill>
                      <a:blip r:embed="rId5"/>
                      <a:srcRect/>
                      <a:stretch>
                        <a:fillRect/>
                      </a:stretch>
                    </p:blipFill>
                    <p:spPr bwMode="auto">
                      <a:xfrm>
                        <a:off x="1227537" y="1707043"/>
                        <a:ext cx="6856289" cy="214313"/>
                      </a:xfrm>
                      <a:prstGeom prst="rect">
                        <a:avLst/>
                      </a:prstGeom>
                      <a:noFill/>
                      <a:extLst/>
                    </p:spPr>
                  </p:pic>
                </p:oleObj>
              </mc:Fallback>
            </mc:AlternateContent>
          </a:graphicData>
        </a:graphic>
      </p:graphicFrame>
      <p:sp>
        <p:nvSpPr>
          <p:cNvPr id="7172" name="Rectangle 4"/>
          <p:cNvSpPr>
            <a:spLocks noChangeArrowheads="1"/>
          </p:cNvSpPr>
          <p:nvPr/>
        </p:nvSpPr>
        <p:spPr bwMode="auto">
          <a:xfrm>
            <a:off x="1543050" y="1671325"/>
            <a:ext cx="857250" cy="264319"/>
          </a:xfrm>
          <a:prstGeom prst="rect">
            <a:avLst/>
          </a:prstGeom>
          <a:noFill/>
          <a:ln w="76200" algn="ctr">
            <a:solidFill>
              <a:srgbClr val="00CC00"/>
            </a:solidFill>
            <a:miter lim="800000"/>
            <a:headEnd/>
            <a:tailEnd/>
          </a:ln>
        </p:spPr>
        <p:txBody>
          <a:bodyPr wrap="none" anchor="ctr"/>
          <a:lstStyle/>
          <a:p>
            <a:pPr>
              <a:spcBef>
                <a:spcPct val="50000"/>
              </a:spcBef>
            </a:pPr>
            <a:endParaRPr lang="en-US"/>
          </a:p>
        </p:txBody>
      </p:sp>
      <p:sp>
        <p:nvSpPr>
          <p:cNvPr id="710661" name="Rectangle 5"/>
          <p:cNvSpPr>
            <a:spLocks noChangeArrowheads="1"/>
          </p:cNvSpPr>
          <p:nvPr/>
        </p:nvSpPr>
        <p:spPr bwMode="auto">
          <a:xfrm>
            <a:off x="1227537" y="2049942"/>
            <a:ext cx="7028567" cy="914400"/>
          </a:xfrm>
          <a:prstGeom prst="rect">
            <a:avLst/>
          </a:prstGeom>
          <a:noFill/>
          <a:ln w="9525" algn="ctr">
            <a:noFill/>
            <a:miter lim="800000"/>
            <a:headEnd/>
            <a:tailEnd/>
          </a:ln>
        </p:spPr>
        <p:txBody>
          <a:bodyPr/>
          <a:lstStyle/>
          <a:p>
            <a:pPr>
              <a:spcBef>
                <a:spcPct val="50000"/>
              </a:spcBef>
            </a:pPr>
            <a:r>
              <a:rPr lang="en-US" dirty="0" smtClean="0">
                <a:solidFill>
                  <a:srgbClr val="000000"/>
                </a:solidFill>
              </a:rPr>
              <a:t>This </a:t>
            </a:r>
            <a:r>
              <a:rPr lang="en-US" dirty="0">
                <a:solidFill>
                  <a:srgbClr val="000000"/>
                </a:solidFill>
              </a:rPr>
              <a:t>code indicates how this appropriation affects a particular Budget.  </a:t>
            </a:r>
            <a:r>
              <a:rPr lang="en-US" dirty="0">
                <a:solidFill>
                  <a:srgbClr val="000000"/>
                </a:solidFill>
              </a:rPr>
              <a:t>The code will indicate if the appropriation affects one’s budget directly or if the money utilized will be reimbursed to the managing Budget Activity.</a:t>
            </a:r>
          </a:p>
        </p:txBody>
      </p:sp>
      <p:sp>
        <p:nvSpPr>
          <p:cNvPr id="44" name="Rectangle 43"/>
          <p:cNvSpPr/>
          <p:nvPr/>
        </p:nvSpPr>
        <p:spPr>
          <a:xfrm>
            <a:off x="2057400" y="1707043"/>
            <a:ext cx="171450" cy="2059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sp>
        <p:nvSpPr>
          <p:cNvPr id="28" name="Rectangle 2" descr="Large confetti"/>
          <p:cNvSpPr txBox="1">
            <a:spLocks noChangeArrowheads="1"/>
          </p:cNvSpPr>
          <p:nvPr/>
        </p:nvSpPr>
        <p:spPr bwMode="auto">
          <a:xfrm>
            <a:off x="1887141" y="881088"/>
            <a:ext cx="5829300" cy="556022"/>
          </a:xfrm>
          <a:prstGeom prst="rect">
            <a:avLst/>
          </a:prstGeom>
          <a:noFill/>
          <a:ln w="9525">
            <a:noFill/>
            <a:miter lim="800000"/>
            <a:headEnd/>
            <a:tailEnd/>
          </a:ln>
        </p:spPr>
        <p:txBody>
          <a:bodyPr anchor="b"/>
          <a:lstStyle/>
          <a:p>
            <a:pPr eaLnBrk="0" hangingPunct="0">
              <a:defRPr/>
            </a:pPr>
            <a:r>
              <a:rPr lang="en-US" sz="2700" b="1" kern="0" dirty="0">
                <a:solidFill>
                  <a:srgbClr val="000000"/>
                </a:solidFill>
                <a:latin typeface="+mj-lt"/>
                <a:ea typeface="+mj-ea"/>
                <a:cs typeface="+mj-cs"/>
              </a:rPr>
              <a:t>Fund - Fund Group Designator</a:t>
            </a:r>
          </a:p>
        </p:txBody>
      </p:sp>
      <p:sp>
        <p:nvSpPr>
          <p:cNvPr id="29" name="Rectangle 10"/>
          <p:cNvSpPr>
            <a:spLocks noChangeArrowheads="1"/>
          </p:cNvSpPr>
          <p:nvPr/>
        </p:nvSpPr>
        <p:spPr bwMode="auto">
          <a:xfrm>
            <a:off x="1428750" y="3353401"/>
            <a:ext cx="1200150" cy="369332"/>
          </a:xfrm>
          <a:prstGeom prst="rect">
            <a:avLst/>
          </a:prstGeom>
          <a:noFill/>
          <a:ln w="9525" algn="ctr">
            <a:noFill/>
            <a:miter lim="800000"/>
            <a:headEnd/>
            <a:tailEnd/>
          </a:ln>
        </p:spPr>
        <p:txBody>
          <a:bodyPr anchor="ctr">
            <a:spAutoFit/>
          </a:bodyPr>
          <a:lstStyle/>
          <a:p>
            <a:r>
              <a:rPr lang="en-US" b="1" u="sng" dirty="0">
                <a:solidFill>
                  <a:srgbClr val="000000"/>
                </a:solidFill>
              </a:rPr>
              <a:t>Codes</a:t>
            </a:r>
            <a:r>
              <a:rPr lang="en-US" b="1" dirty="0">
                <a:solidFill>
                  <a:srgbClr val="000000"/>
                </a:solidFill>
              </a:rPr>
              <a:t>: </a:t>
            </a:r>
            <a:endParaRPr lang="en-US" dirty="0">
              <a:solidFill>
                <a:srgbClr val="000000"/>
              </a:solidFill>
            </a:endParaRPr>
          </a:p>
        </p:txBody>
      </p:sp>
      <p:sp>
        <p:nvSpPr>
          <p:cNvPr id="31" name="Rectangle 11"/>
          <p:cNvSpPr>
            <a:spLocks noChangeArrowheads="1"/>
          </p:cNvSpPr>
          <p:nvPr/>
        </p:nvSpPr>
        <p:spPr bwMode="auto">
          <a:xfrm>
            <a:off x="1744266" y="3892756"/>
            <a:ext cx="285750" cy="369332"/>
          </a:xfrm>
          <a:prstGeom prst="rect">
            <a:avLst/>
          </a:prstGeom>
          <a:noFill/>
          <a:ln w="9525" algn="ctr">
            <a:noFill/>
            <a:miter lim="800000"/>
            <a:headEnd/>
            <a:tailEnd/>
          </a:ln>
        </p:spPr>
        <p:txBody>
          <a:bodyPr anchor="ctr">
            <a:spAutoFit/>
          </a:bodyPr>
          <a:lstStyle/>
          <a:p>
            <a:pPr>
              <a:spcBef>
                <a:spcPct val="50000"/>
              </a:spcBef>
            </a:pPr>
            <a:r>
              <a:rPr lang="en-US" b="1">
                <a:solidFill>
                  <a:srgbClr val="000000"/>
                </a:solidFill>
              </a:rPr>
              <a:t>F</a:t>
            </a:r>
            <a:endParaRPr lang="en-US">
              <a:solidFill>
                <a:srgbClr val="000000"/>
              </a:solidFill>
            </a:endParaRPr>
          </a:p>
        </p:txBody>
      </p:sp>
      <p:sp>
        <p:nvSpPr>
          <p:cNvPr id="32" name="Rectangle 12"/>
          <p:cNvSpPr>
            <a:spLocks noChangeArrowheads="1"/>
          </p:cNvSpPr>
          <p:nvPr/>
        </p:nvSpPr>
        <p:spPr bwMode="auto">
          <a:xfrm>
            <a:off x="1744266" y="4477508"/>
            <a:ext cx="285750" cy="369332"/>
          </a:xfrm>
          <a:prstGeom prst="rect">
            <a:avLst/>
          </a:prstGeom>
          <a:noFill/>
          <a:ln w="9525" algn="ctr">
            <a:noFill/>
            <a:miter lim="800000"/>
            <a:headEnd/>
            <a:tailEnd/>
          </a:ln>
        </p:spPr>
        <p:txBody>
          <a:bodyPr anchor="ctr">
            <a:spAutoFit/>
          </a:bodyPr>
          <a:lstStyle/>
          <a:p>
            <a:pPr>
              <a:spcBef>
                <a:spcPct val="50000"/>
              </a:spcBef>
            </a:pPr>
            <a:r>
              <a:rPr lang="en-US" b="1">
                <a:solidFill>
                  <a:srgbClr val="000000"/>
                </a:solidFill>
              </a:rPr>
              <a:t>T</a:t>
            </a:r>
            <a:endParaRPr lang="en-US">
              <a:solidFill>
                <a:srgbClr val="000000"/>
              </a:solidFill>
            </a:endParaRPr>
          </a:p>
        </p:txBody>
      </p:sp>
      <p:sp>
        <p:nvSpPr>
          <p:cNvPr id="33" name="Rectangle 13"/>
          <p:cNvSpPr>
            <a:spLocks noChangeArrowheads="1"/>
          </p:cNvSpPr>
          <p:nvPr/>
        </p:nvSpPr>
        <p:spPr bwMode="auto">
          <a:xfrm>
            <a:off x="1744266" y="3595099"/>
            <a:ext cx="270064" cy="369332"/>
          </a:xfrm>
          <a:prstGeom prst="rect">
            <a:avLst/>
          </a:prstGeom>
          <a:noFill/>
          <a:ln w="9525" algn="ctr">
            <a:noFill/>
            <a:miter lim="800000"/>
            <a:headEnd/>
            <a:tailEnd/>
          </a:ln>
        </p:spPr>
        <p:txBody>
          <a:bodyPr wrap="square" anchor="ctr">
            <a:spAutoFit/>
          </a:bodyPr>
          <a:lstStyle/>
          <a:p>
            <a:pPr>
              <a:spcBef>
                <a:spcPct val="50000"/>
              </a:spcBef>
            </a:pPr>
            <a:r>
              <a:rPr lang="en-US" b="1" dirty="0">
                <a:solidFill>
                  <a:srgbClr val="000000"/>
                </a:solidFill>
              </a:rPr>
              <a:t>D</a:t>
            </a:r>
            <a:endParaRPr lang="en-US" dirty="0">
              <a:solidFill>
                <a:srgbClr val="000000"/>
              </a:solidFill>
            </a:endParaRPr>
          </a:p>
        </p:txBody>
      </p:sp>
      <p:sp>
        <p:nvSpPr>
          <p:cNvPr id="34" name="Rectangle 14"/>
          <p:cNvSpPr>
            <a:spLocks noChangeArrowheads="1"/>
          </p:cNvSpPr>
          <p:nvPr/>
        </p:nvSpPr>
        <p:spPr bwMode="auto">
          <a:xfrm>
            <a:off x="1744266" y="4763258"/>
            <a:ext cx="285750" cy="369332"/>
          </a:xfrm>
          <a:prstGeom prst="rect">
            <a:avLst/>
          </a:prstGeom>
          <a:noFill/>
          <a:ln w="9525" algn="ctr">
            <a:noFill/>
            <a:miter lim="800000"/>
            <a:headEnd/>
            <a:tailEnd/>
          </a:ln>
        </p:spPr>
        <p:txBody>
          <a:bodyPr anchor="ctr">
            <a:spAutoFit/>
          </a:bodyPr>
          <a:lstStyle/>
          <a:p>
            <a:pPr>
              <a:spcBef>
                <a:spcPct val="50000"/>
              </a:spcBef>
            </a:pPr>
            <a:r>
              <a:rPr lang="en-US" b="1">
                <a:solidFill>
                  <a:srgbClr val="000000"/>
                </a:solidFill>
              </a:rPr>
              <a:t>R</a:t>
            </a:r>
            <a:endParaRPr lang="en-US">
              <a:solidFill>
                <a:srgbClr val="000000"/>
              </a:solidFill>
            </a:endParaRPr>
          </a:p>
        </p:txBody>
      </p:sp>
      <p:sp>
        <p:nvSpPr>
          <p:cNvPr id="35" name="Rectangle 15"/>
          <p:cNvSpPr>
            <a:spLocks noChangeArrowheads="1"/>
          </p:cNvSpPr>
          <p:nvPr/>
        </p:nvSpPr>
        <p:spPr bwMode="auto">
          <a:xfrm>
            <a:off x="1744268" y="5049008"/>
            <a:ext cx="292894" cy="369332"/>
          </a:xfrm>
          <a:prstGeom prst="rect">
            <a:avLst/>
          </a:prstGeom>
          <a:noFill/>
          <a:ln w="9525" algn="ctr">
            <a:noFill/>
            <a:miter lim="800000"/>
            <a:headEnd/>
            <a:tailEnd/>
          </a:ln>
        </p:spPr>
        <p:txBody>
          <a:bodyPr anchor="ctr">
            <a:spAutoFit/>
          </a:bodyPr>
          <a:lstStyle/>
          <a:p>
            <a:pPr>
              <a:spcBef>
                <a:spcPct val="50000"/>
              </a:spcBef>
            </a:pPr>
            <a:r>
              <a:rPr lang="en-US" b="1">
                <a:solidFill>
                  <a:srgbClr val="000000"/>
                </a:solidFill>
              </a:rPr>
              <a:t>C</a:t>
            </a:r>
            <a:endParaRPr lang="en-US">
              <a:solidFill>
                <a:srgbClr val="000000"/>
              </a:solidFill>
            </a:endParaRPr>
          </a:p>
        </p:txBody>
      </p:sp>
      <p:sp>
        <p:nvSpPr>
          <p:cNvPr id="46" name="Rectangle 12"/>
          <p:cNvSpPr>
            <a:spLocks noChangeArrowheads="1"/>
          </p:cNvSpPr>
          <p:nvPr/>
        </p:nvSpPr>
        <p:spPr bwMode="auto">
          <a:xfrm>
            <a:off x="1744266" y="4190412"/>
            <a:ext cx="285750" cy="369332"/>
          </a:xfrm>
          <a:prstGeom prst="rect">
            <a:avLst/>
          </a:prstGeom>
          <a:noFill/>
          <a:ln w="9525" algn="ctr">
            <a:noFill/>
            <a:miter lim="800000"/>
            <a:headEnd/>
            <a:tailEnd/>
          </a:ln>
        </p:spPr>
        <p:txBody>
          <a:bodyPr anchor="ctr">
            <a:spAutoFit/>
          </a:bodyPr>
          <a:lstStyle/>
          <a:p>
            <a:pPr>
              <a:spcBef>
                <a:spcPct val="50000"/>
              </a:spcBef>
            </a:pPr>
            <a:r>
              <a:rPr lang="en-US" b="1">
                <a:solidFill>
                  <a:srgbClr val="000000"/>
                </a:solidFill>
              </a:rPr>
              <a:t>A</a:t>
            </a:r>
            <a:endParaRPr lang="en-US">
              <a:solidFill>
                <a:srgbClr val="000000"/>
              </a:solidFill>
            </a:endParaRPr>
          </a:p>
        </p:txBody>
      </p:sp>
      <p:sp>
        <p:nvSpPr>
          <p:cNvPr id="47" name="Rectangle 11"/>
          <p:cNvSpPr>
            <a:spLocks noChangeArrowheads="1"/>
          </p:cNvSpPr>
          <p:nvPr/>
        </p:nvSpPr>
        <p:spPr bwMode="auto">
          <a:xfrm>
            <a:off x="2030016" y="3892754"/>
            <a:ext cx="3543300" cy="369332"/>
          </a:xfrm>
          <a:prstGeom prst="rect">
            <a:avLst/>
          </a:prstGeom>
          <a:noFill/>
          <a:ln w="9525" algn="ctr">
            <a:noFill/>
            <a:miter lim="800000"/>
            <a:headEnd/>
            <a:tailEnd/>
          </a:ln>
        </p:spPr>
        <p:txBody>
          <a:bodyPr anchor="ctr">
            <a:spAutoFit/>
          </a:bodyPr>
          <a:lstStyle/>
          <a:p>
            <a:pPr>
              <a:spcBef>
                <a:spcPct val="50000"/>
              </a:spcBef>
            </a:pPr>
            <a:r>
              <a:rPr lang="en-US" dirty="0">
                <a:solidFill>
                  <a:srgbClr val="000000"/>
                </a:solidFill>
              </a:rPr>
              <a:t>Reimbursable Funded (FRA)</a:t>
            </a:r>
          </a:p>
        </p:txBody>
      </p:sp>
      <p:sp>
        <p:nvSpPr>
          <p:cNvPr id="48" name="Rectangle 12"/>
          <p:cNvSpPr>
            <a:spLocks noChangeArrowheads="1"/>
          </p:cNvSpPr>
          <p:nvPr/>
        </p:nvSpPr>
        <p:spPr bwMode="auto">
          <a:xfrm>
            <a:off x="2030016" y="4477506"/>
            <a:ext cx="3543300" cy="369332"/>
          </a:xfrm>
          <a:prstGeom prst="rect">
            <a:avLst/>
          </a:prstGeom>
          <a:noFill/>
          <a:ln w="9525" algn="ctr">
            <a:noFill/>
            <a:miter lim="800000"/>
            <a:headEnd/>
            <a:tailEnd/>
          </a:ln>
        </p:spPr>
        <p:txBody>
          <a:bodyPr anchor="ctr">
            <a:spAutoFit/>
          </a:bodyPr>
          <a:lstStyle/>
          <a:p>
            <a:pPr>
              <a:spcBef>
                <a:spcPct val="50000"/>
              </a:spcBef>
            </a:pPr>
            <a:r>
              <a:rPr lang="en-US" dirty="0">
                <a:solidFill>
                  <a:srgbClr val="000000"/>
                </a:solidFill>
              </a:rPr>
              <a:t>Trust Fund</a:t>
            </a:r>
          </a:p>
        </p:txBody>
      </p:sp>
      <p:sp>
        <p:nvSpPr>
          <p:cNvPr id="49" name="Rectangle 13"/>
          <p:cNvSpPr>
            <a:spLocks noChangeArrowheads="1"/>
          </p:cNvSpPr>
          <p:nvPr/>
        </p:nvSpPr>
        <p:spPr bwMode="auto">
          <a:xfrm>
            <a:off x="2030016" y="3595098"/>
            <a:ext cx="3543300" cy="369332"/>
          </a:xfrm>
          <a:prstGeom prst="rect">
            <a:avLst/>
          </a:prstGeom>
          <a:noFill/>
          <a:ln w="9525" algn="ctr">
            <a:noFill/>
            <a:miter lim="800000"/>
            <a:headEnd/>
            <a:tailEnd/>
          </a:ln>
        </p:spPr>
        <p:txBody>
          <a:bodyPr anchor="ctr">
            <a:spAutoFit/>
          </a:bodyPr>
          <a:lstStyle/>
          <a:p>
            <a:pPr>
              <a:spcBef>
                <a:spcPct val="50000"/>
              </a:spcBef>
            </a:pPr>
            <a:r>
              <a:rPr lang="en-US" dirty="0">
                <a:solidFill>
                  <a:srgbClr val="000000"/>
                </a:solidFill>
              </a:rPr>
              <a:t>Direct Funds</a:t>
            </a:r>
          </a:p>
        </p:txBody>
      </p:sp>
      <p:sp>
        <p:nvSpPr>
          <p:cNvPr id="50" name="Rectangle 14"/>
          <p:cNvSpPr>
            <a:spLocks noChangeArrowheads="1"/>
          </p:cNvSpPr>
          <p:nvPr/>
        </p:nvSpPr>
        <p:spPr bwMode="auto">
          <a:xfrm>
            <a:off x="2030015" y="4763257"/>
            <a:ext cx="4264767" cy="369332"/>
          </a:xfrm>
          <a:prstGeom prst="rect">
            <a:avLst/>
          </a:prstGeom>
          <a:noFill/>
          <a:ln w="9525" algn="ctr">
            <a:noFill/>
            <a:miter lim="800000"/>
            <a:headEnd/>
            <a:tailEnd/>
          </a:ln>
        </p:spPr>
        <p:txBody>
          <a:bodyPr wrap="square" anchor="ctr">
            <a:spAutoFit/>
          </a:bodyPr>
          <a:lstStyle/>
          <a:p>
            <a:pPr>
              <a:spcBef>
                <a:spcPct val="50000"/>
              </a:spcBef>
            </a:pPr>
            <a:r>
              <a:rPr lang="en-US">
                <a:solidFill>
                  <a:srgbClr val="000000"/>
                </a:solidFill>
              </a:rPr>
              <a:t>Receipt Account and Deposit Funds</a:t>
            </a:r>
          </a:p>
        </p:txBody>
      </p:sp>
      <p:sp>
        <p:nvSpPr>
          <p:cNvPr id="51" name="Rectangle 15"/>
          <p:cNvSpPr>
            <a:spLocks noChangeArrowheads="1"/>
          </p:cNvSpPr>
          <p:nvPr/>
        </p:nvSpPr>
        <p:spPr bwMode="auto">
          <a:xfrm>
            <a:off x="2030016" y="5049006"/>
            <a:ext cx="3627834" cy="369332"/>
          </a:xfrm>
          <a:prstGeom prst="rect">
            <a:avLst/>
          </a:prstGeom>
          <a:noFill/>
          <a:ln w="9525" algn="ctr">
            <a:noFill/>
            <a:miter lim="800000"/>
            <a:headEnd/>
            <a:tailEnd/>
          </a:ln>
        </p:spPr>
        <p:txBody>
          <a:bodyPr anchor="ctr">
            <a:spAutoFit/>
          </a:bodyPr>
          <a:lstStyle/>
          <a:p>
            <a:pPr>
              <a:spcBef>
                <a:spcPct val="50000"/>
              </a:spcBef>
            </a:pPr>
            <a:r>
              <a:rPr lang="en-US">
                <a:solidFill>
                  <a:srgbClr val="000000"/>
                </a:solidFill>
              </a:rPr>
              <a:t>Clearing Account</a:t>
            </a:r>
          </a:p>
        </p:txBody>
      </p:sp>
      <p:sp>
        <p:nvSpPr>
          <p:cNvPr id="52" name="Rectangle 12"/>
          <p:cNvSpPr>
            <a:spLocks noChangeArrowheads="1"/>
          </p:cNvSpPr>
          <p:nvPr/>
        </p:nvSpPr>
        <p:spPr bwMode="auto">
          <a:xfrm>
            <a:off x="2030016" y="4190411"/>
            <a:ext cx="3543300" cy="369332"/>
          </a:xfrm>
          <a:prstGeom prst="rect">
            <a:avLst/>
          </a:prstGeom>
          <a:noFill/>
          <a:ln w="9525" algn="ctr">
            <a:noFill/>
            <a:miter lim="800000"/>
            <a:headEnd/>
            <a:tailEnd/>
          </a:ln>
        </p:spPr>
        <p:txBody>
          <a:bodyPr anchor="ctr">
            <a:spAutoFit/>
          </a:bodyPr>
          <a:lstStyle/>
          <a:p>
            <a:pPr>
              <a:spcBef>
                <a:spcPct val="50000"/>
              </a:spcBef>
            </a:pPr>
            <a:r>
              <a:rPr lang="en-US">
                <a:solidFill>
                  <a:srgbClr val="000000"/>
                </a:solidFill>
              </a:rPr>
              <a:t>Reimbursable Automatic (ARA)</a:t>
            </a:r>
          </a:p>
        </p:txBody>
      </p:sp>
      <p:sp>
        <p:nvSpPr>
          <p:cNvPr id="22" name="Rectangle 15"/>
          <p:cNvSpPr>
            <a:spLocks noChangeArrowheads="1"/>
          </p:cNvSpPr>
          <p:nvPr/>
        </p:nvSpPr>
        <p:spPr bwMode="auto">
          <a:xfrm>
            <a:off x="1744268" y="5321660"/>
            <a:ext cx="292894" cy="369332"/>
          </a:xfrm>
          <a:prstGeom prst="rect">
            <a:avLst/>
          </a:prstGeom>
          <a:noFill/>
          <a:ln w="9525" algn="ctr">
            <a:noFill/>
            <a:miter lim="800000"/>
            <a:headEnd/>
            <a:tailEnd/>
          </a:ln>
        </p:spPr>
        <p:txBody>
          <a:bodyPr anchor="ctr">
            <a:spAutoFit/>
          </a:bodyPr>
          <a:lstStyle/>
          <a:p>
            <a:pPr>
              <a:spcBef>
                <a:spcPct val="50000"/>
              </a:spcBef>
            </a:pPr>
            <a:r>
              <a:rPr lang="en-US" b="1">
                <a:solidFill>
                  <a:srgbClr val="000000"/>
                </a:solidFill>
              </a:rPr>
              <a:t>Z</a:t>
            </a:r>
            <a:endParaRPr lang="en-US">
              <a:solidFill>
                <a:srgbClr val="000000"/>
              </a:solidFill>
            </a:endParaRPr>
          </a:p>
        </p:txBody>
      </p:sp>
      <p:sp>
        <p:nvSpPr>
          <p:cNvPr id="23" name="Rectangle 15"/>
          <p:cNvSpPr>
            <a:spLocks noChangeArrowheads="1"/>
          </p:cNvSpPr>
          <p:nvPr/>
        </p:nvSpPr>
        <p:spPr bwMode="auto">
          <a:xfrm>
            <a:off x="2030016" y="5321660"/>
            <a:ext cx="3627834" cy="369332"/>
          </a:xfrm>
          <a:prstGeom prst="rect">
            <a:avLst/>
          </a:prstGeom>
          <a:noFill/>
          <a:ln w="9525" algn="ctr">
            <a:noFill/>
            <a:miter lim="800000"/>
            <a:headEnd/>
            <a:tailEnd/>
          </a:ln>
        </p:spPr>
        <p:txBody>
          <a:bodyPr anchor="ctr">
            <a:spAutoFit/>
          </a:bodyPr>
          <a:lstStyle/>
          <a:p>
            <a:pPr>
              <a:spcBef>
                <a:spcPct val="50000"/>
              </a:spcBef>
            </a:pPr>
            <a:r>
              <a:rPr lang="en-US">
                <a:solidFill>
                  <a:srgbClr val="000000"/>
                </a:solidFill>
              </a:rPr>
              <a:t>Non-Reportable</a:t>
            </a:r>
          </a:p>
        </p:txBody>
      </p:sp>
      <p:sp>
        <p:nvSpPr>
          <p:cNvPr id="24" name="TextBox 23"/>
          <p:cNvSpPr txBox="1"/>
          <p:nvPr/>
        </p:nvSpPr>
        <p:spPr>
          <a:xfrm>
            <a:off x="8634737" y="6298687"/>
            <a:ext cx="377026" cy="300082"/>
          </a:xfrm>
          <a:prstGeom prst="rect">
            <a:avLst/>
          </a:prstGeom>
          <a:noFill/>
        </p:spPr>
        <p:txBody>
          <a:bodyPr wrap="none" rtlCol="0">
            <a:spAutoFit/>
          </a:bodyPr>
          <a:lstStyle/>
          <a:p>
            <a:r>
              <a:rPr lang="en-US" sz="1350" dirty="0"/>
              <a:t>15</a:t>
            </a:r>
            <a:endParaRPr lang="en-US" sz="1350" dirty="0"/>
          </a:p>
        </p:txBody>
      </p:sp>
    </p:spTree>
    <p:extLst>
      <p:ext uri="{BB962C8B-B14F-4D97-AF65-F5344CB8AC3E}">
        <p14:creationId xmlns:p14="http://schemas.microsoft.com/office/powerpoint/2010/main" val="259900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710661"/>
                                        </p:tgtEl>
                                        <p:attrNameLst>
                                          <p:attrName>style.visibility</p:attrName>
                                        </p:attrNameLst>
                                      </p:cBhvr>
                                      <p:to>
                                        <p:strVal val="visible"/>
                                      </p:to>
                                    </p:set>
                                    <p:anim calcmode="lin" valueType="num">
                                      <p:cBhvr>
                                        <p:cTn id="7" dur="500" fill="hold"/>
                                        <p:tgtEl>
                                          <p:spTgt spid="710661"/>
                                        </p:tgtEl>
                                        <p:attrNameLst>
                                          <p:attrName>ppt_x</p:attrName>
                                        </p:attrNameLst>
                                      </p:cBhvr>
                                      <p:tavLst>
                                        <p:tav tm="0">
                                          <p:val>
                                            <p:strVal val="#ppt_x-#ppt_w/2"/>
                                          </p:val>
                                        </p:tav>
                                        <p:tav tm="100000">
                                          <p:val>
                                            <p:strVal val="#ppt_x"/>
                                          </p:val>
                                        </p:tav>
                                      </p:tavLst>
                                    </p:anim>
                                    <p:anim calcmode="lin" valueType="num">
                                      <p:cBhvr>
                                        <p:cTn id="8" dur="500" fill="hold"/>
                                        <p:tgtEl>
                                          <p:spTgt spid="710661"/>
                                        </p:tgtEl>
                                        <p:attrNameLst>
                                          <p:attrName>ppt_y</p:attrName>
                                        </p:attrNameLst>
                                      </p:cBhvr>
                                      <p:tavLst>
                                        <p:tav tm="0">
                                          <p:val>
                                            <p:strVal val="#ppt_y"/>
                                          </p:val>
                                        </p:tav>
                                        <p:tav tm="100000">
                                          <p:val>
                                            <p:strVal val="#ppt_y"/>
                                          </p:val>
                                        </p:tav>
                                      </p:tavLst>
                                    </p:anim>
                                    <p:anim calcmode="lin" valueType="num">
                                      <p:cBhvr>
                                        <p:cTn id="9" dur="500" fill="hold"/>
                                        <p:tgtEl>
                                          <p:spTgt spid="710661"/>
                                        </p:tgtEl>
                                        <p:attrNameLst>
                                          <p:attrName>ppt_w</p:attrName>
                                        </p:attrNameLst>
                                      </p:cBhvr>
                                      <p:tavLst>
                                        <p:tav tm="0">
                                          <p:val>
                                            <p:fltVal val="0"/>
                                          </p:val>
                                        </p:tav>
                                        <p:tav tm="100000">
                                          <p:val>
                                            <p:strVal val="#ppt_w"/>
                                          </p:val>
                                        </p:tav>
                                      </p:tavLst>
                                    </p:anim>
                                    <p:anim calcmode="lin" valueType="num">
                                      <p:cBhvr>
                                        <p:cTn id="10" dur="500" fill="hold"/>
                                        <p:tgtEl>
                                          <p:spTgt spid="710661"/>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10" fill="hold" grpId="0" nodeType="afterEffect">
                                  <p:stCondLst>
                                    <p:cond delay="0"/>
                                  </p:stCondLst>
                                  <p:childTnLst>
                                    <p:set>
                                      <p:cBhvr>
                                        <p:cTn id="13" dur="1" fill="hold">
                                          <p:stCondLst>
                                            <p:cond delay="0"/>
                                          </p:stCondLst>
                                        </p:cTn>
                                        <p:tgtEl>
                                          <p:spTgt spid="44"/>
                                        </p:tgtEl>
                                        <p:attrNameLst>
                                          <p:attrName>style.visibility</p:attrName>
                                        </p:attrNameLst>
                                      </p:cBhvr>
                                      <p:to>
                                        <p:strVal val="visible"/>
                                      </p:to>
                                    </p:set>
                                    <p:anim calcmode="lin" valueType="num">
                                      <p:cBhvr>
                                        <p:cTn id="14" dur="500" fill="hold"/>
                                        <p:tgtEl>
                                          <p:spTgt spid="44"/>
                                        </p:tgtEl>
                                        <p:attrNameLst>
                                          <p:attrName>ppt_w</p:attrName>
                                        </p:attrNameLst>
                                      </p:cBhvr>
                                      <p:tavLst>
                                        <p:tav tm="0">
                                          <p:val>
                                            <p:fltVal val="0"/>
                                          </p:val>
                                        </p:tav>
                                        <p:tav tm="100000">
                                          <p:val>
                                            <p:strVal val="#ppt_w"/>
                                          </p:val>
                                        </p:tav>
                                      </p:tavLst>
                                    </p:anim>
                                    <p:anim calcmode="lin" valueType="num">
                                      <p:cBhvr>
                                        <p:cTn id="15" dur="500" fill="hold"/>
                                        <p:tgtEl>
                                          <p:spTgt spid="44"/>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8"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ppt_x</p:attrName>
                                        </p:attrNameLst>
                                      </p:cBhvr>
                                      <p:tavLst>
                                        <p:tav tm="0">
                                          <p:val>
                                            <p:strVal val="#ppt_x-#ppt_w/2"/>
                                          </p:val>
                                        </p:tav>
                                        <p:tav tm="100000">
                                          <p:val>
                                            <p:strVal val="#ppt_x"/>
                                          </p:val>
                                        </p:tav>
                                      </p:tavLst>
                                    </p:anim>
                                    <p:anim calcmode="lin" valueType="num">
                                      <p:cBhvr>
                                        <p:cTn id="21" dur="500" fill="hold"/>
                                        <p:tgtEl>
                                          <p:spTgt spid="29"/>
                                        </p:tgtEl>
                                        <p:attrNameLst>
                                          <p:attrName>ppt_y</p:attrName>
                                        </p:attrNameLst>
                                      </p:cBhvr>
                                      <p:tavLst>
                                        <p:tav tm="0">
                                          <p:val>
                                            <p:strVal val="#ppt_y"/>
                                          </p:val>
                                        </p:tav>
                                        <p:tav tm="100000">
                                          <p:val>
                                            <p:strVal val="#ppt_y"/>
                                          </p:val>
                                        </p:tav>
                                      </p:tavLst>
                                    </p:anim>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strVal val="#ppt_h"/>
                                          </p:val>
                                        </p:tav>
                                        <p:tav tm="100000">
                                          <p:val>
                                            <p:strVal val="#ppt_h"/>
                                          </p:val>
                                        </p:tav>
                                      </p:tavLst>
                                    </p:anim>
                                  </p:childTnLst>
                                </p:cTn>
                              </p:par>
                            </p:childTnLst>
                          </p:cTn>
                        </p:par>
                        <p:par>
                          <p:cTn id="24" fill="hold">
                            <p:stCondLst>
                              <p:cond delay="500"/>
                            </p:stCondLst>
                            <p:childTnLst>
                              <p:par>
                                <p:cTn id="25" presetID="17" presetClass="entr" presetSubtype="8"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ppt_x</p:attrName>
                                        </p:attrNameLst>
                                      </p:cBhvr>
                                      <p:tavLst>
                                        <p:tav tm="0">
                                          <p:val>
                                            <p:strVal val="#ppt_x-#ppt_w/2"/>
                                          </p:val>
                                        </p:tav>
                                        <p:tav tm="100000">
                                          <p:val>
                                            <p:strVal val="#ppt_x"/>
                                          </p:val>
                                        </p:tav>
                                      </p:tavLst>
                                    </p:anim>
                                    <p:anim calcmode="lin" valueType="num">
                                      <p:cBhvr>
                                        <p:cTn id="28" dur="500" fill="hold"/>
                                        <p:tgtEl>
                                          <p:spTgt spid="33"/>
                                        </p:tgtEl>
                                        <p:attrNameLst>
                                          <p:attrName>ppt_y</p:attrName>
                                        </p:attrNameLst>
                                      </p:cBhvr>
                                      <p:tavLst>
                                        <p:tav tm="0">
                                          <p:val>
                                            <p:strVal val="#ppt_y"/>
                                          </p:val>
                                        </p:tav>
                                        <p:tav tm="100000">
                                          <p:val>
                                            <p:strVal val="#ppt_y"/>
                                          </p:val>
                                        </p:tav>
                                      </p:tavLst>
                                    </p:anim>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strVal val="#ppt_h"/>
                                          </p:val>
                                        </p:tav>
                                        <p:tav tm="100000">
                                          <p:val>
                                            <p:strVal val="#ppt_h"/>
                                          </p:val>
                                        </p:tav>
                                      </p:tavLst>
                                    </p:anim>
                                  </p:childTnLst>
                                </p:cTn>
                              </p:par>
                            </p:childTnLst>
                          </p:cTn>
                        </p:par>
                        <p:par>
                          <p:cTn id="31" fill="hold">
                            <p:stCondLst>
                              <p:cond delay="1000"/>
                            </p:stCondLst>
                            <p:childTnLst>
                              <p:par>
                                <p:cTn id="32" presetID="17" presetClass="entr" presetSubtype="8"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500" fill="hold"/>
                                        <p:tgtEl>
                                          <p:spTgt spid="49"/>
                                        </p:tgtEl>
                                        <p:attrNameLst>
                                          <p:attrName>ppt_x</p:attrName>
                                        </p:attrNameLst>
                                      </p:cBhvr>
                                      <p:tavLst>
                                        <p:tav tm="0">
                                          <p:val>
                                            <p:strVal val="#ppt_x-#ppt_w/2"/>
                                          </p:val>
                                        </p:tav>
                                        <p:tav tm="100000">
                                          <p:val>
                                            <p:strVal val="#ppt_x"/>
                                          </p:val>
                                        </p:tav>
                                      </p:tavLst>
                                    </p:anim>
                                    <p:anim calcmode="lin" valueType="num">
                                      <p:cBhvr>
                                        <p:cTn id="35" dur="500" fill="hold"/>
                                        <p:tgtEl>
                                          <p:spTgt spid="49"/>
                                        </p:tgtEl>
                                        <p:attrNameLst>
                                          <p:attrName>ppt_y</p:attrName>
                                        </p:attrNameLst>
                                      </p:cBhvr>
                                      <p:tavLst>
                                        <p:tav tm="0">
                                          <p:val>
                                            <p:strVal val="#ppt_y"/>
                                          </p:val>
                                        </p:tav>
                                        <p:tav tm="100000">
                                          <p:val>
                                            <p:strVal val="#ppt_y"/>
                                          </p:val>
                                        </p:tav>
                                      </p:tavLst>
                                    </p:anim>
                                    <p:anim calcmode="lin" valueType="num">
                                      <p:cBhvr>
                                        <p:cTn id="36" dur="500" fill="hold"/>
                                        <p:tgtEl>
                                          <p:spTgt spid="49"/>
                                        </p:tgtEl>
                                        <p:attrNameLst>
                                          <p:attrName>ppt_w</p:attrName>
                                        </p:attrNameLst>
                                      </p:cBhvr>
                                      <p:tavLst>
                                        <p:tav tm="0">
                                          <p:val>
                                            <p:fltVal val="0"/>
                                          </p:val>
                                        </p:tav>
                                        <p:tav tm="100000">
                                          <p:val>
                                            <p:strVal val="#ppt_w"/>
                                          </p:val>
                                        </p:tav>
                                      </p:tavLst>
                                    </p:anim>
                                    <p:anim calcmode="lin" valueType="num">
                                      <p:cBhvr>
                                        <p:cTn id="37" dur="500" fill="hold"/>
                                        <p:tgtEl>
                                          <p:spTgt spid="49"/>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7" presetClass="entr" presetSubtype="8"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ppt_x</p:attrName>
                                        </p:attrNameLst>
                                      </p:cBhvr>
                                      <p:tavLst>
                                        <p:tav tm="0">
                                          <p:val>
                                            <p:strVal val="#ppt_x-#ppt_w/2"/>
                                          </p:val>
                                        </p:tav>
                                        <p:tav tm="100000">
                                          <p:val>
                                            <p:strVal val="#ppt_x"/>
                                          </p:val>
                                        </p:tav>
                                      </p:tavLst>
                                    </p:anim>
                                    <p:anim calcmode="lin" valueType="num">
                                      <p:cBhvr>
                                        <p:cTn id="43" dur="500" fill="hold"/>
                                        <p:tgtEl>
                                          <p:spTgt spid="31"/>
                                        </p:tgtEl>
                                        <p:attrNameLst>
                                          <p:attrName>ppt_y</p:attrName>
                                        </p:attrNameLst>
                                      </p:cBhvr>
                                      <p:tavLst>
                                        <p:tav tm="0">
                                          <p:val>
                                            <p:strVal val="#ppt_y"/>
                                          </p:val>
                                        </p:tav>
                                        <p:tav tm="100000">
                                          <p:val>
                                            <p:strVal val="#ppt_y"/>
                                          </p:val>
                                        </p:tav>
                                      </p:tavLst>
                                    </p:anim>
                                    <p:anim calcmode="lin" valueType="num">
                                      <p:cBhvr>
                                        <p:cTn id="44" dur="500" fill="hold"/>
                                        <p:tgtEl>
                                          <p:spTgt spid="31"/>
                                        </p:tgtEl>
                                        <p:attrNameLst>
                                          <p:attrName>ppt_w</p:attrName>
                                        </p:attrNameLst>
                                      </p:cBhvr>
                                      <p:tavLst>
                                        <p:tav tm="0">
                                          <p:val>
                                            <p:fltVal val="0"/>
                                          </p:val>
                                        </p:tav>
                                        <p:tav tm="100000">
                                          <p:val>
                                            <p:strVal val="#ppt_w"/>
                                          </p:val>
                                        </p:tav>
                                      </p:tavLst>
                                    </p:anim>
                                    <p:anim calcmode="lin" valueType="num">
                                      <p:cBhvr>
                                        <p:cTn id="45" dur="500" fill="hold"/>
                                        <p:tgtEl>
                                          <p:spTgt spid="31"/>
                                        </p:tgtEl>
                                        <p:attrNameLst>
                                          <p:attrName>ppt_h</p:attrName>
                                        </p:attrNameLst>
                                      </p:cBhvr>
                                      <p:tavLst>
                                        <p:tav tm="0">
                                          <p:val>
                                            <p:strVal val="#ppt_h"/>
                                          </p:val>
                                        </p:tav>
                                        <p:tav tm="100000">
                                          <p:val>
                                            <p:strVal val="#ppt_h"/>
                                          </p:val>
                                        </p:tav>
                                      </p:tavLst>
                                    </p:anim>
                                  </p:childTnLst>
                                </p:cTn>
                              </p:par>
                            </p:childTnLst>
                          </p:cTn>
                        </p:par>
                        <p:par>
                          <p:cTn id="46" fill="hold">
                            <p:stCondLst>
                              <p:cond delay="500"/>
                            </p:stCondLst>
                            <p:childTnLst>
                              <p:par>
                                <p:cTn id="47" presetID="17" presetClass="entr" presetSubtype="8"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ppt_x</p:attrName>
                                        </p:attrNameLst>
                                      </p:cBhvr>
                                      <p:tavLst>
                                        <p:tav tm="0">
                                          <p:val>
                                            <p:strVal val="#ppt_x-#ppt_w/2"/>
                                          </p:val>
                                        </p:tav>
                                        <p:tav tm="100000">
                                          <p:val>
                                            <p:strVal val="#ppt_x"/>
                                          </p:val>
                                        </p:tav>
                                      </p:tavLst>
                                    </p:anim>
                                    <p:anim calcmode="lin" valueType="num">
                                      <p:cBhvr>
                                        <p:cTn id="50" dur="500" fill="hold"/>
                                        <p:tgtEl>
                                          <p:spTgt spid="47"/>
                                        </p:tgtEl>
                                        <p:attrNameLst>
                                          <p:attrName>ppt_y</p:attrName>
                                        </p:attrNameLst>
                                      </p:cBhvr>
                                      <p:tavLst>
                                        <p:tav tm="0">
                                          <p:val>
                                            <p:strVal val="#ppt_y"/>
                                          </p:val>
                                        </p:tav>
                                        <p:tav tm="100000">
                                          <p:val>
                                            <p:strVal val="#ppt_y"/>
                                          </p:val>
                                        </p:tav>
                                      </p:tavLst>
                                    </p:anim>
                                    <p:anim calcmode="lin" valueType="num">
                                      <p:cBhvr>
                                        <p:cTn id="51" dur="500" fill="hold"/>
                                        <p:tgtEl>
                                          <p:spTgt spid="47"/>
                                        </p:tgtEl>
                                        <p:attrNameLst>
                                          <p:attrName>ppt_w</p:attrName>
                                        </p:attrNameLst>
                                      </p:cBhvr>
                                      <p:tavLst>
                                        <p:tav tm="0">
                                          <p:val>
                                            <p:fltVal val="0"/>
                                          </p:val>
                                        </p:tav>
                                        <p:tav tm="100000">
                                          <p:val>
                                            <p:strVal val="#ppt_w"/>
                                          </p:val>
                                        </p:tav>
                                      </p:tavLst>
                                    </p:anim>
                                    <p:anim calcmode="lin" valueType="num">
                                      <p:cBhvr>
                                        <p:cTn id="52" dur="500" fill="hold"/>
                                        <p:tgtEl>
                                          <p:spTgt spid="47"/>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17" presetClass="entr" presetSubtype="8" fill="hold" grpId="0" nodeType="click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ppt_x</p:attrName>
                                        </p:attrNameLst>
                                      </p:cBhvr>
                                      <p:tavLst>
                                        <p:tav tm="0">
                                          <p:val>
                                            <p:strVal val="#ppt_x-#ppt_w/2"/>
                                          </p:val>
                                        </p:tav>
                                        <p:tav tm="100000">
                                          <p:val>
                                            <p:strVal val="#ppt_x"/>
                                          </p:val>
                                        </p:tav>
                                      </p:tavLst>
                                    </p:anim>
                                    <p:anim calcmode="lin" valueType="num">
                                      <p:cBhvr>
                                        <p:cTn id="58" dur="500" fill="hold"/>
                                        <p:tgtEl>
                                          <p:spTgt spid="46"/>
                                        </p:tgtEl>
                                        <p:attrNameLst>
                                          <p:attrName>ppt_y</p:attrName>
                                        </p:attrNameLst>
                                      </p:cBhvr>
                                      <p:tavLst>
                                        <p:tav tm="0">
                                          <p:val>
                                            <p:strVal val="#ppt_y"/>
                                          </p:val>
                                        </p:tav>
                                        <p:tav tm="100000">
                                          <p:val>
                                            <p:strVal val="#ppt_y"/>
                                          </p:val>
                                        </p:tav>
                                      </p:tavLst>
                                    </p:anim>
                                    <p:anim calcmode="lin" valueType="num">
                                      <p:cBhvr>
                                        <p:cTn id="59" dur="500" fill="hold"/>
                                        <p:tgtEl>
                                          <p:spTgt spid="46"/>
                                        </p:tgtEl>
                                        <p:attrNameLst>
                                          <p:attrName>ppt_w</p:attrName>
                                        </p:attrNameLst>
                                      </p:cBhvr>
                                      <p:tavLst>
                                        <p:tav tm="0">
                                          <p:val>
                                            <p:fltVal val="0"/>
                                          </p:val>
                                        </p:tav>
                                        <p:tav tm="100000">
                                          <p:val>
                                            <p:strVal val="#ppt_w"/>
                                          </p:val>
                                        </p:tav>
                                      </p:tavLst>
                                    </p:anim>
                                    <p:anim calcmode="lin" valueType="num">
                                      <p:cBhvr>
                                        <p:cTn id="60" dur="500" fill="hold"/>
                                        <p:tgtEl>
                                          <p:spTgt spid="46"/>
                                        </p:tgtEl>
                                        <p:attrNameLst>
                                          <p:attrName>ppt_h</p:attrName>
                                        </p:attrNameLst>
                                      </p:cBhvr>
                                      <p:tavLst>
                                        <p:tav tm="0">
                                          <p:val>
                                            <p:strVal val="#ppt_h"/>
                                          </p:val>
                                        </p:tav>
                                        <p:tav tm="100000">
                                          <p:val>
                                            <p:strVal val="#ppt_h"/>
                                          </p:val>
                                        </p:tav>
                                      </p:tavLst>
                                    </p:anim>
                                  </p:childTnLst>
                                </p:cTn>
                              </p:par>
                            </p:childTnLst>
                          </p:cTn>
                        </p:par>
                        <p:par>
                          <p:cTn id="61" fill="hold">
                            <p:stCondLst>
                              <p:cond delay="500"/>
                            </p:stCondLst>
                            <p:childTnLst>
                              <p:par>
                                <p:cTn id="62" presetID="17" presetClass="entr" presetSubtype="8" fill="hold" grpId="0" nodeType="afterEffect">
                                  <p:stCondLst>
                                    <p:cond delay="0"/>
                                  </p:stCondLst>
                                  <p:childTnLst>
                                    <p:set>
                                      <p:cBhvr>
                                        <p:cTn id="63" dur="1" fill="hold">
                                          <p:stCondLst>
                                            <p:cond delay="0"/>
                                          </p:stCondLst>
                                        </p:cTn>
                                        <p:tgtEl>
                                          <p:spTgt spid="52"/>
                                        </p:tgtEl>
                                        <p:attrNameLst>
                                          <p:attrName>style.visibility</p:attrName>
                                        </p:attrNameLst>
                                      </p:cBhvr>
                                      <p:to>
                                        <p:strVal val="visible"/>
                                      </p:to>
                                    </p:set>
                                    <p:anim calcmode="lin" valueType="num">
                                      <p:cBhvr>
                                        <p:cTn id="64" dur="500" fill="hold"/>
                                        <p:tgtEl>
                                          <p:spTgt spid="52"/>
                                        </p:tgtEl>
                                        <p:attrNameLst>
                                          <p:attrName>ppt_x</p:attrName>
                                        </p:attrNameLst>
                                      </p:cBhvr>
                                      <p:tavLst>
                                        <p:tav tm="0">
                                          <p:val>
                                            <p:strVal val="#ppt_x-#ppt_w/2"/>
                                          </p:val>
                                        </p:tav>
                                        <p:tav tm="100000">
                                          <p:val>
                                            <p:strVal val="#ppt_x"/>
                                          </p:val>
                                        </p:tav>
                                      </p:tavLst>
                                    </p:anim>
                                    <p:anim calcmode="lin" valueType="num">
                                      <p:cBhvr>
                                        <p:cTn id="65" dur="500" fill="hold"/>
                                        <p:tgtEl>
                                          <p:spTgt spid="52"/>
                                        </p:tgtEl>
                                        <p:attrNameLst>
                                          <p:attrName>ppt_y</p:attrName>
                                        </p:attrNameLst>
                                      </p:cBhvr>
                                      <p:tavLst>
                                        <p:tav tm="0">
                                          <p:val>
                                            <p:strVal val="#ppt_y"/>
                                          </p:val>
                                        </p:tav>
                                        <p:tav tm="100000">
                                          <p:val>
                                            <p:strVal val="#ppt_y"/>
                                          </p:val>
                                        </p:tav>
                                      </p:tavLst>
                                    </p:anim>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strVal val="#ppt_h"/>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17" presetClass="entr" presetSubtype="8" fill="hold" grpId="0" nodeType="click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p:cTn id="72" dur="500" fill="hold"/>
                                        <p:tgtEl>
                                          <p:spTgt spid="32"/>
                                        </p:tgtEl>
                                        <p:attrNameLst>
                                          <p:attrName>ppt_x</p:attrName>
                                        </p:attrNameLst>
                                      </p:cBhvr>
                                      <p:tavLst>
                                        <p:tav tm="0">
                                          <p:val>
                                            <p:strVal val="#ppt_x-#ppt_w/2"/>
                                          </p:val>
                                        </p:tav>
                                        <p:tav tm="100000">
                                          <p:val>
                                            <p:strVal val="#ppt_x"/>
                                          </p:val>
                                        </p:tav>
                                      </p:tavLst>
                                    </p:anim>
                                    <p:anim calcmode="lin" valueType="num">
                                      <p:cBhvr>
                                        <p:cTn id="73" dur="500" fill="hold"/>
                                        <p:tgtEl>
                                          <p:spTgt spid="32"/>
                                        </p:tgtEl>
                                        <p:attrNameLst>
                                          <p:attrName>ppt_y</p:attrName>
                                        </p:attrNameLst>
                                      </p:cBhvr>
                                      <p:tavLst>
                                        <p:tav tm="0">
                                          <p:val>
                                            <p:strVal val="#ppt_y"/>
                                          </p:val>
                                        </p:tav>
                                        <p:tav tm="100000">
                                          <p:val>
                                            <p:strVal val="#ppt_y"/>
                                          </p:val>
                                        </p:tav>
                                      </p:tavLst>
                                    </p:anim>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strVal val="#ppt_h"/>
                                          </p:val>
                                        </p:tav>
                                        <p:tav tm="100000">
                                          <p:val>
                                            <p:strVal val="#ppt_h"/>
                                          </p:val>
                                        </p:tav>
                                      </p:tavLst>
                                    </p:anim>
                                  </p:childTnLst>
                                </p:cTn>
                              </p:par>
                            </p:childTnLst>
                          </p:cTn>
                        </p:par>
                        <p:par>
                          <p:cTn id="76" fill="hold">
                            <p:stCondLst>
                              <p:cond delay="500"/>
                            </p:stCondLst>
                            <p:childTnLst>
                              <p:par>
                                <p:cTn id="77" presetID="17" presetClass="entr" presetSubtype="8"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500" fill="hold"/>
                                        <p:tgtEl>
                                          <p:spTgt spid="48"/>
                                        </p:tgtEl>
                                        <p:attrNameLst>
                                          <p:attrName>ppt_x</p:attrName>
                                        </p:attrNameLst>
                                      </p:cBhvr>
                                      <p:tavLst>
                                        <p:tav tm="0">
                                          <p:val>
                                            <p:strVal val="#ppt_x-#ppt_w/2"/>
                                          </p:val>
                                        </p:tav>
                                        <p:tav tm="100000">
                                          <p:val>
                                            <p:strVal val="#ppt_x"/>
                                          </p:val>
                                        </p:tav>
                                      </p:tavLst>
                                    </p:anim>
                                    <p:anim calcmode="lin" valueType="num">
                                      <p:cBhvr>
                                        <p:cTn id="80" dur="500" fill="hold"/>
                                        <p:tgtEl>
                                          <p:spTgt spid="48"/>
                                        </p:tgtEl>
                                        <p:attrNameLst>
                                          <p:attrName>ppt_y</p:attrName>
                                        </p:attrNameLst>
                                      </p:cBhvr>
                                      <p:tavLst>
                                        <p:tav tm="0">
                                          <p:val>
                                            <p:strVal val="#ppt_y"/>
                                          </p:val>
                                        </p:tav>
                                        <p:tav tm="100000">
                                          <p:val>
                                            <p:strVal val="#ppt_y"/>
                                          </p:val>
                                        </p:tav>
                                      </p:tavLst>
                                    </p:anim>
                                    <p:anim calcmode="lin" valueType="num">
                                      <p:cBhvr>
                                        <p:cTn id="81" dur="500" fill="hold"/>
                                        <p:tgtEl>
                                          <p:spTgt spid="48"/>
                                        </p:tgtEl>
                                        <p:attrNameLst>
                                          <p:attrName>ppt_w</p:attrName>
                                        </p:attrNameLst>
                                      </p:cBhvr>
                                      <p:tavLst>
                                        <p:tav tm="0">
                                          <p:val>
                                            <p:fltVal val="0"/>
                                          </p:val>
                                        </p:tav>
                                        <p:tav tm="100000">
                                          <p:val>
                                            <p:strVal val="#ppt_w"/>
                                          </p:val>
                                        </p:tav>
                                      </p:tavLst>
                                    </p:anim>
                                    <p:anim calcmode="lin" valueType="num">
                                      <p:cBhvr>
                                        <p:cTn id="82" dur="500" fill="hold"/>
                                        <p:tgtEl>
                                          <p:spTgt spid="48"/>
                                        </p:tgtEl>
                                        <p:attrNameLst>
                                          <p:attrName>ppt_h</p:attrName>
                                        </p:attrNameLst>
                                      </p:cBhvr>
                                      <p:tavLst>
                                        <p:tav tm="0">
                                          <p:val>
                                            <p:strVal val="#ppt_h"/>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17" presetClass="entr" presetSubtype="8" fill="hold" grpId="0" nodeType="click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ppt_x</p:attrName>
                                        </p:attrNameLst>
                                      </p:cBhvr>
                                      <p:tavLst>
                                        <p:tav tm="0">
                                          <p:val>
                                            <p:strVal val="#ppt_x-#ppt_w/2"/>
                                          </p:val>
                                        </p:tav>
                                        <p:tav tm="100000">
                                          <p:val>
                                            <p:strVal val="#ppt_x"/>
                                          </p:val>
                                        </p:tav>
                                      </p:tavLst>
                                    </p:anim>
                                    <p:anim calcmode="lin" valueType="num">
                                      <p:cBhvr>
                                        <p:cTn id="88" dur="500" fill="hold"/>
                                        <p:tgtEl>
                                          <p:spTgt spid="34"/>
                                        </p:tgtEl>
                                        <p:attrNameLst>
                                          <p:attrName>ppt_y</p:attrName>
                                        </p:attrNameLst>
                                      </p:cBhvr>
                                      <p:tavLst>
                                        <p:tav tm="0">
                                          <p:val>
                                            <p:strVal val="#ppt_y"/>
                                          </p:val>
                                        </p:tav>
                                        <p:tav tm="100000">
                                          <p:val>
                                            <p:strVal val="#ppt_y"/>
                                          </p:val>
                                        </p:tav>
                                      </p:tavLst>
                                    </p:anim>
                                    <p:anim calcmode="lin" valueType="num">
                                      <p:cBhvr>
                                        <p:cTn id="89" dur="500" fill="hold"/>
                                        <p:tgtEl>
                                          <p:spTgt spid="34"/>
                                        </p:tgtEl>
                                        <p:attrNameLst>
                                          <p:attrName>ppt_w</p:attrName>
                                        </p:attrNameLst>
                                      </p:cBhvr>
                                      <p:tavLst>
                                        <p:tav tm="0">
                                          <p:val>
                                            <p:fltVal val="0"/>
                                          </p:val>
                                        </p:tav>
                                        <p:tav tm="100000">
                                          <p:val>
                                            <p:strVal val="#ppt_w"/>
                                          </p:val>
                                        </p:tav>
                                      </p:tavLst>
                                    </p:anim>
                                    <p:anim calcmode="lin" valueType="num">
                                      <p:cBhvr>
                                        <p:cTn id="90" dur="500" fill="hold"/>
                                        <p:tgtEl>
                                          <p:spTgt spid="34"/>
                                        </p:tgtEl>
                                        <p:attrNameLst>
                                          <p:attrName>ppt_h</p:attrName>
                                        </p:attrNameLst>
                                      </p:cBhvr>
                                      <p:tavLst>
                                        <p:tav tm="0">
                                          <p:val>
                                            <p:strVal val="#ppt_h"/>
                                          </p:val>
                                        </p:tav>
                                        <p:tav tm="100000">
                                          <p:val>
                                            <p:strVal val="#ppt_h"/>
                                          </p:val>
                                        </p:tav>
                                      </p:tavLst>
                                    </p:anim>
                                  </p:childTnLst>
                                </p:cTn>
                              </p:par>
                            </p:childTnLst>
                          </p:cTn>
                        </p:par>
                        <p:par>
                          <p:cTn id="91" fill="hold">
                            <p:stCondLst>
                              <p:cond delay="500"/>
                            </p:stCondLst>
                            <p:childTnLst>
                              <p:par>
                                <p:cTn id="92" presetID="17" presetClass="entr" presetSubtype="8" fill="hold" grpId="0" nodeType="afterEffect">
                                  <p:stCondLst>
                                    <p:cond delay="0"/>
                                  </p:stCondLst>
                                  <p:childTnLst>
                                    <p:set>
                                      <p:cBhvr>
                                        <p:cTn id="93" dur="1" fill="hold">
                                          <p:stCondLst>
                                            <p:cond delay="0"/>
                                          </p:stCondLst>
                                        </p:cTn>
                                        <p:tgtEl>
                                          <p:spTgt spid="50"/>
                                        </p:tgtEl>
                                        <p:attrNameLst>
                                          <p:attrName>style.visibility</p:attrName>
                                        </p:attrNameLst>
                                      </p:cBhvr>
                                      <p:to>
                                        <p:strVal val="visible"/>
                                      </p:to>
                                    </p:set>
                                    <p:anim calcmode="lin" valueType="num">
                                      <p:cBhvr>
                                        <p:cTn id="94" dur="500" fill="hold"/>
                                        <p:tgtEl>
                                          <p:spTgt spid="50"/>
                                        </p:tgtEl>
                                        <p:attrNameLst>
                                          <p:attrName>ppt_x</p:attrName>
                                        </p:attrNameLst>
                                      </p:cBhvr>
                                      <p:tavLst>
                                        <p:tav tm="0">
                                          <p:val>
                                            <p:strVal val="#ppt_x-#ppt_w/2"/>
                                          </p:val>
                                        </p:tav>
                                        <p:tav tm="100000">
                                          <p:val>
                                            <p:strVal val="#ppt_x"/>
                                          </p:val>
                                        </p:tav>
                                      </p:tavLst>
                                    </p:anim>
                                    <p:anim calcmode="lin" valueType="num">
                                      <p:cBhvr>
                                        <p:cTn id="95" dur="500" fill="hold"/>
                                        <p:tgtEl>
                                          <p:spTgt spid="50"/>
                                        </p:tgtEl>
                                        <p:attrNameLst>
                                          <p:attrName>ppt_y</p:attrName>
                                        </p:attrNameLst>
                                      </p:cBhvr>
                                      <p:tavLst>
                                        <p:tav tm="0">
                                          <p:val>
                                            <p:strVal val="#ppt_y"/>
                                          </p:val>
                                        </p:tav>
                                        <p:tav tm="100000">
                                          <p:val>
                                            <p:strVal val="#ppt_y"/>
                                          </p:val>
                                        </p:tav>
                                      </p:tavLst>
                                    </p:anim>
                                    <p:anim calcmode="lin" valueType="num">
                                      <p:cBhvr>
                                        <p:cTn id="96" dur="500" fill="hold"/>
                                        <p:tgtEl>
                                          <p:spTgt spid="50"/>
                                        </p:tgtEl>
                                        <p:attrNameLst>
                                          <p:attrName>ppt_w</p:attrName>
                                        </p:attrNameLst>
                                      </p:cBhvr>
                                      <p:tavLst>
                                        <p:tav tm="0">
                                          <p:val>
                                            <p:fltVal val="0"/>
                                          </p:val>
                                        </p:tav>
                                        <p:tav tm="100000">
                                          <p:val>
                                            <p:strVal val="#ppt_w"/>
                                          </p:val>
                                        </p:tav>
                                      </p:tavLst>
                                    </p:anim>
                                    <p:anim calcmode="lin" valueType="num">
                                      <p:cBhvr>
                                        <p:cTn id="97" dur="500" fill="hold"/>
                                        <p:tgtEl>
                                          <p:spTgt spid="50"/>
                                        </p:tgtEl>
                                        <p:attrNameLst>
                                          <p:attrName>ppt_h</p:attrName>
                                        </p:attrNameLst>
                                      </p:cBhvr>
                                      <p:tavLst>
                                        <p:tav tm="0">
                                          <p:val>
                                            <p:strVal val="#ppt_h"/>
                                          </p:val>
                                        </p:tav>
                                        <p:tav tm="100000">
                                          <p:val>
                                            <p:strVal val="#ppt_h"/>
                                          </p:val>
                                        </p:tav>
                                      </p:tavLst>
                                    </p:anim>
                                  </p:childTnLst>
                                </p:cTn>
                              </p:par>
                            </p:childTnLst>
                          </p:cTn>
                        </p:par>
                      </p:childTnLst>
                    </p:cTn>
                  </p:par>
                  <p:par>
                    <p:cTn id="98" fill="hold">
                      <p:stCondLst>
                        <p:cond delay="indefinite"/>
                      </p:stCondLst>
                      <p:childTnLst>
                        <p:par>
                          <p:cTn id="99" fill="hold">
                            <p:stCondLst>
                              <p:cond delay="0"/>
                            </p:stCondLst>
                            <p:childTnLst>
                              <p:par>
                                <p:cTn id="100" presetID="17" presetClass="entr" presetSubtype="8" fill="hold" grpId="0" nodeType="clickEffect">
                                  <p:stCondLst>
                                    <p:cond delay="0"/>
                                  </p:stCondLst>
                                  <p:childTnLst>
                                    <p:set>
                                      <p:cBhvr>
                                        <p:cTn id="101" dur="1" fill="hold">
                                          <p:stCondLst>
                                            <p:cond delay="0"/>
                                          </p:stCondLst>
                                        </p:cTn>
                                        <p:tgtEl>
                                          <p:spTgt spid="35"/>
                                        </p:tgtEl>
                                        <p:attrNameLst>
                                          <p:attrName>style.visibility</p:attrName>
                                        </p:attrNameLst>
                                      </p:cBhvr>
                                      <p:to>
                                        <p:strVal val="visible"/>
                                      </p:to>
                                    </p:set>
                                    <p:anim calcmode="lin" valueType="num">
                                      <p:cBhvr>
                                        <p:cTn id="102" dur="500" fill="hold"/>
                                        <p:tgtEl>
                                          <p:spTgt spid="35"/>
                                        </p:tgtEl>
                                        <p:attrNameLst>
                                          <p:attrName>ppt_x</p:attrName>
                                        </p:attrNameLst>
                                      </p:cBhvr>
                                      <p:tavLst>
                                        <p:tav tm="0">
                                          <p:val>
                                            <p:strVal val="#ppt_x-#ppt_w/2"/>
                                          </p:val>
                                        </p:tav>
                                        <p:tav tm="100000">
                                          <p:val>
                                            <p:strVal val="#ppt_x"/>
                                          </p:val>
                                        </p:tav>
                                      </p:tavLst>
                                    </p:anim>
                                    <p:anim calcmode="lin" valueType="num">
                                      <p:cBhvr>
                                        <p:cTn id="103" dur="500" fill="hold"/>
                                        <p:tgtEl>
                                          <p:spTgt spid="35"/>
                                        </p:tgtEl>
                                        <p:attrNameLst>
                                          <p:attrName>ppt_y</p:attrName>
                                        </p:attrNameLst>
                                      </p:cBhvr>
                                      <p:tavLst>
                                        <p:tav tm="0">
                                          <p:val>
                                            <p:strVal val="#ppt_y"/>
                                          </p:val>
                                        </p:tav>
                                        <p:tav tm="100000">
                                          <p:val>
                                            <p:strVal val="#ppt_y"/>
                                          </p:val>
                                        </p:tav>
                                      </p:tavLst>
                                    </p:anim>
                                    <p:anim calcmode="lin" valueType="num">
                                      <p:cBhvr>
                                        <p:cTn id="104" dur="500" fill="hold"/>
                                        <p:tgtEl>
                                          <p:spTgt spid="35"/>
                                        </p:tgtEl>
                                        <p:attrNameLst>
                                          <p:attrName>ppt_w</p:attrName>
                                        </p:attrNameLst>
                                      </p:cBhvr>
                                      <p:tavLst>
                                        <p:tav tm="0">
                                          <p:val>
                                            <p:fltVal val="0"/>
                                          </p:val>
                                        </p:tav>
                                        <p:tav tm="100000">
                                          <p:val>
                                            <p:strVal val="#ppt_w"/>
                                          </p:val>
                                        </p:tav>
                                      </p:tavLst>
                                    </p:anim>
                                    <p:anim calcmode="lin" valueType="num">
                                      <p:cBhvr>
                                        <p:cTn id="105" dur="500" fill="hold"/>
                                        <p:tgtEl>
                                          <p:spTgt spid="35"/>
                                        </p:tgtEl>
                                        <p:attrNameLst>
                                          <p:attrName>ppt_h</p:attrName>
                                        </p:attrNameLst>
                                      </p:cBhvr>
                                      <p:tavLst>
                                        <p:tav tm="0">
                                          <p:val>
                                            <p:strVal val="#ppt_h"/>
                                          </p:val>
                                        </p:tav>
                                        <p:tav tm="100000">
                                          <p:val>
                                            <p:strVal val="#ppt_h"/>
                                          </p:val>
                                        </p:tav>
                                      </p:tavLst>
                                    </p:anim>
                                  </p:childTnLst>
                                </p:cTn>
                              </p:par>
                            </p:childTnLst>
                          </p:cTn>
                        </p:par>
                        <p:par>
                          <p:cTn id="106" fill="hold">
                            <p:stCondLst>
                              <p:cond delay="500"/>
                            </p:stCondLst>
                            <p:childTnLst>
                              <p:par>
                                <p:cTn id="107" presetID="17" presetClass="entr" presetSubtype="8"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 calcmode="lin" valueType="num">
                                      <p:cBhvr>
                                        <p:cTn id="109" dur="500" fill="hold"/>
                                        <p:tgtEl>
                                          <p:spTgt spid="51"/>
                                        </p:tgtEl>
                                        <p:attrNameLst>
                                          <p:attrName>ppt_x</p:attrName>
                                        </p:attrNameLst>
                                      </p:cBhvr>
                                      <p:tavLst>
                                        <p:tav tm="0">
                                          <p:val>
                                            <p:strVal val="#ppt_x-#ppt_w/2"/>
                                          </p:val>
                                        </p:tav>
                                        <p:tav tm="100000">
                                          <p:val>
                                            <p:strVal val="#ppt_x"/>
                                          </p:val>
                                        </p:tav>
                                      </p:tavLst>
                                    </p:anim>
                                    <p:anim calcmode="lin" valueType="num">
                                      <p:cBhvr>
                                        <p:cTn id="110" dur="500" fill="hold"/>
                                        <p:tgtEl>
                                          <p:spTgt spid="51"/>
                                        </p:tgtEl>
                                        <p:attrNameLst>
                                          <p:attrName>ppt_y</p:attrName>
                                        </p:attrNameLst>
                                      </p:cBhvr>
                                      <p:tavLst>
                                        <p:tav tm="0">
                                          <p:val>
                                            <p:strVal val="#ppt_y"/>
                                          </p:val>
                                        </p:tav>
                                        <p:tav tm="100000">
                                          <p:val>
                                            <p:strVal val="#ppt_y"/>
                                          </p:val>
                                        </p:tav>
                                      </p:tavLst>
                                    </p:anim>
                                    <p:anim calcmode="lin" valueType="num">
                                      <p:cBhvr>
                                        <p:cTn id="111" dur="500" fill="hold"/>
                                        <p:tgtEl>
                                          <p:spTgt spid="51"/>
                                        </p:tgtEl>
                                        <p:attrNameLst>
                                          <p:attrName>ppt_w</p:attrName>
                                        </p:attrNameLst>
                                      </p:cBhvr>
                                      <p:tavLst>
                                        <p:tav tm="0">
                                          <p:val>
                                            <p:fltVal val="0"/>
                                          </p:val>
                                        </p:tav>
                                        <p:tav tm="100000">
                                          <p:val>
                                            <p:strVal val="#ppt_w"/>
                                          </p:val>
                                        </p:tav>
                                      </p:tavLst>
                                    </p:anim>
                                    <p:anim calcmode="lin" valueType="num">
                                      <p:cBhvr>
                                        <p:cTn id="112" dur="500" fill="hold"/>
                                        <p:tgtEl>
                                          <p:spTgt spid="51"/>
                                        </p:tgtEl>
                                        <p:attrNameLst>
                                          <p:attrName>ppt_h</p:attrName>
                                        </p:attrNameLst>
                                      </p:cBhvr>
                                      <p:tavLst>
                                        <p:tav tm="0">
                                          <p:val>
                                            <p:strVal val="#ppt_h"/>
                                          </p:val>
                                        </p:tav>
                                        <p:tav tm="100000">
                                          <p:val>
                                            <p:strVal val="#ppt_h"/>
                                          </p:val>
                                        </p:tav>
                                      </p:tavLst>
                                    </p:anim>
                                  </p:childTnLst>
                                </p:cTn>
                              </p:par>
                            </p:childTnLst>
                          </p:cTn>
                        </p:par>
                      </p:childTnLst>
                    </p:cTn>
                  </p:par>
                  <p:par>
                    <p:cTn id="113" fill="hold">
                      <p:stCondLst>
                        <p:cond delay="indefinite"/>
                      </p:stCondLst>
                      <p:childTnLst>
                        <p:par>
                          <p:cTn id="114" fill="hold">
                            <p:stCondLst>
                              <p:cond delay="0"/>
                            </p:stCondLst>
                            <p:childTnLst>
                              <p:par>
                                <p:cTn id="115" presetID="17" presetClass="entr" presetSubtype="8" fill="hold" grpId="0" nodeType="click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500" fill="hold"/>
                                        <p:tgtEl>
                                          <p:spTgt spid="22"/>
                                        </p:tgtEl>
                                        <p:attrNameLst>
                                          <p:attrName>ppt_x</p:attrName>
                                        </p:attrNameLst>
                                      </p:cBhvr>
                                      <p:tavLst>
                                        <p:tav tm="0">
                                          <p:val>
                                            <p:strVal val="#ppt_x-#ppt_w/2"/>
                                          </p:val>
                                        </p:tav>
                                        <p:tav tm="100000">
                                          <p:val>
                                            <p:strVal val="#ppt_x"/>
                                          </p:val>
                                        </p:tav>
                                      </p:tavLst>
                                    </p:anim>
                                    <p:anim calcmode="lin" valueType="num">
                                      <p:cBhvr>
                                        <p:cTn id="118" dur="500" fill="hold"/>
                                        <p:tgtEl>
                                          <p:spTgt spid="22"/>
                                        </p:tgtEl>
                                        <p:attrNameLst>
                                          <p:attrName>ppt_y</p:attrName>
                                        </p:attrNameLst>
                                      </p:cBhvr>
                                      <p:tavLst>
                                        <p:tav tm="0">
                                          <p:val>
                                            <p:strVal val="#ppt_y"/>
                                          </p:val>
                                        </p:tav>
                                        <p:tav tm="100000">
                                          <p:val>
                                            <p:strVal val="#ppt_y"/>
                                          </p:val>
                                        </p:tav>
                                      </p:tavLst>
                                    </p:anim>
                                    <p:anim calcmode="lin" valueType="num">
                                      <p:cBhvr>
                                        <p:cTn id="119" dur="500" fill="hold"/>
                                        <p:tgtEl>
                                          <p:spTgt spid="22"/>
                                        </p:tgtEl>
                                        <p:attrNameLst>
                                          <p:attrName>ppt_w</p:attrName>
                                        </p:attrNameLst>
                                      </p:cBhvr>
                                      <p:tavLst>
                                        <p:tav tm="0">
                                          <p:val>
                                            <p:fltVal val="0"/>
                                          </p:val>
                                        </p:tav>
                                        <p:tav tm="100000">
                                          <p:val>
                                            <p:strVal val="#ppt_w"/>
                                          </p:val>
                                        </p:tav>
                                      </p:tavLst>
                                    </p:anim>
                                    <p:anim calcmode="lin" valueType="num">
                                      <p:cBhvr>
                                        <p:cTn id="120" dur="500" fill="hold"/>
                                        <p:tgtEl>
                                          <p:spTgt spid="22"/>
                                        </p:tgtEl>
                                        <p:attrNameLst>
                                          <p:attrName>ppt_h</p:attrName>
                                        </p:attrNameLst>
                                      </p:cBhvr>
                                      <p:tavLst>
                                        <p:tav tm="0">
                                          <p:val>
                                            <p:strVal val="#ppt_h"/>
                                          </p:val>
                                        </p:tav>
                                        <p:tav tm="100000">
                                          <p:val>
                                            <p:strVal val="#ppt_h"/>
                                          </p:val>
                                        </p:tav>
                                      </p:tavLst>
                                    </p:anim>
                                  </p:childTnLst>
                                </p:cTn>
                              </p:par>
                            </p:childTnLst>
                          </p:cTn>
                        </p:par>
                        <p:par>
                          <p:cTn id="121" fill="hold">
                            <p:stCondLst>
                              <p:cond delay="500"/>
                            </p:stCondLst>
                            <p:childTnLst>
                              <p:par>
                                <p:cTn id="122" presetID="17" presetClass="entr" presetSubtype="8" fill="hold" grpId="0" nodeType="afterEffect">
                                  <p:stCondLst>
                                    <p:cond delay="0"/>
                                  </p:stCondLst>
                                  <p:childTnLst>
                                    <p:set>
                                      <p:cBhvr>
                                        <p:cTn id="123" dur="1" fill="hold">
                                          <p:stCondLst>
                                            <p:cond delay="0"/>
                                          </p:stCondLst>
                                        </p:cTn>
                                        <p:tgtEl>
                                          <p:spTgt spid="23"/>
                                        </p:tgtEl>
                                        <p:attrNameLst>
                                          <p:attrName>style.visibility</p:attrName>
                                        </p:attrNameLst>
                                      </p:cBhvr>
                                      <p:to>
                                        <p:strVal val="visible"/>
                                      </p:to>
                                    </p:set>
                                    <p:anim calcmode="lin" valueType="num">
                                      <p:cBhvr>
                                        <p:cTn id="124" dur="500" fill="hold"/>
                                        <p:tgtEl>
                                          <p:spTgt spid="23"/>
                                        </p:tgtEl>
                                        <p:attrNameLst>
                                          <p:attrName>ppt_x</p:attrName>
                                        </p:attrNameLst>
                                      </p:cBhvr>
                                      <p:tavLst>
                                        <p:tav tm="0">
                                          <p:val>
                                            <p:strVal val="#ppt_x-#ppt_w/2"/>
                                          </p:val>
                                        </p:tav>
                                        <p:tav tm="100000">
                                          <p:val>
                                            <p:strVal val="#ppt_x"/>
                                          </p:val>
                                        </p:tav>
                                      </p:tavLst>
                                    </p:anim>
                                    <p:anim calcmode="lin" valueType="num">
                                      <p:cBhvr>
                                        <p:cTn id="125" dur="500" fill="hold"/>
                                        <p:tgtEl>
                                          <p:spTgt spid="23"/>
                                        </p:tgtEl>
                                        <p:attrNameLst>
                                          <p:attrName>ppt_y</p:attrName>
                                        </p:attrNameLst>
                                      </p:cBhvr>
                                      <p:tavLst>
                                        <p:tav tm="0">
                                          <p:val>
                                            <p:strVal val="#ppt_y"/>
                                          </p:val>
                                        </p:tav>
                                        <p:tav tm="100000">
                                          <p:val>
                                            <p:strVal val="#ppt_y"/>
                                          </p:val>
                                        </p:tav>
                                      </p:tavLst>
                                    </p:anim>
                                    <p:anim calcmode="lin" valueType="num">
                                      <p:cBhvr>
                                        <p:cTn id="126" dur="500" fill="hold"/>
                                        <p:tgtEl>
                                          <p:spTgt spid="23"/>
                                        </p:tgtEl>
                                        <p:attrNameLst>
                                          <p:attrName>ppt_w</p:attrName>
                                        </p:attrNameLst>
                                      </p:cBhvr>
                                      <p:tavLst>
                                        <p:tav tm="0">
                                          <p:val>
                                            <p:fltVal val="0"/>
                                          </p:val>
                                        </p:tav>
                                        <p:tav tm="100000">
                                          <p:val>
                                            <p:strVal val="#ppt_w"/>
                                          </p:val>
                                        </p:tav>
                                      </p:tavLst>
                                    </p:anim>
                                    <p:anim calcmode="lin" valueType="num">
                                      <p:cBhvr>
                                        <p:cTn id="127" dur="5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0661" grpId="0"/>
      <p:bldP spid="44" grpId="0" animBg="1"/>
      <p:bldP spid="29" grpId="0"/>
      <p:bldP spid="31" grpId="0"/>
      <p:bldP spid="32" grpId="0"/>
      <p:bldP spid="33" grpId="0"/>
      <p:bldP spid="34" grpId="0"/>
      <p:bldP spid="35" grpId="0"/>
      <p:bldP spid="46" grpId="0"/>
      <p:bldP spid="47" grpId="0"/>
      <p:bldP spid="48" grpId="0"/>
      <p:bldP spid="49" grpId="0"/>
      <p:bldP spid="50" grpId="0"/>
      <p:bldP spid="51" grpId="0"/>
      <p:bldP spid="52" grpId="0"/>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descr="Large confetti"/>
          <p:cNvSpPr txBox="1">
            <a:spLocks noChangeArrowheads="1"/>
          </p:cNvSpPr>
          <p:nvPr/>
        </p:nvSpPr>
        <p:spPr bwMode="auto">
          <a:xfrm>
            <a:off x="1963341" y="1119813"/>
            <a:ext cx="5829300" cy="556022"/>
          </a:xfrm>
          <a:prstGeom prst="rect">
            <a:avLst/>
          </a:prstGeom>
          <a:noFill/>
          <a:ln w="9525">
            <a:noFill/>
            <a:miter lim="800000"/>
            <a:headEnd/>
            <a:tailEnd/>
          </a:ln>
        </p:spPr>
        <p:txBody>
          <a:bodyPr anchor="b"/>
          <a:lstStyle/>
          <a:p>
            <a:pPr eaLnBrk="0" hangingPunct="0">
              <a:defRPr/>
            </a:pPr>
            <a:r>
              <a:rPr lang="en-US" sz="2700" b="1" kern="0" dirty="0">
                <a:solidFill>
                  <a:srgbClr val="000000"/>
                </a:solidFill>
                <a:latin typeface="+mj-lt"/>
                <a:ea typeface="+mj-ea"/>
                <a:cs typeface="+mj-cs"/>
              </a:rPr>
              <a:t>Functional Area element Example</a:t>
            </a:r>
          </a:p>
        </p:txBody>
      </p:sp>
      <p:sp>
        <p:nvSpPr>
          <p:cNvPr id="20" name="Rectangle 5"/>
          <p:cNvSpPr>
            <a:spLocks noChangeArrowheads="1"/>
          </p:cNvSpPr>
          <p:nvPr/>
        </p:nvSpPr>
        <p:spPr bwMode="auto">
          <a:xfrm>
            <a:off x="4114800" y="1811157"/>
            <a:ext cx="3714750" cy="577081"/>
          </a:xfrm>
          <a:prstGeom prst="rect">
            <a:avLst/>
          </a:prstGeom>
          <a:noFill/>
          <a:ln w="9525" algn="ctr">
            <a:noFill/>
            <a:miter lim="800000"/>
            <a:headEnd/>
            <a:tailEnd/>
          </a:ln>
        </p:spPr>
        <p:txBody>
          <a:bodyPr anchor="ctr">
            <a:spAutoFit/>
          </a:bodyPr>
          <a:lstStyle/>
          <a:p>
            <a:pPr marL="257168" indent="-257168"/>
            <a:r>
              <a:rPr lang="en-US" sz="1050" u="sng">
                <a:solidFill>
                  <a:srgbClr val="000000"/>
                </a:solidFill>
              </a:rPr>
              <a:t>1**</a:t>
            </a:r>
            <a:r>
              <a:rPr lang="en-US" sz="1050">
                <a:solidFill>
                  <a:srgbClr val="000000"/>
                </a:solidFill>
              </a:rPr>
              <a:t>    Operating Forces (OMA- Budget Activity Group 1)</a:t>
            </a:r>
          </a:p>
          <a:p>
            <a:pPr marL="257168" indent="-257168"/>
            <a:r>
              <a:rPr lang="en-US" sz="1050">
                <a:solidFill>
                  <a:srgbClr val="000000"/>
                </a:solidFill>
              </a:rPr>
              <a:t>  13*    Land Forces Readiness</a:t>
            </a:r>
          </a:p>
          <a:p>
            <a:pPr marL="257168" indent="-257168"/>
            <a:r>
              <a:rPr lang="en-US" sz="1050" b="1">
                <a:solidFill>
                  <a:srgbClr val="000000"/>
                </a:solidFill>
              </a:rPr>
              <a:t>    131    Base Operations Support</a:t>
            </a:r>
          </a:p>
        </p:txBody>
      </p:sp>
      <p:sp>
        <p:nvSpPr>
          <p:cNvPr id="21" name="Rectangle 5"/>
          <p:cNvSpPr>
            <a:spLocks noChangeArrowheads="1"/>
          </p:cNvSpPr>
          <p:nvPr/>
        </p:nvSpPr>
        <p:spPr bwMode="auto">
          <a:xfrm>
            <a:off x="4269684" y="4937529"/>
            <a:ext cx="2971800" cy="300082"/>
          </a:xfrm>
          <a:prstGeom prst="rect">
            <a:avLst/>
          </a:prstGeom>
          <a:noFill/>
          <a:ln w="9525" algn="ctr">
            <a:noFill/>
            <a:miter lim="800000"/>
            <a:headEnd/>
            <a:tailEnd/>
          </a:ln>
        </p:spPr>
        <p:txBody>
          <a:bodyPr anchor="ctr">
            <a:spAutoFit/>
          </a:bodyPr>
          <a:lstStyle/>
          <a:p>
            <a:pPr>
              <a:spcBef>
                <a:spcPct val="50000"/>
              </a:spcBef>
            </a:pPr>
            <a:r>
              <a:rPr lang="en-US" sz="1350">
                <a:solidFill>
                  <a:srgbClr val="000000"/>
                </a:solidFill>
              </a:rPr>
              <a:t>Logistics Activities</a:t>
            </a:r>
            <a:endParaRPr lang="en-US" sz="1125" i="1">
              <a:solidFill>
                <a:srgbClr val="000000"/>
              </a:solidFill>
            </a:endParaRPr>
          </a:p>
        </p:txBody>
      </p:sp>
      <p:sp>
        <p:nvSpPr>
          <p:cNvPr id="14" name="Rectangle 13"/>
          <p:cNvSpPr/>
          <p:nvPr/>
        </p:nvSpPr>
        <p:spPr>
          <a:xfrm>
            <a:off x="3200400" y="2377112"/>
            <a:ext cx="857250" cy="285750"/>
          </a:xfrm>
          <a:prstGeom prst="rect">
            <a:avLst/>
          </a:prstGeom>
          <a:solidFill>
            <a:srgbClr val="FFFFFF"/>
          </a:solidFill>
          <a:ln>
            <a:noFill/>
          </a:ln>
          <a:effectLst>
            <a:outerShdw blurRad="508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75" b="1" u="sng" dirty="0">
                <a:solidFill>
                  <a:srgbClr val="000000"/>
                </a:solidFill>
                <a:latin typeface="Arial" pitchFamily="34" charset="0"/>
                <a:cs typeface="Arial" pitchFamily="34" charset="0"/>
              </a:rPr>
              <a:t>211</a:t>
            </a:r>
            <a:r>
              <a:rPr lang="en-US" sz="1575" b="1" dirty="0">
                <a:solidFill>
                  <a:srgbClr val="000000"/>
                </a:solidFill>
                <a:latin typeface="Arial" pitchFamily="34" charset="0"/>
                <a:cs typeface="Arial" pitchFamily="34" charset="0"/>
              </a:rPr>
              <a:t>000</a:t>
            </a:r>
          </a:p>
        </p:txBody>
      </p:sp>
      <p:sp>
        <p:nvSpPr>
          <p:cNvPr id="15" name="Rectangle 5"/>
          <p:cNvSpPr>
            <a:spLocks noChangeArrowheads="1"/>
          </p:cNvSpPr>
          <p:nvPr/>
        </p:nvSpPr>
        <p:spPr bwMode="auto">
          <a:xfrm>
            <a:off x="4114800" y="2320745"/>
            <a:ext cx="3714750" cy="577081"/>
          </a:xfrm>
          <a:prstGeom prst="rect">
            <a:avLst/>
          </a:prstGeom>
          <a:noFill/>
          <a:ln w="9525" algn="ctr">
            <a:noFill/>
            <a:miter lim="800000"/>
            <a:headEnd/>
            <a:tailEnd/>
          </a:ln>
        </p:spPr>
        <p:txBody>
          <a:bodyPr anchor="ctr">
            <a:spAutoFit/>
          </a:bodyPr>
          <a:lstStyle/>
          <a:p>
            <a:pPr marL="257168" indent="-257168"/>
            <a:r>
              <a:rPr lang="en-US" sz="1050" u="sng">
                <a:solidFill>
                  <a:srgbClr val="000000"/>
                </a:solidFill>
              </a:rPr>
              <a:t>2**</a:t>
            </a:r>
            <a:r>
              <a:rPr lang="en-US" sz="1050">
                <a:solidFill>
                  <a:srgbClr val="000000"/>
                </a:solidFill>
              </a:rPr>
              <a:t>    Mobilization (OMA-Budget Activity Group 2)</a:t>
            </a:r>
          </a:p>
          <a:p>
            <a:pPr marL="257168" indent="-257168"/>
            <a:r>
              <a:rPr lang="en-US" sz="1050">
                <a:solidFill>
                  <a:srgbClr val="000000"/>
                </a:solidFill>
              </a:rPr>
              <a:t>  21*    Mobility Operations</a:t>
            </a:r>
          </a:p>
          <a:p>
            <a:pPr marL="257168" indent="-257168"/>
            <a:r>
              <a:rPr lang="en-US" sz="1050" b="1">
                <a:solidFill>
                  <a:srgbClr val="000000"/>
                </a:solidFill>
              </a:rPr>
              <a:t>    211    Strategic Mobility</a:t>
            </a:r>
          </a:p>
        </p:txBody>
      </p:sp>
      <p:sp>
        <p:nvSpPr>
          <p:cNvPr id="16" name="Rectangle 15"/>
          <p:cNvSpPr/>
          <p:nvPr/>
        </p:nvSpPr>
        <p:spPr>
          <a:xfrm>
            <a:off x="3200400" y="2891462"/>
            <a:ext cx="857250" cy="285750"/>
          </a:xfrm>
          <a:prstGeom prst="rect">
            <a:avLst/>
          </a:prstGeom>
          <a:solidFill>
            <a:srgbClr val="FFFFFF"/>
          </a:solidFill>
          <a:ln>
            <a:noFill/>
          </a:ln>
          <a:effectLst>
            <a:outerShdw blurRad="508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75" b="1" u="sng" dirty="0">
                <a:solidFill>
                  <a:srgbClr val="000000"/>
                </a:solidFill>
                <a:latin typeface="Arial" pitchFamily="34" charset="0"/>
                <a:cs typeface="Arial" pitchFamily="34" charset="0"/>
              </a:rPr>
              <a:t>324</a:t>
            </a:r>
            <a:r>
              <a:rPr lang="en-US" sz="1575" b="1" dirty="0">
                <a:solidFill>
                  <a:srgbClr val="000000"/>
                </a:solidFill>
                <a:latin typeface="Arial" pitchFamily="34" charset="0"/>
                <a:cs typeface="Arial" pitchFamily="34" charset="0"/>
              </a:rPr>
              <a:t>000</a:t>
            </a:r>
          </a:p>
        </p:txBody>
      </p:sp>
      <p:sp>
        <p:nvSpPr>
          <p:cNvPr id="17" name="Rectangle 5"/>
          <p:cNvSpPr>
            <a:spLocks noChangeArrowheads="1"/>
          </p:cNvSpPr>
          <p:nvPr/>
        </p:nvSpPr>
        <p:spPr bwMode="auto">
          <a:xfrm>
            <a:off x="4114800" y="2835095"/>
            <a:ext cx="3829050" cy="577081"/>
          </a:xfrm>
          <a:prstGeom prst="rect">
            <a:avLst/>
          </a:prstGeom>
          <a:noFill/>
          <a:ln w="9525" algn="ctr">
            <a:noFill/>
            <a:miter lim="800000"/>
            <a:headEnd/>
            <a:tailEnd/>
          </a:ln>
        </p:spPr>
        <p:txBody>
          <a:bodyPr anchor="ctr">
            <a:spAutoFit/>
          </a:bodyPr>
          <a:lstStyle/>
          <a:p>
            <a:pPr marL="257168" indent="-257168"/>
            <a:r>
              <a:rPr lang="en-US" sz="1050" u="sng">
                <a:solidFill>
                  <a:srgbClr val="000000"/>
                </a:solidFill>
              </a:rPr>
              <a:t>3**</a:t>
            </a:r>
            <a:r>
              <a:rPr lang="en-US" sz="1050">
                <a:solidFill>
                  <a:srgbClr val="000000"/>
                </a:solidFill>
              </a:rPr>
              <a:t>    Training and Recruiting (OMA-Budget Activity Group 3)</a:t>
            </a:r>
          </a:p>
          <a:p>
            <a:pPr marL="257168" indent="-257168"/>
            <a:r>
              <a:rPr lang="en-US" sz="1050">
                <a:solidFill>
                  <a:srgbClr val="000000"/>
                </a:solidFill>
              </a:rPr>
              <a:t>  32*    Basic Skills and Advanced Training</a:t>
            </a:r>
          </a:p>
          <a:p>
            <a:pPr marL="257168" indent="-257168"/>
            <a:r>
              <a:rPr lang="en-US" sz="1050" b="1">
                <a:solidFill>
                  <a:srgbClr val="000000"/>
                </a:solidFill>
              </a:rPr>
              <a:t>    324    Training Support</a:t>
            </a:r>
          </a:p>
        </p:txBody>
      </p:sp>
      <p:cxnSp>
        <p:nvCxnSpPr>
          <p:cNvPr id="22" name="Straight Connector 21"/>
          <p:cNvCxnSpPr/>
          <p:nvPr/>
        </p:nvCxnSpPr>
        <p:spPr>
          <a:xfrm>
            <a:off x="1143000" y="3977312"/>
            <a:ext cx="685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a:spLocks noChangeArrowheads="1"/>
          </p:cNvSpPr>
          <p:nvPr/>
        </p:nvSpPr>
        <p:spPr bwMode="auto">
          <a:xfrm>
            <a:off x="1143000" y="2206854"/>
            <a:ext cx="1428750" cy="923330"/>
          </a:xfrm>
          <a:prstGeom prst="rect">
            <a:avLst/>
          </a:prstGeom>
          <a:noFill/>
          <a:ln w="9525">
            <a:noFill/>
            <a:miter lim="800000"/>
            <a:headEnd/>
            <a:tailEnd/>
          </a:ln>
        </p:spPr>
        <p:txBody>
          <a:bodyPr>
            <a:spAutoFit/>
          </a:bodyPr>
          <a:lstStyle/>
          <a:p>
            <a:pPr algn="ctr"/>
            <a:r>
              <a:rPr lang="en-US" sz="1350" b="1">
                <a:solidFill>
                  <a:srgbClr val="000000"/>
                </a:solidFill>
              </a:rPr>
              <a:t>Army Program Elements under the OMA Appropriation</a:t>
            </a:r>
          </a:p>
        </p:txBody>
      </p:sp>
      <p:sp>
        <p:nvSpPr>
          <p:cNvPr id="26" name="Rectangle 5"/>
          <p:cNvSpPr>
            <a:spLocks noChangeArrowheads="1"/>
          </p:cNvSpPr>
          <p:nvPr/>
        </p:nvSpPr>
        <p:spPr bwMode="auto">
          <a:xfrm>
            <a:off x="4269684" y="4251729"/>
            <a:ext cx="2971800" cy="300082"/>
          </a:xfrm>
          <a:prstGeom prst="rect">
            <a:avLst/>
          </a:prstGeom>
          <a:noFill/>
          <a:ln w="9525" algn="ctr">
            <a:noFill/>
            <a:miter lim="800000"/>
            <a:headEnd/>
            <a:tailEnd/>
          </a:ln>
        </p:spPr>
        <p:txBody>
          <a:bodyPr anchor="ctr">
            <a:spAutoFit/>
          </a:bodyPr>
          <a:lstStyle/>
          <a:p>
            <a:pPr>
              <a:spcBef>
                <a:spcPct val="50000"/>
              </a:spcBef>
            </a:pPr>
            <a:r>
              <a:rPr lang="en-US" sz="1350" dirty="0">
                <a:solidFill>
                  <a:srgbClr val="000000"/>
                </a:solidFill>
              </a:rPr>
              <a:t>Training Range Operations</a:t>
            </a:r>
            <a:endParaRPr lang="en-US" sz="1125" i="1" dirty="0">
              <a:solidFill>
                <a:srgbClr val="000000"/>
              </a:solidFill>
            </a:endParaRPr>
          </a:p>
        </p:txBody>
      </p:sp>
      <p:sp>
        <p:nvSpPr>
          <p:cNvPr id="30" name="Rectangle 29"/>
          <p:cNvSpPr/>
          <p:nvPr/>
        </p:nvSpPr>
        <p:spPr>
          <a:xfrm>
            <a:off x="3257550" y="4263061"/>
            <a:ext cx="857250" cy="303611"/>
          </a:xfrm>
          <a:prstGeom prst="rect">
            <a:avLst/>
          </a:prstGeom>
          <a:solidFill>
            <a:srgbClr val="FFFFFF"/>
          </a:solidFill>
          <a:ln>
            <a:noFill/>
          </a:ln>
          <a:effectLst>
            <a:outerShdw blurRad="508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75" b="1" dirty="0">
                <a:solidFill>
                  <a:srgbClr val="000000"/>
                </a:solidFill>
                <a:latin typeface="Arial" pitchFamily="34" charset="0"/>
                <a:cs typeface="Arial" pitchFamily="34" charset="0"/>
              </a:rPr>
              <a:t>VSCW</a:t>
            </a:r>
          </a:p>
        </p:txBody>
      </p:sp>
      <p:sp>
        <p:nvSpPr>
          <p:cNvPr id="31" name="Rectangle 5"/>
          <p:cNvSpPr>
            <a:spLocks noChangeArrowheads="1"/>
          </p:cNvSpPr>
          <p:nvPr/>
        </p:nvSpPr>
        <p:spPr bwMode="auto">
          <a:xfrm>
            <a:off x="4269684" y="4594630"/>
            <a:ext cx="2971800" cy="300082"/>
          </a:xfrm>
          <a:prstGeom prst="rect">
            <a:avLst/>
          </a:prstGeom>
          <a:noFill/>
          <a:ln w="9525" algn="ctr">
            <a:noFill/>
            <a:miter lim="800000"/>
            <a:headEnd/>
            <a:tailEnd/>
          </a:ln>
        </p:spPr>
        <p:txBody>
          <a:bodyPr anchor="ctr">
            <a:spAutoFit/>
          </a:bodyPr>
          <a:lstStyle/>
          <a:p>
            <a:pPr>
              <a:spcBef>
                <a:spcPct val="50000"/>
              </a:spcBef>
            </a:pPr>
            <a:r>
              <a:rPr lang="en-US" sz="1350" dirty="0">
                <a:solidFill>
                  <a:srgbClr val="000000"/>
                </a:solidFill>
              </a:rPr>
              <a:t>MTOE Unit Equipment Support</a:t>
            </a:r>
            <a:endParaRPr lang="en-US" sz="1125" i="1" dirty="0">
              <a:solidFill>
                <a:srgbClr val="000000"/>
              </a:solidFill>
            </a:endParaRPr>
          </a:p>
        </p:txBody>
      </p:sp>
      <p:sp>
        <p:nvSpPr>
          <p:cNvPr id="32" name="Rectangle 31"/>
          <p:cNvSpPr/>
          <p:nvPr/>
        </p:nvSpPr>
        <p:spPr>
          <a:xfrm>
            <a:off x="3257550" y="4605962"/>
            <a:ext cx="857250" cy="285750"/>
          </a:xfrm>
          <a:prstGeom prst="rect">
            <a:avLst/>
          </a:prstGeom>
          <a:solidFill>
            <a:srgbClr val="FFFFFF"/>
          </a:solidFill>
          <a:ln>
            <a:noFill/>
          </a:ln>
          <a:effectLst>
            <a:outerShdw blurRad="508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75" b="1" dirty="0">
                <a:solidFill>
                  <a:srgbClr val="000000"/>
                </a:solidFill>
                <a:latin typeface="Arial" pitchFamily="34" charset="0"/>
                <a:cs typeface="Arial" pitchFamily="34" charset="0"/>
              </a:rPr>
              <a:t>WSUS</a:t>
            </a:r>
          </a:p>
        </p:txBody>
      </p:sp>
      <p:sp>
        <p:nvSpPr>
          <p:cNvPr id="33" name="Rectangle 5"/>
          <p:cNvSpPr>
            <a:spLocks noChangeArrowheads="1"/>
          </p:cNvSpPr>
          <p:nvPr/>
        </p:nvSpPr>
        <p:spPr bwMode="auto">
          <a:xfrm>
            <a:off x="4269684" y="5280429"/>
            <a:ext cx="2971800" cy="300082"/>
          </a:xfrm>
          <a:prstGeom prst="rect">
            <a:avLst/>
          </a:prstGeom>
          <a:noFill/>
          <a:ln w="9525" algn="ctr">
            <a:noFill/>
            <a:miter lim="800000"/>
            <a:headEnd/>
            <a:tailEnd/>
          </a:ln>
        </p:spPr>
        <p:txBody>
          <a:bodyPr anchor="ctr">
            <a:spAutoFit/>
          </a:bodyPr>
          <a:lstStyle/>
          <a:p>
            <a:pPr>
              <a:spcBef>
                <a:spcPct val="50000"/>
              </a:spcBef>
            </a:pPr>
            <a:r>
              <a:rPr lang="en-US" sz="1350">
                <a:solidFill>
                  <a:srgbClr val="000000"/>
                </a:solidFill>
              </a:rPr>
              <a:t>Night vision</a:t>
            </a:r>
            <a:endParaRPr lang="en-US" sz="1125" i="1">
              <a:solidFill>
                <a:srgbClr val="000000"/>
              </a:solidFill>
            </a:endParaRPr>
          </a:p>
        </p:txBody>
      </p:sp>
      <p:sp>
        <p:nvSpPr>
          <p:cNvPr id="34" name="Rectangle 33"/>
          <p:cNvSpPr/>
          <p:nvPr/>
        </p:nvSpPr>
        <p:spPr>
          <a:xfrm>
            <a:off x="3257550" y="5291761"/>
            <a:ext cx="857250" cy="288749"/>
          </a:xfrm>
          <a:prstGeom prst="rect">
            <a:avLst/>
          </a:prstGeom>
          <a:solidFill>
            <a:srgbClr val="FFFFFF"/>
          </a:solidFill>
          <a:ln>
            <a:noFill/>
          </a:ln>
          <a:effectLst>
            <a:outerShdw blurRad="508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75" b="1" dirty="0">
                <a:solidFill>
                  <a:srgbClr val="000000"/>
                </a:solidFill>
                <a:latin typeface="Arial" pitchFamily="34" charset="0"/>
                <a:cs typeface="Arial" pitchFamily="34" charset="0"/>
              </a:rPr>
              <a:t>FPDE</a:t>
            </a:r>
          </a:p>
        </p:txBody>
      </p:sp>
      <p:sp>
        <p:nvSpPr>
          <p:cNvPr id="35" name="TextBox 34"/>
          <p:cNvSpPr txBox="1">
            <a:spLocks noChangeArrowheads="1"/>
          </p:cNvSpPr>
          <p:nvPr/>
        </p:nvSpPr>
        <p:spPr bwMode="auto">
          <a:xfrm>
            <a:off x="1143000" y="4505951"/>
            <a:ext cx="1428750" cy="923330"/>
          </a:xfrm>
          <a:prstGeom prst="rect">
            <a:avLst/>
          </a:prstGeom>
          <a:noFill/>
          <a:ln w="9525">
            <a:noFill/>
            <a:miter lim="800000"/>
            <a:headEnd/>
            <a:tailEnd/>
          </a:ln>
        </p:spPr>
        <p:txBody>
          <a:bodyPr>
            <a:spAutoFit/>
          </a:bodyPr>
          <a:lstStyle/>
          <a:p>
            <a:pPr algn="ctr"/>
            <a:r>
              <a:rPr lang="en-US" sz="1350" b="1">
                <a:solidFill>
                  <a:srgbClr val="000000"/>
                </a:solidFill>
              </a:rPr>
              <a:t>Management Decision Packages (MDEP)</a:t>
            </a:r>
          </a:p>
        </p:txBody>
      </p:sp>
      <p:sp>
        <p:nvSpPr>
          <p:cNvPr id="37" name="Right Arrow 36"/>
          <p:cNvSpPr/>
          <p:nvPr/>
        </p:nvSpPr>
        <p:spPr>
          <a:xfrm rot="7707001">
            <a:off x="1467298" y="2817491"/>
            <a:ext cx="2281136" cy="200194"/>
          </a:xfrm>
          <a:prstGeom prst="rightArrow">
            <a:avLst>
              <a:gd name="adj1" fmla="val 50000"/>
              <a:gd name="adj2" fmla="val 130235"/>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sz="1350">
              <a:solidFill>
                <a:srgbClr val="000000"/>
              </a:solidFill>
            </a:endParaRPr>
          </a:p>
        </p:txBody>
      </p:sp>
      <p:sp>
        <p:nvSpPr>
          <p:cNvPr id="38" name="Right Arrow 37"/>
          <p:cNvSpPr/>
          <p:nvPr/>
        </p:nvSpPr>
        <p:spPr>
          <a:xfrm rot="13485548">
            <a:off x="2161371" y="4489337"/>
            <a:ext cx="1345934" cy="200194"/>
          </a:xfrm>
          <a:prstGeom prst="rightArrow">
            <a:avLst>
              <a:gd name="adj1" fmla="val 50000"/>
              <a:gd name="adj2" fmla="val 130235"/>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sz="1350">
              <a:solidFill>
                <a:srgbClr val="000000"/>
              </a:solidFill>
            </a:endParaRPr>
          </a:p>
        </p:txBody>
      </p:sp>
      <p:sp>
        <p:nvSpPr>
          <p:cNvPr id="36" name="Rectangle 35"/>
          <p:cNvSpPr/>
          <p:nvPr/>
        </p:nvSpPr>
        <p:spPr>
          <a:xfrm>
            <a:off x="1371600" y="3805862"/>
            <a:ext cx="1649896" cy="258366"/>
          </a:xfrm>
          <a:prstGeom prst="rect">
            <a:avLst/>
          </a:prstGeom>
          <a:solidFill>
            <a:srgbClr val="FFFFFF"/>
          </a:solidFill>
          <a:ln>
            <a:noFill/>
          </a:ln>
          <a:effectLst>
            <a:outerShdw blurRad="508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575" b="1" dirty="0">
                <a:solidFill>
                  <a:srgbClr val="000000"/>
                </a:solidFill>
                <a:latin typeface="Arial" pitchFamily="34" charset="0"/>
                <a:cs typeface="Arial" pitchFamily="34" charset="0"/>
              </a:rPr>
              <a:t>131096</a:t>
            </a:r>
          </a:p>
        </p:txBody>
      </p:sp>
      <p:sp>
        <p:nvSpPr>
          <p:cNvPr id="41" name="Rectangle 40"/>
          <p:cNvSpPr/>
          <p:nvPr/>
        </p:nvSpPr>
        <p:spPr>
          <a:xfrm>
            <a:off x="2057400" y="3835628"/>
            <a:ext cx="964096"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575" b="1" dirty="0">
                <a:solidFill>
                  <a:srgbClr val="000000"/>
                </a:solidFill>
                <a:latin typeface="Arial" pitchFamily="34" charset="0"/>
                <a:cs typeface="Arial" pitchFamily="34" charset="0"/>
              </a:rPr>
              <a:t>QLOG</a:t>
            </a:r>
          </a:p>
        </p:txBody>
      </p:sp>
      <p:sp>
        <p:nvSpPr>
          <p:cNvPr id="19" name="Rectangle 18"/>
          <p:cNvSpPr/>
          <p:nvPr/>
        </p:nvSpPr>
        <p:spPr>
          <a:xfrm>
            <a:off x="3200400" y="1862762"/>
            <a:ext cx="857250" cy="285750"/>
          </a:xfrm>
          <a:prstGeom prst="rect">
            <a:avLst/>
          </a:prstGeom>
          <a:solidFill>
            <a:srgbClr val="FFFFFF"/>
          </a:solidFill>
          <a:ln>
            <a:noFill/>
          </a:ln>
          <a:effectLst>
            <a:outerShdw blurRad="508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75" b="1" u="sng" dirty="0">
                <a:solidFill>
                  <a:srgbClr val="000000"/>
                </a:solidFill>
                <a:latin typeface="Arial" pitchFamily="34" charset="0"/>
                <a:cs typeface="Arial" pitchFamily="34" charset="0"/>
              </a:rPr>
              <a:t>131</a:t>
            </a:r>
            <a:r>
              <a:rPr lang="en-US" sz="1575" b="1" dirty="0">
                <a:solidFill>
                  <a:srgbClr val="000000"/>
                </a:solidFill>
                <a:latin typeface="Arial" pitchFamily="34" charset="0"/>
                <a:cs typeface="Arial" pitchFamily="34" charset="0"/>
              </a:rPr>
              <a:t>096</a:t>
            </a:r>
          </a:p>
        </p:txBody>
      </p:sp>
      <p:sp>
        <p:nvSpPr>
          <p:cNvPr id="24" name="Rectangle 23"/>
          <p:cNvSpPr/>
          <p:nvPr/>
        </p:nvSpPr>
        <p:spPr>
          <a:xfrm>
            <a:off x="3257550" y="4948861"/>
            <a:ext cx="857250" cy="288749"/>
          </a:xfrm>
          <a:prstGeom prst="rect">
            <a:avLst/>
          </a:prstGeom>
          <a:solidFill>
            <a:srgbClr val="FFFFFF"/>
          </a:solidFill>
          <a:ln>
            <a:noFill/>
          </a:ln>
          <a:effectLst>
            <a:outerShdw blurRad="508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75" b="1" dirty="0">
                <a:solidFill>
                  <a:srgbClr val="000000"/>
                </a:solidFill>
                <a:latin typeface="Arial" pitchFamily="34" charset="0"/>
                <a:cs typeface="Arial" pitchFamily="34" charset="0"/>
              </a:rPr>
              <a:t>QLOG</a:t>
            </a:r>
          </a:p>
        </p:txBody>
      </p:sp>
      <p:sp>
        <p:nvSpPr>
          <p:cNvPr id="29" name="Rectangle 5"/>
          <p:cNvSpPr>
            <a:spLocks noChangeArrowheads="1"/>
          </p:cNvSpPr>
          <p:nvPr/>
        </p:nvSpPr>
        <p:spPr bwMode="auto">
          <a:xfrm>
            <a:off x="4114800" y="3283708"/>
            <a:ext cx="3886200" cy="900246"/>
          </a:xfrm>
          <a:prstGeom prst="rect">
            <a:avLst/>
          </a:prstGeom>
          <a:noFill/>
          <a:ln w="9525" algn="ctr">
            <a:noFill/>
            <a:miter lim="800000"/>
            <a:headEnd/>
            <a:tailEnd/>
          </a:ln>
        </p:spPr>
        <p:txBody>
          <a:bodyPr anchor="ctr">
            <a:spAutoFit/>
          </a:bodyPr>
          <a:lstStyle/>
          <a:p>
            <a:pPr>
              <a:defRPr/>
            </a:pPr>
            <a:r>
              <a:rPr lang="en-US" sz="1050" u="sng" dirty="0">
                <a:solidFill>
                  <a:srgbClr val="000000"/>
                </a:solidFill>
              </a:rPr>
              <a:t>4**</a:t>
            </a:r>
            <a:r>
              <a:rPr lang="en-US" sz="1050" dirty="0">
                <a:solidFill>
                  <a:srgbClr val="000000"/>
                </a:solidFill>
              </a:rPr>
              <a:t>    Admin. and Service Wide Service Activities (OMA BAG 4)</a:t>
            </a:r>
          </a:p>
          <a:p>
            <a:pPr marL="257168" indent="-257168">
              <a:defRPr/>
            </a:pPr>
            <a:r>
              <a:rPr lang="en-US" sz="1050" dirty="0">
                <a:solidFill>
                  <a:srgbClr val="000000"/>
                </a:solidFill>
              </a:rPr>
              <a:t>  42*    Logistics Operations</a:t>
            </a:r>
          </a:p>
          <a:p>
            <a:pPr marL="257168" indent="-257168">
              <a:defRPr/>
            </a:pPr>
            <a:r>
              <a:rPr lang="en-US" sz="1050" b="1" dirty="0">
                <a:solidFill>
                  <a:srgbClr val="000000"/>
                </a:solidFill>
              </a:rPr>
              <a:t>    422    Central Supply Activities</a:t>
            </a:r>
          </a:p>
          <a:p>
            <a:pPr marL="257168" indent="-257168">
              <a:defRPr/>
            </a:pPr>
            <a:endParaRPr lang="en-US" sz="1050" b="1" dirty="0">
              <a:solidFill>
                <a:srgbClr val="000000"/>
              </a:solidFill>
            </a:endParaRPr>
          </a:p>
        </p:txBody>
      </p:sp>
      <p:sp>
        <p:nvSpPr>
          <p:cNvPr id="39" name="Rectangle 38"/>
          <p:cNvSpPr/>
          <p:nvPr/>
        </p:nvSpPr>
        <p:spPr>
          <a:xfrm>
            <a:off x="3200400" y="3405812"/>
            <a:ext cx="857250" cy="285750"/>
          </a:xfrm>
          <a:prstGeom prst="rect">
            <a:avLst/>
          </a:prstGeom>
          <a:solidFill>
            <a:srgbClr val="FFFFFF"/>
          </a:solidFill>
          <a:ln>
            <a:noFill/>
          </a:ln>
          <a:effectLst>
            <a:outerShdw blurRad="508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75" b="1" u="sng" dirty="0">
                <a:solidFill>
                  <a:srgbClr val="000000"/>
                </a:solidFill>
                <a:latin typeface="Arial" pitchFamily="34" charset="0"/>
                <a:cs typeface="Arial" pitchFamily="34" charset="0"/>
              </a:rPr>
              <a:t>422</a:t>
            </a:r>
            <a:r>
              <a:rPr lang="en-US" sz="1575" b="1" dirty="0">
                <a:solidFill>
                  <a:srgbClr val="000000"/>
                </a:solidFill>
                <a:latin typeface="Arial" pitchFamily="34" charset="0"/>
                <a:cs typeface="Arial" pitchFamily="34" charset="0"/>
              </a:rPr>
              <a:t>000</a:t>
            </a:r>
          </a:p>
        </p:txBody>
      </p:sp>
      <p:sp>
        <p:nvSpPr>
          <p:cNvPr id="27" name="TextBox 26"/>
          <p:cNvSpPr txBox="1"/>
          <p:nvPr/>
        </p:nvSpPr>
        <p:spPr>
          <a:xfrm>
            <a:off x="8541972" y="6311939"/>
            <a:ext cx="377026" cy="300082"/>
          </a:xfrm>
          <a:prstGeom prst="rect">
            <a:avLst/>
          </a:prstGeom>
          <a:noFill/>
        </p:spPr>
        <p:txBody>
          <a:bodyPr wrap="none" rtlCol="0">
            <a:spAutoFit/>
          </a:bodyPr>
          <a:lstStyle/>
          <a:p>
            <a:r>
              <a:rPr lang="en-US" sz="1350" dirty="0"/>
              <a:t>16</a:t>
            </a:r>
            <a:endParaRPr lang="en-US" sz="1350" dirty="0"/>
          </a:p>
        </p:txBody>
      </p:sp>
    </p:spTree>
    <p:extLst>
      <p:ext uri="{BB962C8B-B14F-4D97-AF65-F5344CB8AC3E}">
        <p14:creationId xmlns:p14="http://schemas.microsoft.com/office/powerpoint/2010/main" val="267342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childTnLst>
                                </p:cTn>
                              </p:par>
                              <p:par>
                                <p:cTn id="14" presetID="17" presetClass="entr" presetSubtype="8"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ppt_x</p:attrName>
                                        </p:attrNameLst>
                                      </p:cBhvr>
                                      <p:tavLst>
                                        <p:tav tm="0">
                                          <p:val>
                                            <p:strVal val="#ppt_x-#ppt_w/2"/>
                                          </p:val>
                                        </p:tav>
                                        <p:tav tm="100000">
                                          <p:val>
                                            <p:strVal val="#ppt_x"/>
                                          </p:val>
                                        </p:tav>
                                      </p:tavLst>
                                    </p:anim>
                                    <p:anim calcmode="lin" valueType="num">
                                      <p:cBhvr>
                                        <p:cTn id="17" dur="500" fill="hold"/>
                                        <p:tgtEl>
                                          <p:spTgt spid="20"/>
                                        </p:tgtEl>
                                        <p:attrNameLst>
                                          <p:attrName>ppt_y</p:attrName>
                                        </p:attrNameLst>
                                      </p:cBhvr>
                                      <p:tavLst>
                                        <p:tav tm="0">
                                          <p:val>
                                            <p:strVal val="#ppt_y"/>
                                          </p:val>
                                        </p:tav>
                                        <p:tav tm="100000">
                                          <p:val>
                                            <p:strVal val="#ppt_y"/>
                                          </p:val>
                                        </p:tav>
                                      </p:tavLst>
                                    </p:anim>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strVal val="#ppt_h"/>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par>
                                <p:cTn id="25" presetID="17" presetClass="entr" presetSubtype="8"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ppt_x</p:attrName>
                                        </p:attrNameLst>
                                      </p:cBhvr>
                                      <p:tavLst>
                                        <p:tav tm="0">
                                          <p:val>
                                            <p:strVal val="#ppt_x-#ppt_w/2"/>
                                          </p:val>
                                        </p:tav>
                                        <p:tav tm="100000">
                                          <p:val>
                                            <p:strVal val="#ppt_x"/>
                                          </p:val>
                                        </p:tav>
                                      </p:tavLst>
                                    </p:anim>
                                    <p:anim calcmode="lin" valueType="num">
                                      <p:cBhvr>
                                        <p:cTn id="28" dur="500" fill="hold"/>
                                        <p:tgtEl>
                                          <p:spTgt spid="15"/>
                                        </p:tgtEl>
                                        <p:attrNameLst>
                                          <p:attrName>ppt_y</p:attrName>
                                        </p:attrNameLst>
                                      </p:cBhvr>
                                      <p:tavLst>
                                        <p:tav tm="0">
                                          <p:val>
                                            <p:strVal val="#ppt_y"/>
                                          </p:val>
                                        </p:tav>
                                        <p:tav tm="100000">
                                          <p:val>
                                            <p:strVal val="#ppt_y"/>
                                          </p:val>
                                        </p:tav>
                                      </p:tavLst>
                                    </p:anim>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strVal val="#ppt_h"/>
                                          </p:val>
                                        </p:tav>
                                        <p:tav tm="100000">
                                          <p:val>
                                            <p:strVal val="#ppt_h"/>
                                          </p:val>
                                        </p:tav>
                                      </p:tavLst>
                                    </p:anim>
                                  </p:childTnLst>
                                </p:cTn>
                              </p:par>
                            </p:childTnLst>
                          </p:cTn>
                        </p:par>
                        <p:par>
                          <p:cTn id="31" fill="hold">
                            <p:stCondLst>
                              <p:cond delay="1500"/>
                            </p:stCondLst>
                            <p:childTnLst>
                              <p:par>
                                <p:cTn id="32" presetID="23" presetClass="entr" presetSubtype="16"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p:cTn id="34" dur="500" fill="hold"/>
                                        <p:tgtEl>
                                          <p:spTgt spid="16"/>
                                        </p:tgtEl>
                                        <p:attrNameLst>
                                          <p:attrName>ppt_w</p:attrName>
                                        </p:attrNameLst>
                                      </p:cBhvr>
                                      <p:tavLst>
                                        <p:tav tm="0">
                                          <p:val>
                                            <p:fltVal val="0"/>
                                          </p:val>
                                        </p:tav>
                                        <p:tav tm="100000">
                                          <p:val>
                                            <p:strVal val="#ppt_w"/>
                                          </p:val>
                                        </p:tav>
                                      </p:tavLst>
                                    </p:anim>
                                    <p:anim calcmode="lin" valueType="num">
                                      <p:cBhvr>
                                        <p:cTn id="35" dur="500" fill="hold"/>
                                        <p:tgtEl>
                                          <p:spTgt spid="16"/>
                                        </p:tgtEl>
                                        <p:attrNameLst>
                                          <p:attrName>ppt_h</p:attrName>
                                        </p:attrNameLst>
                                      </p:cBhvr>
                                      <p:tavLst>
                                        <p:tav tm="0">
                                          <p:val>
                                            <p:fltVal val="0"/>
                                          </p:val>
                                        </p:tav>
                                        <p:tav tm="100000">
                                          <p:val>
                                            <p:strVal val="#ppt_h"/>
                                          </p:val>
                                        </p:tav>
                                      </p:tavLst>
                                    </p:anim>
                                  </p:childTnLst>
                                </p:cTn>
                              </p:par>
                              <p:par>
                                <p:cTn id="36" presetID="17" presetClass="entr" presetSubtype="8"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ppt_x</p:attrName>
                                        </p:attrNameLst>
                                      </p:cBhvr>
                                      <p:tavLst>
                                        <p:tav tm="0">
                                          <p:val>
                                            <p:strVal val="#ppt_x-#ppt_w/2"/>
                                          </p:val>
                                        </p:tav>
                                        <p:tav tm="100000">
                                          <p:val>
                                            <p:strVal val="#ppt_x"/>
                                          </p:val>
                                        </p:tav>
                                      </p:tavLst>
                                    </p:anim>
                                    <p:anim calcmode="lin" valueType="num">
                                      <p:cBhvr>
                                        <p:cTn id="39" dur="500" fill="hold"/>
                                        <p:tgtEl>
                                          <p:spTgt spid="17"/>
                                        </p:tgtEl>
                                        <p:attrNameLst>
                                          <p:attrName>ppt_y</p:attrName>
                                        </p:attrNameLst>
                                      </p:cBhvr>
                                      <p:tavLst>
                                        <p:tav tm="0">
                                          <p:val>
                                            <p:strVal val="#ppt_y"/>
                                          </p:val>
                                        </p:tav>
                                        <p:tav tm="100000">
                                          <p:val>
                                            <p:strVal val="#ppt_y"/>
                                          </p:val>
                                        </p:tav>
                                      </p:tavLst>
                                    </p:anim>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strVal val="#ppt_h"/>
                                          </p:val>
                                        </p:tav>
                                        <p:tav tm="100000">
                                          <p:val>
                                            <p:strVal val="#ppt_h"/>
                                          </p:val>
                                        </p:tav>
                                      </p:tavLst>
                                    </p:anim>
                                  </p:childTnLst>
                                </p:cTn>
                              </p:par>
                            </p:childTnLst>
                          </p:cTn>
                        </p:par>
                        <p:par>
                          <p:cTn id="42" fill="hold">
                            <p:stCondLst>
                              <p:cond delay="2000"/>
                            </p:stCondLst>
                            <p:childTnLst>
                              <p:par>
                                <p:cTn id="43" presetID="23" presetClass="entr" presetSubtype="16" fill="hold" grpId="0" nodeType="after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p:cTn id="45" dur="500" fill="hold"/>
                                        <p:tgtEl>
                                          <p:spTgt spid="39"/>
                                        </p:tgtEl>
                                        <p:attrNameLst>
                                          <p:attrName>ppt_w</p:attrName>
                                        </p:attrNameLst>
                                      </p:cBhvr>
                                      <p:tavLst>
                                        <p:tav tm="0">
                                          <p:val>
                                            <p:fltVal val="0"/>
                                          </p:val>
                                        </p:tav>
                                        <p:tav tm="100000">
                                          <p:val>
                                            <p:strVal val="#ppt_w"/>
                                          </p:val>
                                        </p:tav>
                                      </p:tavLst>
                                    </p:anim>
                                    <p:anim calcmode="lin" valueType="num">
                                      <p:cBhvr>
                                        <p:cTn id="46" dur="500" fill="hold"/>
                                        <p:tgtEl>
                                          <p:spTgt spid="39"/>
                                        </p:tgtEl>
                                        <p:attrNameLst>
                                          <p:attrName>ppt_h</p:attrName>
                                        </p:attrNameLst>
                                      </p:cBhvr>
                                      <p:tavLst>
                                        <p:tav tm="0">
                                          <p:val>
                                            <p:fltVal val="0"/>
                                          </p:val>
                                        </p:tav>
                                        <p:tav tm="100000">
                                          <p:val>
                                            <p:strVal val="#ppt_h"/>
                                          </p:val>
                                        </p:tav>
                                      </p:tavLst>
                                    </p:anim>
                                  </p:childTnLst>
                                </p:cTn>
                              </p:par>
                              <p:par>
                                <p:cTn id="47" presetID="17" presetClass="entr" presetSubtype="8"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ppt_x</p:attrName>
                                        </p:attrNameLst>
                                      </p:cBhvr>
                                      <p:tavLst>
                                        <p:tav tm="0">
                                          <p:val>
                                            <p:strVal val="#ppt_x-#ppt_w/2"/>
                                          </p:val>
                                        </p:tav>
                                        <p:tav tm="100000">
                                          <p:val>
                                            <p:strVal val="#ppt_x"/>
                                          </p:val>
                                        </p:tav>
                                      </p:tavLst>
                                    </p:anim>
                                    <p:anim calcmode="lin" valueType="num">
                                      <p:cBhvr>
                                        <p:cTn id="50" dur="500" fill="hold"/>
                                        <p:tgtEl>
                                          <p:spTgt spid="29"/>
                                        </p:tgtEl>
                                        <p:attrNameLst>
                                          <p:attrName>ppt_y</p:attrName>
                                        </p:attrNameLst>
                                      </p:cBhvr>
                                      <p:tavLst>
                                        <p:tav tm="0">
                                          <p:val>
                                            <p:strVal val="#ppt_y"/>
                                          </p:val>
                                        </p:tav>
                                        <p:tav tm="100000">
                                          <p:val>
                                            <p:strVal val="#ppt_y"/>
                                          </p:val>
                                        </p:tav>
                                      </p:tavLst>
                                    </p:anim>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 calcmode="lin" valueType="num">
                                      <p:cBhvr>
                                        <p:cTn id="57" dur="500" fill="hold"/>
                                        <p:tgtEl>
                                          <p:spTgt spid="35"/>
                                        </p:tgtEl>
                                        <p:attrNameLst>
                                          <p:attrName>ppt_w</p:attrName>
                                        </p:attrNameLst>
                                      </p:cBhvr>
                                      <p:tavLst>
                                        <p:tav tm="0">
                                          <p:val>
                                            <p:fltVal val="0"/>
                                          </p:val>
                                        </p:tav>
                                        <p:tav tm="100000">
                                          <p:val>
                                            <p:strVal val="#ppt_w"/>
                                          </p:val>
                                        </p:tav>
                                      </p:tavLst>
                                    </p:anim>
                                    <p:anim calcmode="lin" valueType="num">
                                      <p:cBhvr>
                                        <p:cTn id="58" dur="500" fill="hold"/>
                                        <p:tgtEl>
                                          <p:spTgt spid="35"/>
                                        </p:tgtEl>
                                        <p:attrNameLst>
                                          <p:attrName>ppt_h</p:attrName>
                                        </p:attrNameLst>
                                      </p:cBhvr>
                                      <p:tavLst>
                                        <p:tav tm="0">
                                          <p:val>
                                            <p:fltVal val="0"/>
                                          </p:val>
                                        </p:tav>
                                        <p:tav tm="100000">
                                          <p:val>
                                            <p:strVal val="#ppt_h"/>
                                          </p:val>
                                        </p:tav>
                                      </p:tavLst>
                                    </p:anim>
                                  </p:childTnLst>
                                </p:cTn>
                              </p:par>
                            </p:childTnLst>
                          </p:cTn>
                        </p:par>
                        <p:par>
                          <p:cTn id="59" fill="hold">
                            <p:stCondLst>
                              <p:cond delay="500"/>
                            </p:stCondLst>
                            <p:childTnLst>
                              <p:par>
                                <p:cTn id="60" presetID="23" presetClass="entr" presetSubtype="16" fill="hold" grpId="0" nodeType="after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p:cTn id="62" dur="500" fill="hold"/>
                                        <p:tgtEl>
                                          <p:spTgt spid="30"/>
                                        </p:tgtEl>
                                        <p:attrNameLst>
                                          <p:attrName>ppt_w</p:attrName>
                                        </p:attrNameLst>
                                      </p:cBhvr>
                                      <p:tavLst>
                                        <p:tav tm="0">
                                          <p:val>
                                            <p:fltVal val="0"/>
                                          </p:val>
                                        </p:tav>
                                        <p:tav tm="100000">
                                          <p:val>
                                            <p:strVal val="#ppt_w"/>
                                          </p:val>
                                        </p:tav>
                                      </p:tavLst>
                                    </p:anim>
                                    <p:anim calcmode="lin" valueType="num">
                                      <p:cBhvr>
                                        <p:cTn id="63" dur="500" fill="hold"/>
                                        <p:tgtEl>
                                          <p:spTgt spid="30"/>
                                        </p:tgtEl>
                                        <p:attrNameLst>
                                          <p:attrName>ppt_h</p:attrName>
                                        </p:attrNameLst>
                                      </p:cBhvr>
                                      <p:tavLst>
                                        <p:tav tm="0">
                                          <p:val>
                                            <p:fltVal val="0"/>
                                          </p:val>
                                        </p:tav>
                                        <p:tav tm="100000">
                                          <p:val>
                                            <p:strVal val="#ppt_h"/>
                                          </p:val>
                                        </p:tav>
                                      </p:tavLst>
                                    </p:anim>
                                  </p:childTnLst>
                                </p:cTn>
                              </p:par>
                              <p:par>
                                <p:cTn id="64" presetID="17" presetClass="entr" presetSubtype="8"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 calcmode="lin" valueType="num">
                                      <p:cBhvr>
                                        <p:cTn id="66" dur="500" fill="hold"/>
                                        <p:tgtEl>
                                          <p:spTgt spid="26"/>
                                        </p:tgtEl>
                                        <p:attrNameLst>
                                          <p:attrName>ppt_x</p:attrName>
                                        </p:attrNameLst>
                                      </p:cBhvr>
                                      <p:tavLst>
                                        <p:tav tm="0">
                                          <p:val>
                                            <p:strVal val="#ppt_x-#ppt_w/2"/>
                                          </p:val>
                                        </p:tav>
                                        <p:tav tm="100000">
                                          <p:val>
                                            <p:strVal val="#ppt_x"/>
                                          </p:val>
                                        </p:tav>
                                      </p:tavLst>
                                    </p:anim>
                                    <p:anim calcmode="lin" valueType="num">
                                      <p:cBhvr>
                                        <p:cTn id="67" dur="500" fill="hold"/>
                                        <p:tgtEl>
                                          <p:spTgt spid="26"/>
                                        </p:tgtEl>
                                        <p:attrNameLst>
                                          <p:attrName>ppt_y</p:attrName>
                                        </p:attrNameLst>
                                      </p:cBhvr>
                                      <p:tavLst>
                                        <p:tav tm="0">
                                          <p:val>
                                            <p:strVal val="#ppt_y"/>
                                          </p:val>
                                        </p:tav>
                                        <p:tav tm="100000">
                                          <p:val>
                                            <p:strVal val="#ppt_y"/>
                                          </p:val>
                                        </p:tav>
                                      </p:tavLst>
                                    </p:anim>
                                    <p:anim calcmode="lin" valueType="num">
                                      <p:cBhvr>
                                        <p:cTn id="68" dur="500" fill="hold"/>
                                        <p:tgtEl>
                                          <p:spTgt spid="26"/>
                                        </p:tgtEl>
                                        <p:attrNameLst>
                                          <p:attrName>ppt_w</p:attrName>
                                        </p:attrNameLst>
                                      </p:cBhvr>
                                      <p:tavLst>
                                        <p:tav tm="0">
                                          <p:val>
                                            <p:fltVal val="0"/>
                                          </p:val>
                                        </p:tav>
                                        <p:tav tm="100000">
                                          <p:val>
                                            <p:strVal val="#ppt_w"/>
                                          </p:val>
                                        </p:tav>
                                      </p:tavLst>
                                    </p:anim>
                                    <p:anim calcmode="lin" valueType="num">
                                      <p:cBhvr>
                                        <p:cTn id="69" dur="500" fill="hold"/>
                                        <p:tgtEl>
                                          <p:spTgt spid="26"/>
                                        </p:tgtEl>
                                        <p:attrNameLst>
                                          <p:attrName>ppt_h</p:attrName>
                                        </p:attrNameLst>
                                      </p:cBhvr>
                                      <p:tavLst>
                                        <p:tav tm="0">
                                          <p:val>
                                            <p:strVal val="#ppt_h"/>
                                          </p:val>
                                        </p:tav>
                                        <p:tav tm="100000">
                                          <p:val>
                                            <p:strVal val="#ppt_h"/>
                                          </p:val>
                                        </p:tav>
                                      </p:tavLst>
                                    </p:anim>
                                  </p:childTnLst>
                                </p:cTn>
                              </p:par>
                            </p:childTnLst>
                          </p:cTn>
                        </p:par>
                        <p:par>
                          <p:cTn id="70" fill="hold">
                            <p:stCondLst>
                              <p:cond delay="1000"/>
                            </p:stCondLst>
                            <p:childTnLst>
                              <p:par>
                                <p:cTn id="71" presetID="23" presetClass="entr" presetSubtype="16" fill="hold" grpId="0" nodeType="afterEffect">
                                  <p:stCondLst>
                                    <p:cond delay="0"/>
                                  </p:stCondLst>
                                  <p:childTnLst>
                                    <p:set>
                                      <p:cBhvr>
                                        <p:cTn id="72" dur="1" fill="hold">
                                          <p:stCondLst>
                                            <p:cond delay="0"/>
                                          </p:stCondLst>
                                        </p:cTn>
                                        <p:tgtEl>
                                          <p:spTgt spid="32"/>
                                        </p:tgtEl>
                                        <p:attrNameLst>
                                          <p:attrName>style.visibility</p:attrName>
                                        </p:attrNameLst>
                                      </p:cBhvr>
                                      <p:to>
                                        <p:strVal val="visible"/>
                                      </p:to>
                                    </p:set>
                                    <p:anim calcmode="lin" valueType="num">
                                      <p:cBhvr>
                                        <p:cTn id="73" dur="500" fill="hold"/>
                                        <p:tgtEl>
                                          <p:spTgt spid="32"/>
                                        </p:tgtEl>
                                        <p:attrNameLst>
                                          <p:attrName>ppt_w</p:attrName>
                                        </p:attrNameLst>
                                      </p:cBhvr>
                                      <p:tavLst>
                                        <p:tav tm="0">
                                          <p:val>
                                            <p:fltVal val="0"/>
                                          </p:val>
                                        </p:tav>
                                        <p:tav tm="100000">
                                          <p:val>
                                            <p:strVal val="#ppt_w"/>
                                          </p:val>
                                        </p:tav>
                                      </p:tavLst>
                                    </p:anim>
                                    <p:anim calcmode="lin" valueType="num">
                                      <p:cBhvr>
                                        <p:cTn id="74" dur="500" fill="hold"/>
                                        <p:tgtEl>
                                          <p:spTgt spid="32"/>
                                        </p:tgtEl>
                                        <p:attrNameLst>
                                          <p:attrName>ppt_h</p:attrName>
                                        </p:attrNameLst>
                                      </p:cBhvr>
                                      <p:tavLst>
                                        <p:tav tm="0">
                                          <p:val>
                                            <p:fltVal val="0"/>
                                          </p:val>
                                        </p:tav>
                                        <p:tav tm="100000">
                                          <p:val>
                                            <p:strVal val="#ppt_h"/>
                                          </p:val>
                                        </p:tav>
                                      </p:tavLst>
                                    </p:anim>
                                  </p:childTnLst>
                                </p:cTn>
                              </p:par>
                              <p:par>
                                <p:cTn id="75" presetID="17" presetClass="entr" presetSubtype="8"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p:cTn id="77" dur="500" fill="hold"/>
                                        <p:tgtEl>
                                          <p:spTgt spid="31"/>
                                        </p:tgtEl>
                                        <p:attrNameLst>
                                          <p:attrName>ppt_x</p:attrName>
                                        </p:attrNameLst>
                                      </p:cBhvr>
                                      <p:tavLst>
                                        <p:tav tm="0">
                                          <p:val>
                                            <p:strVal val="#ppt_x-#ppt_w/2"/>
                                          </p:val>
                                        </p:tav>
                                        <p:tav tm="100000">
                                          <p:val>
                                            <p:strVal val="#ppt_x"/>
                                          </p:val>
                                        </p:tav>
                                      </p:tavLst>
                                    </p:anim>
                                    <p:anim calcmode="lin" valueType="num">
                                      <p:cBhvr>
                                        <p:cTn id="78" dur="500" fill="hold"/>
                                        <p:tgtEl>
                                          <p:spTgt spid="31"/>
                                        </p:tgtEl>
                                        <p:attrNameLst>
                                          <p:attrName>ppt_y</p:attrName>
                                        </p:attrNameLst>
                                      </p:cBhvr>
                                      <p:tavLst>
                                        <p:tav tm="0">
                                          <p:val>
                                            <p:strVal val="#ppt_y"/>
                                          </p:val>
                                        </p:tav>
                                        <p:tav tm="100000">
                                          <p:val>
                                            <p:strVal val="#ppt_y"/>
                                          </p:val>
                                        </p:tav>
                                      </p:tavLst>
                                    </p:anim>
                                    <p:anim calcmode="lin" valueType="num">
                                      <p:cBhvr>
                                        <p:cTn id="79" dur="500" fill="hold"/>
                                        <p:tgtEl>
                                          <p:spTgt spid="31"/>
                                        </p:tgtEl>
                                        <p:attrNameLst>
                                          <p:attrName>ppt_w</p:attrName>
                                        </p:attrNameLst>
                                      </p:cBhvr>
                                      <p:tavLst>
                                        <p:tav tm="0">
                                          <p:val>
                                            <p:fltVal val="0"/>
                                          </p:val>
                                        </p:tav>
                                        <p:tav tm="100000">
                                          <p:val>
                                            <p:strVal val="#ppt_w"/>
                                          </p:val>
                                        </p:tav>
                                      </p:tavLst>
                                    </p:anim>
                                    <p:anim calcmode="lin" valueType="num">
                                      <p:cBhvr>
                                        <p:cTn id="80" dur="500" fill="hold"/>
                                        <p:tgtEl>
                                          <p:spTgt spid="31"/>
                                        </p:tgtEl>
                                        <p:attrNameLst>
                                          <p:attrName>ppt_h</p:attrName>
                                        </p:attrNameLst>
                                      </p:cBhvr>
                                      <p:tavLst>
                                        <p:tav tm="0">
                                          <p:val>
                                            <p:strVal val="#ppt_h"/>
                                          </p:val>
                                        </p:tav>
                                        <p:tav tm="100000">
                                          <p:val>
                                            <p:strVal val="#ppt_h"/>
                                          </p:val>
                                        </p:tav>
                                      </p:tavLst>
                                    </p:anim>
                                  </p:childTnLst>
                                </p:cTn>
                              </p:par>
                            </p:childTnLst>
                          </p:cTn>
                        </p:par>
                        <p:par>
                          <p:cTn id="81" fill="hold">
                            <p:stCondLst>
                              <p:cond delay="1500"/>
                            </p:stCondLst>
                            <p:childTnLst>
                              <p:par>
                                <p:cTn id="82" presetID="23" presetClass="entr" presetSubtype="16" fill="hold" grpId="0" nodeType="afterEffect">
                                  <p:stCondLst>
                                    <p:cond delay="0"/>
                                  </p:stCondLst>
                                  <p:childTnLst>
                                    <p:set>
                                      <p:cBhvr>
                                        <p:cTn id="83" dur="1" fill="hold">
                                          <p:stCondLst>
                                            <p:cond delay="0"/>
                                          </p:stCondLst>
                                        </p:cTn>
                                        <p:tgtEl>
                                          <p:spTgt spid="24"/>
                                        </p:tgtEl>
                                        <p:attrNameLst>
                                          <p:attrName>style.visibility</p:attrName>
                                        </p:attrNameLst>
                                      </p:cBhvr>
                                      <p:to>
                                        <p:strVal val="visible"/>
                                      </p:to>
                                    </p:set>
                                    <p:anim calcmode="lin" valueType="num">
                                      <p:cBhvr>
                                        <p:cTn id="84" dur="500" fill="hold"/>
                                        <p:tgtEl>
                                          <p:spTgt spid="24"/>
                                        </p:tgtEl>
                                        <p:attrNameLst>
                                          <p:attrName>ppt_w</p:attrName>
                                        </p:attrNameLst>
                                      </p:cBhvr>
                                      <p:tavLst>
                                        <p:tav tm="0">
                                          <p:val>
                                            <p:fltVal val="0"/>
                                          </p:val>
                                        </p:tav>
                                        <p:tav tm="100000">
                                          <p:val>
                                            <p:strVal val="#ppt_w"/>
                                          </p:val>
                                        </p:tav>
                                      </p:tavLst>
                                    </p:anim>
                                    <p:anim calcmode="lin" valueType="num">
                                      <p:cBhvr>
                                        <p:cTn id="85" dur="500" fill="hold"/>
                                        <p:tgtEl>
                                          <p:spTgt spid="24"/>
                                        </p:tgtEl>
                                        <p:attrNameLst>
                                          <p:attrName>ppt_h</p:attrName>
                                        </p:attrNameLst>
                                      </p:cBhvr>
                                      <p:tavLst>
                                        <p:tav tm="0">
                                          <p:val>
                                            <p:fltVal val="0"/>
                                          </p:val>
                                        </p:tav>
                                        <p:tav tm="100000">
                                          <p:val>
                                            <p:strVal val="#ppt_h"/>
                                          </p:val>
                                        </p:tav>
                                      </p:tavLst>
                                    </p:anim>
                                  </p:childTnLst>
                                </p:cTn>
                              </p:par>
                              <p:par>
                                <p:cTn id="86" presetID="17" presetClass="entr" presetSubtype="8" fill="hold" grpId="0" nodeType="withEffect">
                                  <p:stCondLst>
                                    <p:cond delay="0"/>
                                  </p:stCondLst>
                                  <p:childTnLst>
                                    <p:set>
                                      <p:cBhvr>
                                        <p:cTn id="87" dur="1" fill="hold">
                                          <p:stCondLst>
                                            <p:cond delay="0"/>
                                          </p:stCondLst>
                                        </p:cTn>
                                        <p:tgtEl>
                                          <p:spTgt spid="21"/>
                                        </p:tgtEl>
                                        <p:attrNameLst>
                                          <p:attrName>style.visibility</p:attrName>
                                        </p:attrNameLst>
                                      </p:cBhvr>
                                      <p:to>
                                        <p:strVal val="visible"/>
                                      </p:to>
                                    </p:set>
                                    <p:anim calcmode="lin" valueType="num">
                                      <p:cBhvr>
                                        <p:cTn id="88" dur="500" fill="hold"/>
                                        <p:tgtEl>
                                          <p:spTgt spid="21"/>
                                        </p:tgtEl>
                                        <p:attrNameLst>
                                          <p:attrName>ppt_x</p:attrName>
                                        </p:attrNameLst>
                                      </p:cBhvr>
                                      <p:tavLst>
                                        <p:tav tm="0">
                                          <p:val>
                                            <p:strVal val="#ppt_x-#ppt_w/2"/>
                                          </p:val>
                                        </p:tav>
                                        <p:tav tm="100000">
                                          <p:val>
                                            <p:strVal val="#ppt_x"/>
                                          </p:val>
                                        </p:tav>
                                      </p:tavLst>
                                    </p:anim>
                                    <p:anim calcmode="lin" valueType="num">
                                      <p:cBhvr>
                                        <p:cTn id="89" dur="500" fill="hold"/>
                                        <p:tgtEl>
                                          <p:spTgt spid="21"/>
                                        </p:tgtEl>
                                        <p:attrNameLst>
                                          <p:attrName>ppt_y</p:attrName>
                                        </p:attrNameLst>
                                      </p:cBhvr>
                                      <p:tavLst>
                                        <p:tav tm="0">
                                          <p:val>
                                            <p:strVal val="#ppt_y"/>
                                          </p:val>
                                        </p:tav>
                                        <p:tav tm="100000">
                                          <p:val>
                                            <p:strVal val="#ppt_y"/>
                                          </p:val>
                                        </p:tav>
                                      </p:tavLst>
                                    </p:anim>
                                    <p:anim calcmode="lin" valueType="num">
                                      <p:cBhvr>
                                        <p:cTn id="90" dur="500" fill="hold"/>
                                        <p:tgtEl>
                                          <p:spTgt spid="21"/>
                                        </p:tgtEl>
                                        <p:attrNameLst>
                                          <p:attrName>ppt_w</p:attrName>
                                        </p:attrNameLst>
                                      </p:cBhvr>
                                      <p:tavLst>
                                        <p:tav tm="0">
                                          <p:val>
                                            <p:fltVal val="0"/>
                                          </p:val>
                                        </p:tav>
                                        <p:tav tm="100000">
                                          <p:val>
                                            <p:strVal val="#ppt_w"/>
                                          </p:val>
                                        </p:tav>
                                      </p:tavLst>
                                    </p:anim>
                                    <p:anim calcmode="lin" valueType="num">
                                      <p:cBhvr>
                                        <p:cTn id="91" dur="500" fill="hold"/>
                                        <p:tgtEl>
                                          <p:spTgt spid="21"/>
                                        </p:tgtEl>
                                        <p:attrNameLst>
                                          <p:attrName>ppt_h</p:attrName>
                                        </p:attrNameLst>
                                      </p:cBhvr>
                                      <p:tavLst>
                                        <p:tav tm="0">
                                          <p:val>
                                            <p:strVal val="#ppt_h"/>
                                          </p:val>
                                        </p:tav>
                                        <p:tav tm="100000">
                                          <p:val>
                                            <p:strVal val="#ppt_h"/>
                                          </p:val>
                                        </p:tav>
                                      </p:tavLst>
                                    </p:anim>
                                  </p:childTnLst>
                                </p:cTn>
                              </p:par>
                            </p:childTnLst>
                          </p:cTn>
                        </p:par>
                        <p:par>
                          <p:cTn id="92" fill="hold">
                            <p:stCondLst>
                              <p:cond delay="2000"/>
                            </p:stCondLst>
                            <p:childTnLst>
                              <p:par>
                                <p:cTn id="93" presetID="23" presetClass="entr" presetSubtype="16"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childTnLst>
                                </p:cTn>
                              </p:par>
                              <p:par>
                                <p:cTn id="97" presetID="17" presetClass="entr" presetSubtype="8" fill="hold" grpId="0" nodeType="withEffect">
                                  <p:stCondLst>
                                    <p:cond delay="0"/>
                                  </p:stCondLst>
                                  <p:childTnLst>
                                    <p:set>
                                      <p:cBhvr>
                                        <p:cTn id="98" dur="1" fill="hold">
                                          <p:stCondLst>
                                            <p:cond delay="0"/>
                                          </p:stCondLst>
                                        </p:cTn>
                                        <p:tgtEl>
                                          <p:spTgt spid="33"/>
                                        </p:tgtEl>
                                        <p:attrNameLst>
                                          <p:attrName>style.visibility</p:attrName>
                                        </p:attrNameLst>
                                      </p:cBhvr>
                                      <p:to>
                                        <p:strVal val="visible"/>
                                      </p:to>
                                    </p:set>
                                    <p:anim calcmode="lin" valueType="num">
                                      <p:cBhvr>
                                        <p:cTn id="99" dur="500" fill="hold"/>
                                        <p:tgtEl>
                                          <p:spTgt spid="33"/>
                                        </p:tgtEl>
                                        <p:attrNameLst>
                                          <p:attrName>ppt_x</p:attrName>
                                        </p:attrNameLst>
                                      </p:cBhvr>
                                      <p:tavLst>
                                        <p:tav tm="0">
                                          <p:val>
                                            <p:strVal val="#ppt_x-#ppt_w/2"/>
                                          </p:val>
                                        </p:tav>
                                        <p:tav tm="100000">
                                          <p:val>
                                            <p:strVal val="#ppt_x"/>
                                          </p:val>
                                        </p:tav>
                                      </p:tavLst>
                                    </p:anim>
                                    <p:anim calcmode="lin" valueType="num">
                                      <p:cBhvr>
                                        <p:cTn id="100" dur="500" fill="hold"/>
                                        <p:tgtEl>
                                          <p:spTgt spid="33"/>
                                        </p:tgtEl>
                                        <p:attrNameLst>
                                          <p:attrName>ppt_y</p:attrName>
                                        </p:attrNameLst>
                                      </p:cBhvr>
                                      <p:tavLst>
                                        <p:tav tm="0">
                                          <p:val>
                                            <p:strVal val="#ppt_y"/>
                                          </p:val>
                                        </p:tav>
                                        <p:tav tm="100000">
                                          <p:val>
                                            <p:strVal val="#ppt_y"/>
                                          </p:val>
                                        </p:tav>
                                      </p:tavLst>
                                    </p:anim>
                                    <p:anim calcmode="lin" valueType="num">
                                      <p:cBhvr>
                                        <p:cTn id="101" dur="500" fill="hold"/>
                                        <p:tgtEl>
                                          <p:spTgt spid="33"/>
                                        </p:tgtEl>
                                        <p:attrNameLst>
                                          <p:attrName>ppt_w</p:attrName>
                                        </p:attrNameLst>
                                      </p:cBhvr>
                                      <p:tavLst>
                                        <p:tav tm="0">
                                          <p:val>
                                            <p:fltVal val="0"/>
                                          </p:val>
                                        </p:tav>
                                        <p:tav tm="100000">
                                          <p:val>
                                            <p:strVal val="#ppt_w"/>
                                          </p:val>
                                        </p:tav>
                                      </p:tavLst>
                                    </p:anim>
                                    <p:anim calcmode="lin" valueType="num">
                                      <p:cBhvr>
                                        <p:cTn id="102" dur="5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103" fill="hold">
                      <p:stCondLst>
                        <p:cond delay="indefinite"/>
                      </p:stCondLst>
                      <p:childTnLst>
                        <p:par>
                          <p:cTn id="104" fill="hold">
                            <p:stCondLst>
                              <p:cond delay="0"/>
                            </p:stCondLst>
                            <p:childTnLst>
                              <p:par>
                                <p:cTn id="105" presetID="17" presetClass="entr" presetSubtype="1" fill="hold" nodeType="click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p:cTn id="107" dur="500" fill="hold"/>
                                        <p:tgtEl>
                                          <p:spTgt spid="37"/>
                                        </p:tgtEl>
                                        <p:attrNameLst>
                                          <p:attrName>ppt_x</p:attrName>
                                        </p:attrNameLst>
                                      </p:cBhvr>
                                      <p:tavLst>
                                        <p:tav tm="0">
                                          <p:val>
                                            <p:strVal val="#ppt_x"/>
                                          </p:val>
                                        </p:tav>
                                        <p:tav tm="100000">
                                          <p:val>
                                            <p:strVal val="#ppt_x"/>
                                          </p:val>
                                        </p:tav>
                                      </p:tavLst>
                                    </p:anim>
                                    <p:anim calcmode="lin" valueType="num">
                                      <p:cBhvr>
                                        <p:cTn id="108" dur="500" fill="hold"/>
                                        <p:tgtEl>
                                          <p:spTgt spid="37"/>
                                        </p:tgtEl>
                                        <p:attrNameLst>
                                          <p:attrName>ppt_y</p:attrName>
                                        </p:attrNameLst>
                                      </p:cBhvr>
                                      <p:tavLst>
                                        <p:tav tm="0">
                                          <p:val>
                                            <p:strVal val="#ppt_y-#ppt_h/2"/>
                                          </p:val>
                                        </p:tav>
                                        <p:tav tm="100000">
                                          <p:val>
                                            <p:strVal val="#ppt_y"/>
                                          </p:val>
                                        </p:tav>
                                      </p:tavLst>
                                    </p:anim>
                                    <p:anim calcmode="lin" valueType="num">
                                      <p:cBhvr>
                                        <p:cTn id="109" dur="500" fill="hold"/>
                                        <p:tgtEl>
                                          <p:spTgt spid="37"/>
                                        </p:tgtEl>
                                        <p:attrNameLst>
                                          <p:attrName>ppt_w</p:attrName>
                                        </p:attrNameLst>
                                      </p:cBhvr>
                                      <p:tavLst>
                                        <p:tav tm="0">
                                          <p:val>
                                            <p:strVal val="#ppt_w"/>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childTnLst>
                                </p:cTn>
                              </p:par>
                            </p:childTnLst>
                          </p:cTn>
                        </p:par>
                        <p:par>
                          <p:cTn id="111" fill="hold">
                            <p:stCondLst>
                              <p:cond delay="500"/>
                            </p:stCondLst>
                            <p:childTnLst>
                              <p:par>
                                <p:cTn id="112" presetID="17" presetClass="entr" presetSubtype="8" fill="hold" grpId="0" nodeType="afterEffect">
                                  <p:stCondLst>
                                    <p:cond delay="0"/>
                                  </p:stCondLst>
                                  <p:childTnLst>
                                    <p:set>
                                      <p:cBhvr>
                                        <p:cTn id="113" dur="1" fill="hold">
                                          <p:stCondLst>
                                            <p:cond delay="0"/>
                                          </p:stCondLst>
                                        </p:cTn>
                                        <p:tgtEl>
                                          <p:spTgt spid="36"/>
                                        </p:tgtEl>
                                        <p:attrNameLst>
                                          <p:attrName>style.visibility</p:attrName>
                                        </p:attrNameLst>
                                      </p:cBhvr>
                                      <p:to>
                                        <p:strVal val="visible"/>
                                      </p:to>
                                    </p:set>
                                    <p:anim calcmode="lin" valueType="num">
                                      <p:cBhvr>
                                        <p:cTn id="114" dur="500" fill="hold"/>
                                        <p:tgtEl>
                                          <p:spTgt spid="36"/>
                                        </p:tgtEl>
                                        <p:attrNameLst>
                                          <p:attrName>ppt_x</p:attrName>
                                        </p:attrNameLst>
                                      </p:cBhvr>
                                      <p:tavLst>
                                        <p:tav tm="0">
                                          <p:val>
                                            <p:strVal val="#ppt_x-#ppt_w/2"/>
                                          </p:val>
                                        </p:tav>
                                        <p:tav tm="100000">
                                          <p:val>
                                            <p:strVal val="#ppt_x"/>
                                          </p:val>
                                        </p:tav>
                                      </p:tavLst>
                                    </p:anim>
                                    <p:anim calcmode="lin" valueType="num">
                                      <p:cBhvr>
                                        <p:cTn id="115" dur="500" fill="hold"/>
                                        <p:tgtEl>
                                          <p:spTgt spid="36"/>
                                        </p:tgtEl>
                                        <p:attrNameLst>
                                          <p:attrName>ppt_y</p:attrName>
                                        </p:attrNameLst>
                                      </p:cBhvr>
                                      <p:tavLst>
                                        <p:tav tm="0">
                                          <p:val>
                                            <p:strVal val="#ppt_y"/>
                                          </p:val>
                                        </p:tav>
                                        <p:tav tm="100000">
                                          <p:val>
                                            <p:strVal val="#ppt_y"/>
                                          </p:val>
                                        </p:tav>
                                      </p:tavLst>
                                    </p:anim>
                                    <p:anim calcmode="lin" valueType="num">
                                      <p:cBhvr>
                                        <p:cTn id="116" dur="500" fill="hold"/>
                                        <p:tgtEl>
                                          <p:spTgt spid="36"/>
                                        </p:tgtEl>
                                        <p:attrNameLst>
                                          <p:attrName>ppt_w</p:attrName>
                                        </p:attrNameLst>
                                      </p:cBhvr>
                                      <p:tavLst>
                                        <p:tav tm="0">
                                          <p:val>
                                            <p:fltVal val="0"/>
                                          </p:val>
                                        </p:tav>
                                        <p:tav tm="100000">
                                          <p:val>
                                            <p:strVal val="#ppt_w"/>
                                          </p:val>
                                        </p:tav>
                                      </p:tavLst>
                                    </p:anim>
                                    <p:anim calcmode="lin" valueType="num">
                                      <p:cBhvr>
                                        <p:cTn id="117" dur="500" fill="hold"/>
                                        <p:tgtEl>
                                          <p:spTgt spid="36"/>
                                        </p:tgtEl>
                                        <p:attrNameLst>
                                          <p:attrName>ppt_h</p:attrName>
                                        </p:attrNameLst>
                                      </p:cBhvr>
                                      <p:tavLst>
                                        <p:tav tm="0">
                                          <p:val>
                                            <p:strVal val="#ppt_h"/>
                                          </p:val>
                                        </p:tav>
                                        <p:tav tm="100000">
                                          <p:val>
                                            <p:strVal val="#ppt_h"/>
                                          </p:val>
                                        </p:tav>
                                      </p:tavLst>
                                    </p:anim>
                                  </p:childTnLst>
                                </p:cTn>
                              </p:par>
                            </p:childTnLst>
                          </p:cTn>
                        </p:par>
                      </p:childTnLst>
                    </p:cTn>
                  </p:par>
                  <p:par>
                    <p:cTn id="118" fill="hold">
                      <p:stCondLst>
                        <p:cond delay="indefinite"/>
                      </p:stCondLst>
                      <p:childTnLst>
                        <p:par>
                          <p:cTn id="119" fill="hold">
                            <p:stCondLst>
                              <p:cond delay="0"/>
                            </p:stCondLst>
                            <p:childTnLst>
                              <p:par>
                                <p:cTn id="120" presetID="17" presetClass="entr" presetSubtype="2" fill="hold" nodeType="clickEffect">
                                  <p:stCondLst>
                                    <p:cond delay="0"/>
                                  </p:stCondLst>
                                  <p:childTnLst>
                                    <p:set>
                                      <p:cBhvr>
                                        <p:cTn id="121" dur="1" fill="hold">
                                          <p:stCondLst>
                                            <p:cond delay="0"/>
                                          </p:stCondLst>
                                        </p:cTn>
                                        <p:tgtEl>
                                          <p:spTgt spid="38"/>
                                        </p:tgtEl>
                                        <p:attrNameLst>
                                          <p:attrName>style.visibility</p:attrName>
                                        </p:attrNameLst>
                                      </p:cBhvr>
                                      <p:to>
                                        <p:strVal val="visible"/>
                                      </p:to>
                                    </p:set>
                                    <p:anim calcmode="lin" valueType="num">
                                      <p:cBhvr>
                                        <p:cTn id="122" dur="500" fill="hold"/>
                                        <p:tgtEl>
                                          <p:spTgt spid="38"/>
                                        </p:tgtEl>
                                        <p:attrNameLst>
                                          <p:attrName>ppt_x</p:attrName>
                                        </p:attrNameLst>
                                      </p:cBhvr>
                                      <p:tavLst>
                                        <p:tav tm="0">
                                          <p:val>
                                            <p:strVal val="#ppt_x+#ppt_w/2"/>
                                          </p:val>
                                        </p:tav>
                                        <p:tav tm="100000">
                                          <p:val>
                                            <p:strVal val="#ppt_x"/>
                                          </p:val>
                                        </p:tav>
                                      </p:tavLst>
                                    </p:anim>
                                    <p:anim calcmode="lin" valueType="num">
                                      <p:cBhvr>
                                        <p:cTn id="123" dur="500" fill="hold"/>
                                        <p:tgtEl>
                                          <p:spTgt spid="38"/>
                                        </p:tgtEl>
                                        <p:attrNameLst>
                                          <p:attrName>ppt_y</p:attrName>
                                        </p:attrNameLst>
                                      </p:cBhvr>
                                      <p:tavLst>
                                        <p:tav tm="0">
                                          <p:val>
                                            <p:strVal val="#ppt_y"/>
                                          </p:val>
                                        </p:tav>
                                        <p:tav tm="100000">
                                          <p:val>
                                            <p:strVal val="#ppt_y"/>
                                          </p:val>
                                        </p:tav>
                                      </p:tavLst>
                                    </p:anim>
                                    <p:anim calcmode="lin" valueType="num">
                                      <p:cBhvr>
                                        <p:cTn id="124" dur="500" fill="hold"/>
                                        <p:tgtEl>
                                          <p:spTgt spid="38"/>
                                        </p:tgtEl>
                                        <p:attrNameLst>
                                          <p:attrName>ppt_w</p:attrName>
                                        </p:attrNameLst>
                                      </p:cBhvr>
                                      <p:tavLst>
                                        <p:tav tm="0">
                                          <p:val>
                                            <p:fltVal val="0"/>
                                          </p:val>
                                        </p:tav>
                                        <p:tav tm="100000">
                                          <p:val>
                                            <p:strVal val="#ppt_w"/>
                                          </p:val>
                                        </p:tav>
                                      </p:tavLst>
                                    </p:anim>
                                    <p:anim calcmode="lin" valueType="num">
                                      <p:cBhvr>
                                        <p:cTn id="125" dur="500" fill="hold"/>
                                        <p:tgtEl>
                                          <p:spTgt spid="38"/>
                                        </p:tgtEl>
                                        <p:attrNameLst>
                                          <p:attrName>ppt_h</p:attrName>
                                        </p:attrNameLst>
                                      </p:cBhvr>
                                      <p:tavLst>
                                        <p:tav tm="0">
                                          <p:val>
                                            <p:strVal val="#ppt_h"/>
                                          </p:val>
                                        </p:tav>
                                        <p:tav tm="100000">
                                          <p:val>
                                            <p:strVal val="#ppt_h"/>
                                          </p:val>
                                        </p:tav>
                                      </p:tavLst>
                                    </p:anim>
                                  </p:childTnLst>
                                </p:cTn>
                              </p:par>
                            </p:childTnLst>
                          </p:cTn>
                        </p:par>
                        <p:par>
                          <p:cTn id="126" fill="hold">
                            <p:stCondLst>
                              <p:cond delay="500"/>
                            </p:stCondLst>
                            <p:childTnLst>
                              <p:par>
                                <p:cTn id="127" presetID="17" presetClass="entr" presetSubtype="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ppt_x</p:attrName>
                                        </p:attrNameLst>
                                      </p:cBhvr>
                                      <p:tavLst>
                                        <p:tav tm="0">
                                          <p:val>
                                            <p:strVal val="#ppt_x-#ppt_w/2"/>
                                          </p:val>
                                        </p:tav>
                                        <p:tav tm="100000">
                                          <p:val>
                                            <p:strVal val="#ppt_x"/>
                                          </p:val>
                                        </p:tav>
                                      </p:tavLst>
                                    </p:anim>
                                    <p:anim calcmode="lin" valueType="num">
                                      <p:cBhvr>
                                        <p:cTn id="130" dur="500" fill="hold"/>
                                        <p:tgtEl>
                                          <p:spTgt spid="41"/>
                                        </p:tgtEl>
                                        <p:attrNameLst>
                                          <p:attrName>ppt_y</p:attrName>
                                        </p:attrNameLst>
                                      </p:cBhvr>
                                      <p:tavLst>
                                        <p:tav tm="0">
                                          <p:val>
                                            <p:strVal val="#ppt_y"/>
                                          </p:val>
                                        </p:tav>
                                        <p:tav tm="100000">
                                          <p:val>
                                            <p:strVal val="#ppt_y"/>
                                          </p:val>
                                        </p:tav>
                                      </p:tavLst>
                                    </p:anim>
                                    <p:anim calcmode="lin" valueType="num">
                                      <p:cBhvr>
                                        <p:cTn id="131" dur="500" fill="hold"/>
                                        <p:tgtEl>
                                          <p:spTgt spid="41"/>
                                        </p:tgtEl>
                                        <p:attrNameLst>
                                          <p:attrName>ppt_w</p:attrName>
                                        </p:attrNameLst>
                                      </p:cBhvr>
                                      <p:tavLst>
                                        <p:tav tm="0">
                                          <p:val>
                                            <p:fltVal val="0"/>
                                          </p:val>
                                        </p:tav>
                                        <p:tav tm="100000">
                                          <p:val>
                                            <p:strVal val="#ppt_w"/>
                                          </p:val>
                                        </p:tav>
                                      </p:tavLst>
                                    </p:anim>
                                    <p:anim calcmode="lin" valueType="num">
                                      <p:cBhvr>
                                        <p:cTn id="132" dur="500" fill="hold"/>
                                        <p:tgtEl>
                                          <p:spTgt spid="4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14" grpId="0" animBg="1"/>
      <p:bldP spid="15" grpId="0"/>
      <p:bldP spid="16" grpId="0" animBg="1"/>
      <p:bldP spid="17" grpId="0"/>
      <p:bldP spid="25" grpId="0"/>
      <p:bldP spid="26" grpId="0"/>
      <p:bldP spid="30" grpId="0" animBg="1"/>
      <p:bldP spid="31" grpId="0"/>
      <p:bldP spid="32" grpId="0" animBg="1"/>
      <p:bldP spid="33" grpId="0"/>
      <p:bldP spid="34" grpId="0" animBg="1"/>
      <p:bldP spid="35" grpId="0"/>
      <p:bldP spid="36" grpId="0" animBg="1"/>
      <p:bldP spid="41" grpId="0"/>
      <p:bldP spid="19" grpId="0" animBg="1"/>
      <p:bldP spid="24" grpId="0" animBg="1"/>
      <p:bldP spid="29" grpId="0"/>
      <p:bldP spid="3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descr="Large confetti"/>
          <p:cNvSpPr txBox="1">
            <a:spLocks noChangeArrowheads="1"/>
          </p:cNvSpPr>
          <p:nvPr/>
        </p:nvSpPr>
        <p:spPr bwMode="auto">
          <a:xfrm>
            <a:off x="1251485" y="1200647"/>
            <a:ext cx="6641030" cy="556022"/>
          </a:xfrm>
          <a:prstGeom prst="rect">
            <a:avLst/>
          </a:prstGeom>
          <a:noFill/>
          <a:ln w="9525">
            <a:noFill/>
            <a:miter lim="800000"/>
            <a:headEnd/>
            <a:tailEnd/>
          </a:ln>
        </p:spPr>
        <p:txBody>
          <a:bodyPr anchor="b"/>
          <a:lstStyle/>
          <a:p>
            <a:pPr eaLnBrk="0" hangingPunct="0">
              <a:defRPr/>
            </a:pPr>
            <a:r>
              <a:rPr lang="en-US" sz="2625" b="1" kern="0" dirty="0">
                <a:solidFill>
                  <a:srgbClr val="000000"/>
                </a:solidFill>
                <a:latin typeface="+mj-lt"/>
                <a:ea typeface="+mj-ea"/>
                <a:cs typeface="+mj-cs"/>
              </a:rPr>
              <a:t>Commitment Item/Cost Element </a:t>
            </a:r>
            <a:r>
              <a:rPr lang="en-US" sz="1500" b="1" kern="0" dirty="0">
                <a:solidFill>
                  <a:srgbClr val="000000"/>
                </a:solidFill>
                <a:latin typeface="+mj-lt"/>
                <a:ea typeface="+mj-ea"/>
                <a:cs typeface="+mj-cs"/>
              </a:rPr>
              <a:t>(Example)</a:t>
            </a:r>
          </a:p>
        </p:txBody>
      </p:sp>
      <p:sp>
        <p:nvSpPr>
          <p:cNvPr id="9" name="Rectangle 5"/>
          <p:cNvSpPr>
            <a:spLocks noChangeArrowheads="1"/>
          </p:cNvSpPr>
          <p:nvPr/>
        </p:nvSpPr>
        <p:spPr bwMode="auto">
          <a:xfrm>
            <a:off x="4321070" y="1985268"/>
            <a:ext cx="3714750" cy="507831"/>
          </a:xfrm>
          <a:prstGeom prst="rect">
            <a:avLst/>
          </a:prstGeom>
          <a:noFill/>
          <a:ln w="9525" algn="ctr">
            <a:noFill/>
            <a:miter lim="800000"/>
            <a:headEnd/>
            <a:tailEnd/>
          </a:ln>
        </p:spPr>
        <p:txBody>
          <a:bodyPr anchor="ctr">
            <a:spAutoFit/>
          </a:bodyPr>
          <a:lstStyle/>
          <a:p>
            <a:pPr marL="257168" indent="-257168"/>
            <a:r>
              <a:rPr lang="en-US" sz="1350" dirty="0">
                <a:solidFill>
                  <a:srgbClr val="000000"/>
                </a:solidFill>
              </a:rPr>
              <a:t>Operating Expenses/Program Costs (most common)</a:t>
            </a:r>
            <a:endParaRPr lang="en-US" sz="1350" b="1" dirty="0">
              <a:solidFill>
                <a:srgbClr val="000000"/>
              </a:solidFill>
            </a:endParaRPr>
          </a:p>
        </p:txBody>
      </p:sp>
      <p:sp>
        <p:nvSpPr>
          <p:cNvPr id="11" name="Rectangle 10"/>
          <p:cNvSpPr/>
          <p:nvPr/>
        </p:nvSpPr>
        <p:spPr>
          <a:xfrm>
            <a:off x="3429000" y="2557672"/>
            <a:ext cx="868882" cy="279174"/>
          </a:xfrm>
          <a:prstGeom prst="rect">
            <a:avLst/>
          </a:prstGeom>
          <a:solidFill>
            <a:srgbClr val="FFFFFF"/>
          </a:solidFill>
          <a:ln>
            <a:noFill/>
          </a:ln>
          <a:effectLst>
            <a:outerShdw blurRad="508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75" b="1" dirty="0">
                <a:solidFill>
                  <a:srgbClr val="000000"/>
                </a:solidFill>
                <a:latin typeface="Arial" pitchFamily="34" charset="0"/>
                <a:cs typeface="Arial" pitchFamily="34" charset="0"/>
              </a:rPr>
              <a:t>1200</a:t>
            </a:r>
          </a:p>
        </p:txBody>
      </p:sp>
      <p:sp>
        <p:nvSpPr>
          <p:cNvPr id="12" name="Rectangle 5"/>
          <p:cNvSpPr>
            <a:spLocks noChangeArrowheads="1"/>
          </p:cNvSpPr>
          <p:nvPr/>
        </p:nvSpPr>
        <p:spPr bwMode="auto">
          <a:xfrm>
            <a:off x="4423741" y="2541577"/>
            <a:ext cx="2938463" cy="300082"/>
          </a:xfrm>
          <a:prstGeom prst="rect">
            <a:avLst/>
          </a:prstGeom>
          <a:noFill/>
          <a:ln w="9525" algn="ctr">
            <a:noFill/>
            <a:miter lim="800000"/>
            <a:headEnd/>
            <a:tailEnd/>
          </a:ln>
        </p:spPr>
        <p:txBody>
          <a:bodyPr anchor="ctr">
            <a:spAutoFit/>
          </a:bodyPr>
          <a:lstStyle/>
          <a:p>
            <a:pPr marL="257168" indent="-257168"/>
            <a:r>
              <a:rPr lang="en-US" sz="1350" dirty="0">
                <a:solidFill>
                  <a:srgbClr val="000000"/>
                </a:solidFill>
              </a:rPr>
              <a:t>Foreign Currency</a:t>
            </a:r>
            <a:endParaRPr lang="en-US" sz="1350" b="1" dirty="0">
              <a:solidFill>
                <a:srgbClr val="000000"/>
              </a:solidFill>
            </a:endParaRPr>
          </a:p>
        </p:txBody>
      </p:sp>
      <p:sp>
        <p:nvSpPr>
          <p:cNvPr id="13" name="Rectangle 12"/>
          <p:cNvSpPr/>
          <p:nvPr/>
        </p:nvSpPr>
        <p:spPr>
          <a:xfrm>
            <a:off x="3429000" y="3014872"/>
            <a:ext cx="868882" cy="283391"/>
          </a:xfrm>
          <a:prstGeom prst="rect">
            <a:avLst/>
          </a:prstGeom>
          <a:solidFill>
            <a:srgbClr val="FFFFFF"/>
          </a:solidFill>
          <a:ln>
            <a:noFill/>
          </a:ln>
          <a:effectLst>
            <a:outerShdw blurRad="508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75" b="1" dirty="0">
                <a:solidFill>
                  <a:srgbClr val="000000"/>
                </a:solidFill>
                <a:latin typeface="Arial" pitchFamily="34" charset="0"/>
                <a:cs typeface="Arial" pitchFamily="34" charset="0"/>
              </a:rPr>
              <a:t>1310</a:t>
            </a:r>
          </a:p>
        </p:txBody>
      </p:sp>
      <p:sp>
        <p:nvSpPr>
          <p:cNvPr id="14" name="Rectangle 5"/>
          <p:cNvSpPr>
            <a:spLocks noChangeArrowheads="1"/>
          </p:cNvSpPr>
          <p:nvPr/>
        </p:nvSpPr>
        <p:spPr bwMode="auto">
          <a:xfrm>
            <a:off x="4423740" y="2998181"/>
            <a:ext cx="3028950" cy="300082"/>
          </a:xfrm>
          <a:prstGeom prst="rect">
            <a:avLst/>
          </a:prstGeom>
          <a:noFill/>
          <a:ln w="9525" algn="ctr">
            <a:noFill/>
            <a:miter lim="800000"/>
            <a:headEnd/>
            <a:tailEnd/>
          </a:ln>
        </p:spPr>
        <p:txBody>
          <a:bodyPr anchor="ctr">
            <a:spAutoFit/>
          </a:bodyPr>
          <a:lstStyle/>
          <a:p>
            <a:pPr marL="257168" indent="-257168"/>
            <a:r>
              <a:rPr lang="en-US" sz="1350" dirty="0">
                <a:solidFill>
                  <a:srgbClr val="000000"/>
                </a:solidFill>
              </a:rPr>
              <a:t>Accounts Receivable </a:t>
            </a:r>
            <a:endParaRPr lang="en-US" sz="1350" b="1" dirty="0">
              <a:solidFill>
                <a:srgbClr val="000000"/>
              </a:solidFill>
            </a:endParaRPr>
          </a:p>
        </p:txBody>
      </p:sp>
      <p:cxnSp>
        <p:nvCxnSpPr>
          <p:cNvPr id="15" name="Straight Connector 14"/>
          <p:cNvCxnSpPr/>
          <p:nvPr/>
        </p:nvCxnSpPr>
        <p:spPr>
          <a:xfrm>
            <a:off x="1143000" y="3573276"/>
            <a:ext cx="685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a:spLocks noChangeArrowheads="1"/>
          </p:cNvSpPr>
          <p:nvPr/>
        </p:nvSpPr>
        <p:spPr bwMode="auto">
          <a:xfrm>
            <a:off x="1143000" y="2100474"/>
            <a:ext cx="1600200" cy="507831"/>
          </a:xfrm>
          <a:prstGeom prst="rect">
            <a:avLst/>
          </a:prstGeom>
          <a:noFill/>
          <a:ln w="9525">
            <a:noFill/>
            <a:miter lim="800000"/>
            <a:headEnd/>
            <a:tailEnd/>
          </a:ln>
        </p:spPr>
        <p:txBody>
          <a:bodyPr>
            <a:spAutoFit/>
          </a:bodyPr>
          <a:lstStyle/>
          <a:p>
            <a:pPr algn="ctr"/>
            <a:r>
              <a:rPr lang="en-US" sz="1350" b="1" dirty="0">
                <a:solidFill>
                  <a:srgbClr val="000000"/>
                </a:solidFill>
              </a:rPr>
              <a:t>USSGL (General Ledger) Codes</a:t>
            </a:r>
          </a:p>
        </p:txBody>
      </p:sp>
      <p:sp>
        <p:nvSpPr>
          <p:cNvPr id="23" name="TextBox 22"/>
          <p:cNvSpPr txBox="1">
            <a:spLocks noChangeArrowheads="1"/>
          </p:cNvSpPr>
          <p:nvPr/>
        </p:nvSpPr>
        <p:spPr bwMode="auto">
          <a:xfrm>
            <a:off x="1143000" y="4030476"/>
            <a:ext cx="1600200" cy="507831"/>
          </a:xfrm>
          <a:prstGeom prst="rect">
            <a:avLst/>
          </a:prstGeom>
          <a:noFill/>
          <a:ln w="9525">
            <a:noFill/>
            <a:miter lim="800000"/>
            <a:headEnd/>
            <a:tailEnd/>
          </a:ln>
        </p:spPr>
        <p:txBody>
          <a:bodyPr>
            <a:spAutoFit/>
          </a:bodyPr>
          <a:lstStyle/>
          <a:p>
            <a:pPr algn="ctr"/>
            <a:r>
              <a:rPr lang="en-US" sz="1350" b="1" dirty="0">
                <a:solidFill>
                  <a:srgbClr val="000000"/>
                </a:solidFill>
              </a:rPr>
              <a:t>Commitment Items</a:t>
            </a:r>
          </a:p>
        </p:txBody>
      </p:sp>
      <p:sp>
        <p:nvSpPr>
          <p:cNvPr id="24" name="Right Arrow 23"/>
          <p:cNvSpPr/>
          <p:nvPr/>
        </p:nvSpPr>
        <p:spPr>
          <a:xfrm rot="8608347">
            <a:off x="1748863" y="2713249"/>
            <a:ext cx="1943156" cy="200194"/>
          </a:xfrm>
          <a:prstGeom prst="rightArrow">
            <a:avLst>
              <a:gd name="adj1" fmla="val 50000"/>
              <a:gd name="adj2" fmla="val 130235"/>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sz="1350">
              <a:solidFill>
                <a:srgbClr val="000000"/>
              </a:solidFill>
            </a:endParaRPr>
          </a:p>
        </p:txBody>
      </p:sp>
      <p:sp>
        <p:nvSpPr>
          <p:cNvPr id="26" name="Rectangle 25"/>
          <p:cNvSpPr/>
          <p:nvPr/>
        </p:nvSpPr>
        <p:spPr>
          <a:xfrm>
            <a:off x="1371600" y="3401826"/>
            <a:ext cx="1143000" cy="285750"/>
          </a:xfrm>
          <a:prstGeom prst="rect">
            <a:avLst/>
          </a:prstGeom>
          <a:solidFill>
            <a:srgbClr val="FFFFFF"/>
          </a:solidFill>
          <a:ln>
            <a:noFill/>
          </a:ln>
          <a:effectLst>
            <a:outerShdw blurRad="508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575" b="1" dirty="0">
                <a:solidFill>
                  <a:srgbClr val="000000"/>
                </a:solidFill>
                <a:latin typeface="Arial" pitchFamily="34" charset="0"/>
                <a:cs typeface="Arial" pitchFamily="34" charset="0"/>
              </a:rPr>
              <a:t>6100.</a:t>
            </a:r>
          </a:p>
        </p:txBody>
      </p:sp>
      <p:sp>
        <p:nvSpPr>
          <p:cNvPr id="27" name="Rectangle 26"/>
          <p:cNvSpPr/>
          <p:nvPr/>
        </p:nvSpPr>
        <p:spPr>
          <a:xfrm>
            <a:off x="1885950" y="3426828"/>
            <a:ext cx="74295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575" b="1" dirty="0">
                <a:solidFill>
                  <a:srgbClr val="000000"/>
                </a:solidFill>
                <a:latin typeface="Arial" pitchFamily="34" charset="0"/>
                <a:cs typeface="Arial" pitchFamily="34" charset="0"/>
              </a:rPr>
              <a:t>260B</a:t>
            </a:r>
          </a:p>
        </p:txBody>
      </p:sp>
      <p:sp>
        <p:nvSpPr>
          <p:cNvPr id="29" name="Rectangle 28"/>
          <p:cNvSpPr/>
          <p:nvPr/>
        </p:nvSpPr>
        <p:spPr>
          <a:xfrm>
            <a:off x="3429000" y="2100472"/>
            <a:ext cx="868882" cy="228028"/>
          </a:xfrm>
          <a:prstGeom prst="rect">
            <a:avLst/>
          </a:prstGeom>
          <a:solidFill>
            <a:srgbClr val="FFFFFF"/>
          </a:solidFill>
          <a:ln>
            <a:noFill/>
          </a:ln>
          <a:effectLst>
            <a:outerShdw blurRad="50800" dist="177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80" b="1" dirty="0" smtClean="0">
                <a:solidFill>
                  <a:srgbClr val="000000"/>
                </a:solidFill>
                <a:latin typeface="Arial" pitchFamily="34" charset="0"/>
                <a:cs typeface="Arial" pitchFamily="34" charset="0"/>
              </a:rPr>
              <a:t>6100</a:t>
            </a:r>
            <a:endParaRPr lang="en-US" sz="1580" b="1" dirty="0">
              <a:solidFill>
                <a:srgbClr val="000000"/>
              </a:solidFill>
              <a:latin typeface="Arial" pitchFamily="34" charset="0"/>
              <a:cs typeface="Arial" pitchFamily="34" charset="0"/>
            </a:endParaRPr>
          </a:p>
        </p:txBody>
      </p:sp>
      <p:sp>
        <p:nvSpPr>
          <p:cNvPr id="31" name="Rectangle 22"/>
          <p:cNvSpPr>
            <a:spLocks noChangeArrowheads="1"/>
          </p:cNvSpPr>
          <p:nvPr/>
        </p:nvSpPr>
        <p:spPr bwMode="auto">
          <a:xfrm>
            <a:off x="3428999" y="3688268"/>
            <a:ext cx="3674165" cy="300082"/>
          </a:xfrm>
          <a:prstGeom prst="rect">
            <a:avLst/>
          </a:prstGeom>
          <a:noFill/>
          <a:ln w="9525" algn="ctr">
            <a:noFill/>
            <a:miter lim="800000"/>
            <a:headEnd/>
            <a:tailEnd/>
          </a:ln>
        </p:spPr>
        <p:txBody>
          <a:bodyPr wrap="square" anchor="ctr">
            <a:spAutoFit/>
          </a:bodyPr>
          <a:lstStyle/>
          <a:p>
            <a:pPr>
              <a:spcBef>
                <a:spcPct val="50000"/>
              </a:spcBef>
            </a:pPr>
            <a:r>
              <a:rPr lang="en-US" sz="1350" b="1" dirty="0">
                <a:solidFill>
                  <a:srgbClr val="000000"/>
                </a:solidFill>
              </a:rPr>
              <a:t>21T0- </a:t>
            </a:r>
            <a:r>
              <a:rPr lang="en-US" sz="1350" dirty="0" err="1">
                <a:solidFill>
                  <a:srgbClr val="000000"/>
                </a:solidFill>
              </a:rPr>
              <a:t>OpEx</a:t>
            </a:r>
            <a:r>
              <a:rPr lang="en-US" sz="1350" dirty="0">
                <a:solidFill>
                  <a:srgbClr val="000000"/>
                </a:solidFill>
              </a:rPr>
              <a:t>/</a:t>
            </a:r>
            <a:r>
              <a:rPr lang="en-US" sz="1350" dirty="0" err="1">
                <a:solidFill>
                  <a:srgbClr val="000000"/>
                </a:solidFill>
              </a:rPr>
              <a:t>Pgm</a:t>
            </a:r>
            <a:r>
              <a:rPr lang="en-US" sz="1350" dirty="0">
                <a:solidFill>
                  <a:srgbClr val="000000"/>
                </a:solidFill>
              </a:rPr>
              <a:t> Costs -TDY Travel</a:t>
            </a:r>
          </a:p>
        </p:txBody>
      </p:sp>
      <p:sp>
        <p:nvSpPr>
          <p:cNvPr id="32" name="Rectangle 23"/>
          <p:cNvSpPr>
            <a:spLocks noChangeArrowheads="1"/>
          </p:cNvSpPr>
          <p:nvPr/>
        </p:nvSpPr>
        <p:spPr bwMode="auto">
          <a:xfrm>
            <a:off x="3429000" y="3984614"/>
            <a:ext cx="3486150" cy="300082"/>
          </a:xfrm>
          <a:prstGeom prst="rect">
            <a:avLst/>
          </a:prstGeom>
          <a:noFill/>
          <a:ln w="9525" algn="ctr">
            <a:noFill/>
            <a:miter lim="800000"/>
            <a:headEnd/>
            <a:tailEnd/>
          </a:ln>
        </p:spPr>
        <p:txBody>
          <a:bodyPr anchor="ctr">
            <a:spAutoFit/>
          </a:bodyPr>
          <a:lstStyle/>
          <a:p>
            <a:pPr>
              <a:spcBef>
                <a:spcPct val="50000"/>
              </a:spcBef>
            </a:pPr>
            <a:r>
              <a:rPr lang="en-US" sz="1350" b="1" dirty="0">
                <a:solidFill>
                  <a:srgbClr val="000000"/>
                </a:solidFill>
              </a:rPr>
              <a:t>2320-</a:t>
            </a:r>
            <a:r>
              <a:rPr lang="en-US" sz="1350" dirty="0">
                <a:solidFill>
                  <a:srgbClr val="000000"/>
                </a:solidFill>
              </a:rPr>
              <a:t> Rent payments to others</a:t>
            </a:r>
          </a:p>
        </p:txBody>
      </p:sp>
      <p:sp>
        <p:nvSpPr>
          <p:cNvPr id="34" name="Rectangle 25"/>
          <p:cNvSpPr>
            <a:spLocks noChangeArrowheads="1"/>
          </p:cNvSpPr>
          <p:nvPr/>
        </p:nvSpPr>
        <p:spPr bwMode="auto">
          <a:xfrm>
            <a:off x="3429000" y="4259649"/>
            <a:ext cx="4171950" cy="300082"/>
          </a:xfrm>
          <a:prstGeom prst="rect">
            <a:avLst/>
          </a:prstGeom>
          <a:noFill/>
          <a:ln w="9525" algn="ctr">
            <a:noFill/>
            <a:miter lim="800000"/>
            <a:headEnd/>
            <a:tailEnd/>
          </a:ln>
        </p:spPr>
        <p:txBody>
          <a:bodyPr anchor="ctr">
            <a:spAutoFit/>
          </a:bodyPr>
          <a:lstStyle/>
          <a:p>
            <a:pPr>
              <a:spcBef>
                <a:spcPct val="50000"/>
              </a:spcBef>
            </a:pPr>
            <a:r>
              <a:rPr lang="en-US" sz="1350" b="1" dirty="0">
                <a:solidFill>
                  <a:srgbClr val="000000"/>
                </a:solidFill>
              </a:rPr>
              <a:t>252A- </a:t>
            </a:r>
            <a:r>
              <a:rPr lang="en-US" sz="1350" dirty="0" err="1">
                <a:solidFill>
                  <a:srgbClr val="000000"/>
                </a:solidFill>
              </a:rPr>
              <a:t>OpEx</a:t>
            </a:r>
            <a:r>
              <a:rPr lang="en-US" sz="1350" dirty="0">
                <a:solidFill>
                  <a:srgbClr val="000000"/>
                </a:solidFill>
              </a:rPr>
              <a:t>/</a:t>
            </a:r>
            <a:r>
              <a:rPr lang="en-US" sz="1350" dirty="0" err="1">
                <a:solidFill>
                  <a:srgbClr val="000000"/>
                </a:solidFill>
              </a:rPr>
              <a:t>Pgm</a:t>
            </a:r>
            <a:r>
              <a:rPr lang="en-US" sz="1350" dirty="0">
                <a:solidFill>
                  <a:srgbClr val="000000"/>
                </a:solidFill>
              </a:rPr>
              <a:t> Costs - IT </a:t>
            </a:r>
            <a:r>
              <a:rPr lang="en-US" sz="1350" dirty="0" err="1">
                <a:solidFill>
                  <a:srgbClr val="000000"/>
                </a:solidFill>
              </a:rPr>
              <a:t>Svcs</a:t>
            </a:r>
            <a:r>
              <a:rPr lang="en-US" sz="1350" dirty="0">
                <a:solidFill>
                  <a:srgbClr val="000000"/>
                </a:solidFill>
              </a:rPr>
              <a:t> - Processing</a:t>
            </a:r>
          </a:p>
        </p:txBody>
      </p:sp>
      <p:sp>
        <p:nvSpPr>
          <p:cNvPr id="35" name="Rectangle 26"/>
          <p:cNvSpPr>
            <a:spLocks noChangeArrowheads="1"/>
          </p:cNvSpPr>
          <p:nvPr/>
        </p:nvSpPr>
        <p:spPr bwMode="auto">
          <a:xfrm>
            <a:off x="3429000" y="4545399"/>
            <a:ext cx="4171950" cy="300082"/>
          </a:xfrm>
          <a:prstGeom prst="rect">
            <a:avLst/>
          </a:prstGeom>
          <a:noFill/>
          <a:ln w="9525" algn="ctr">
            <a:noFill/>
            <a:miter lim="800000"/>
            <a:headEnd/>
            <a:tailEnd/>
          </a:ln>
        </p:spPr>
        <p:txBody>
          <a:bodyPr wrap="square" anchor="ctr">
            <a:spAutoFit/>
          </a:bodyPr>
          <a:lstStyle/>
          <a:p>
            <a:pPr>
              <a:spcBef>
                <a:spcPct val="50000"/>
              </a:spcBef>
            </a:pPr>
            <a:r>
              <a:rPr lang="en-US" sz="1350" b="1" dirty="0">
                <a:solidFill>
                  <a:srgbClr val="000000"/>
                </a:solidFill>
              </a:rPr>
              <a:t>260B-</a:t>
            </a:r>
            <a:r>
              <a:rPr lang="en-US" sz="1350" dirty="0">
                <a:solidFill>
                  <a:srgbClr val="000000"/>
                </a:solidFill>
              </a:rPr>
              <a:t> </a:t>
            </a:r>
            <a:r>
              <a:rPr lang="en-US" sz="1350" dirty="0" err="1">
                <a:solidFill>
                  <a:srgbClr val="000000"/>
                </a:solidFill>
              </a:rPr>
              <a:t>OpEx</a:t>
            </a:r>
            <a:r>
              <a:rPr lang="en-US" sz="1350" dirty="0">
                <a:solidFill>
                  <a:srgbClr val="000000"/>
                </a:solidFill>
              </a:rPr>
              <a:t>/</a:t>
            </a:r>
            <a:r>
              <a:rPr lang="en-US" sz="1350" dirty="0" err="1">
                <a:solidFill>
                  <a:srgbClr val="000000"/>
                </a:solidFill>
              </a:rPr>
              <a:t>PgmCosts</a:t>
            </a:r>
            <a:r>
              <a:rPr lang="en-US" sz="1350" dirty="0">
                <a:solidFill>
                  <a:srgbClr val="000000"/>
                </a:solidFill>
              </a:rPr>
              <a:t>-General Supplies, not cat</a:t>
            </a:r>
          </a:p>
        </p:txBody>
      </p:sp>
      <p:sp>
        <p:nvSpPr>
          <p:cNvPr id="36" name="Rectangle 30"/>
          <p:cNvSpPr>
            <a:spLocks noChangeArrowheads="1"/>
          </p:cNvSpPr>
          <p:nvPr/>
        </p:nvSpPr>
        <p:spPr bwMode="auto">
          <a:xfrm>
            <a:off x="3429001" y="4829362"/>
            <a:ext cx="3432572" cy="300082"/>
          </a:xfrm>
          <a:prstGeom prst="rect">
            <a:avLst/>
          </a:prstGeom>
          <a:noFill/>
          <a:ln w="9525" algn="ctr">
            <a:noFill/>
            <a:miter lim="800000"/>
            <a:headEnd/>
            <a:tailEnd/>
          </a:ln>
        </p:spPr>
        <p:txBody>
          <a:bodyPr anchor="ctr">
            <a:spAutoFit/>
          </a:bodyPr>
          <a:lstStyle/>
          <a:p>
            <a:pPr>
              <a:spcBef>
                <a:spcPct val="50000"/>
              </a:spcBef>
            </a:pPr>
            <a:r>
              <a:rPr lang="en-US" sz="1350" b="1" dirty="0">
                <a:solidFill>
                  <a:srgbClr val="000000"/>
                </a:solidFill>
              </a:rPr>
              <a:t>31C1-</a:t>
            </a:r>
            <a:r>
              <a:rPr lang="en-US" sz="1350" dirty="0">
                <a:solidFill>
                  <a:srgbClr val="000000"/>
                </a:solidFill>
              </a:rPr>
              <a:t> General Equipment</a:t>
            </a:r>
            <a:endParaRPr lang="en-US" sz="1350" u="sng" dirty="0">
              <a:solidFill>
                <a:srgbClr val="000000"/>
              </a:solidFill>
            </a:endParaRPr>
          </a:p>
        </p:txBody>
      </p:sp>
      <p:pic>
        <p:nvPicPr>
          <p:cNvPr id="39964" name="Picture 28">
            <a:hlinkClick r:id="rId3"/>
          </p:cNvPr>
          <p:cNvPicPr>
            <a:picLocks noChangeAspect="1" noChangeArrowheads="1"/>
          </p:cNvPicPr>
          <p:nvPr/>
        </p:nvPicPr>
        <p:blipFill>
          <a:blip r:embed="rId4" cstate="print"/>
          <a:srcRect/>
          <a:stretch>
            <a:fillRect/>
          </a:stretch>
        </p:blipFill>
        <p:spPr bwMode="auto">
          <a:xfrm>
            <a:off x="1371601" y="2602918"/>
            <a:ext cx="1119188" cy="240506"/>
          </a:xfrm>
          <a:prstGeom prst="rect">
            <a:avLst/>
          </a:prstGeom>
          <a:noFill/>
          <a:ln w="9525">
            <a:noFill/>
            <a:miter lim="800000"/>
            <a:headEnd/>
            <a:tailEnd/>
          </a:ln>
        </p:spPr>
      </p:pic>
      <p:sp>
        <p:nvSpPr>
          <p:cNvPr id="25" name="Right Arrow 24"/>
          <p:cNvSpPr/>
          <p:nvPr/>
        </p:nvSpPr>
        <p:spPr>
          <a:xfrm rot="13147510">
            <a:off x="2067631" y="4069999"/>
            <a:ext cx="1526501" cy="200194"/>
          </a:xfrm>
          <a:prstGeom prst="rightArrow">
            <a:avLst>
              <a:gd name="adj1" fmla="val 50000"/>
              <a:gd name="adj2" fmla="val 130235"/>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sz="1350">
              <a:solidFill>
                <a:srgbClr val="000000"/>
              </a:solidFill>
            </a:endParaRPr>
          </a:p>
        </p:txBody>
      </p:sp>
      <p:sp>
        <p:nvSpPr>
          <p:cNvPr id="22" name="TextBox 21"/>
          <p:cNvSpPr txBox="1"/>
          <p:nvPr/>
        </p:nvSpPr>
        <p:spPr>
          <a:xfrm>
            <a:off x="8621485" y="5636078"/>
            <a:ext cx="377026" cy="300082"/>
          </a:xfrm>
          <a:prstGeom prst="rect">
            <a:avLst/>
          </a:prstGeom>
          <a:noFill/>
        </p:spPr>
        <p:txBody>
          <a:bodyPr wrap="none" rtlCol="0">
            <a:spAutoFit/>
          </a:bodyPr>
          <a:lstStyle/>
          <a:p>
            <a:r>
              <a:rPr lang="en-US" sz="1350" dirty="0"/>
              <a:t>17</a:t>
            </a:r>
            <a:endParaRPr lang="en-US" sz="1350" dirty="0"/>
          </a:p>
        </p:txBody>
      </p:sp>
    </p:spTree>
    <p:extLst>
      <p:ext uri="{BB962C8B-B14F-4D97-AF65-F5344CB8AC3E}">
        <p14:creationId xmlns:p14="http://schemas.microsoft.com/office/powerpoint/2010/main" val="418279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7" presetClass="entr" presetSubtype="1" fill="hold" nodeType="afterEffect">
                                  <p:stCondLst>
                                    <p:cond delay="0"/>
                                  </p:stCondLst>
                                  <p:childTnLst>
                                    <p:set>
                                      <p:cBhvr>
                                        <p:cTn id="11" dur="1" fill="hold">
                                          <p:stCondLst>
                                            <p:cond delay="0"/>
                                          </p:stCondLst>
                                        </p:cTn>
                                        <p:tgtEl>
                                          <p:spTgt spid="39964"/>
                                        </p:tgtEl>
                                        <p:attrNameLst>
                                          <p:attrName>style.visibility</p:attrName>
                                        </p:attrNameLst>
                                      </p:cBhvr>
                                      <p:to>
                                        <p:strVal val="visible"/>
                                      </p:to>
                                    </p:set>
                                    <p:anim calcmode="lin" valueType="num">
                                      <p:cBhvr>
                                        <p:cTn id="12" dur="500" fill="hold"/>
                                        <p:tgtEl>
                                          <p:spTgt spid="39964"/>
                                        </p:tgtEl>
                                        <p:attrNameLst>
                                          <p:attrName>ppt_x</p:attrName>
                                        </p:attrNameLst>
                                      </p:cBhvr>
                                      <p:tavLst>
                                        <p:tav tm="0">
                                          <p:val>
                                            <p:strVal val="#ppt_x"/>
                                          </p:val>
                                        </p:tav>
                                        <p:tav tm="100000">
                                          <p:val>
                                            <p:strVal val="#ppt_x"/>
                                          </p:val>
                                        </p:tav>
                                      </p:tavLst>
                                    </p:anim>
                                    <p:anim calcmode="lin" valueType="num">
                                      <p:cBhvr>
                                        <p:cTn id="13" dur="500" fill="hold"/>
                                        <p:tgtEl>
                                          <p:spTgt spid="39964"/>
                                        </p:tgtEl>
                                        <p:attrNameLst>
                                          <p:attrName>ppt_y</p:attrName>
                                        </p:attrNameLst>
                                      </p:cBhvr>
                                      <p:tavLst>
                                        <p:tav tm="0">
                                          <p:val>
                                            <p:strVal val="#ppt_y-#ppt_h/2"/>
                                          </p:val>
                                        </p:tav>
                                        <p:tav tm="100000">
                                          <p:val>
                                            <p:strVal val="#ppt_y"/>
                                          </p:val>
                                        </p:tav>
                                      </p:tavLst>
                                    </p:anim>
                                    <p:anim calcmode="lin" valueType="num">
                                      <p:cBhvr>
                                        <p:cTn id="14" dur="500" fill="hold"/>
                                        <p:tgtEl>
                                          <p:spTgt spid="39964"/>
                                        </p:tgtEl>
                                        <p:attrNameLst>
                                          <p:attrName>ppt_w</p:attrName>
                                        </p:attrNameLst>
                                      </p:cBhvr>
                                      <p:tavLst>
                                        <p:tav tm="0">
                                          <p:val>
                                            <p:strVal val="#ppt_w"/>
                                          </p:val>
                                        </p:tav>
                                        <p:tav tm="100000">
                                          <p:val>
                                            <p:strVal val="#ppt_w"/>
                                          </p:val>
                                        </p:tav>
                                      </p:tavLst>
                                    </p:anim>
                                    <p:anim calcmode="lin" valueType="num">
                                      <p:cBhvr>
                                        <p:cTn id="15" dur="500" fill="hold"/>
                                        <p:tgtEl>
                                          <p:spTgt spid="39964"/>
                                        </p:tgtEl>
                                        <p:attrNameLst>
                                          <p:attrName>ppt_h</p:attrName>
                                        </p:attrNameLst>
                                      </p:cBhvr>
                                      <p:tavLst>
                                        <p:tav tm="0">
                                          <p:val>
                                            <p:fltVal val="0"/>
                                          </p:val>
                                        </p:tav>
                                        <p:tav tm="100000">
                                          <p:val>
                                            <p:strVal val="#ppt_h"/>
                                          </p:val>
                                        </p:tav>
                                      </p:tavLst>
                                    </p:anim>
                                  </p:childTnLst>
                                </p:cTn>
                              </p:par>
                            </p:childTnLst>
                          </p:cTn>
                        </p:par>
                        <p:par>
                          <p:cTn id="16" fill="hold">
                            <p:stCondLst>
                              <p:cond delay="1000"/>
                            </p:stCondLst>
                            <p:childTnLst>
                              <p:par>
                                <p:cTn id="17" presetID="23" presetClass="entr" presetSubtype="16"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childTnLst>
                                </p:cTn>
                              </p:par>
                              <p:par>
                                <p:cTn id="21" presetID="17" presetClass="entr" presetSubtype="8"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ppt_x</p:attrName>
                                        </p:attrNameLst>
                                      </p:cBhvr>
                                      <p:tavLst>
                                        <p:tav tm="0">
                                          <p:val>
                                            <p:strVal val="#ppt_x-#ppt_w/2"/>
                                          </p:val>
                                        </p:tav>
                                        <p:tav tm="100000">
                                          <p:val>
                                            <p:strVal val="#ppt_x"/>
                                          </p:val>
                                        </p:tav>
                                      </p:tavLst>
                                    </p:anim>
                                    <p:anim calcmode="lin" valueType="num">
                                      <p:cBhvr>
                                        <p:cTn id="24" dur="500" fill="hold"/>
                                        <p:tgtEl>
                                          <p:spTgt spid="9"/>
                                        </p:tgtEl>
                                        <p:attrNameLst>
                                          <p:attrName>ppt_y</p:attrName>
                                        </p:attrNameLst>
                                      </p:cBhvr>
                                      <p:tavLst>
                                        <p:tav tm="0">
                                          <p:val>
                                            <p:strVal val="#ppt_y"/>
                                          </p:val>
                                        </p:tav>
                                        <p:tav tm="100000">
                                          <p:val>
                                            <p:strVal val="#ppt_y"/>
                                          </p:val>
                                        </p:tav>
                                      </p:tavLst>
                                    </p:anim>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strVal val="#ppt_h"/>
                                          </p:val>
                                        </p:tav>
                                        <p:tav tm="100000">
                                          <p:val>
                                            <p:strVal val="#ppt_h"/>
                                          </p:val>
                                        </p:tav>
                                      </p:tavLst>
                                    </p:anim>
                                  </p:childTnLst>
                                </p:cTn>
                              </p:par>
                            </p:childTnLst>
                          </p:cTn>
                        </p:par>
                        <p:par>
                          <p:cTn id="27" fill="hold">
                            <p:stCondLst>
                              <p:cond delay="1500"/>
                            </p:stCondLst>
                            <p:childTnLst>
                              <p:par>
                                <p:cTn id="28" presetID="2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childTnLst>
                                </p:cTn>
                              </p:par>
                              <p:par>
                                <p:cTn id="32" presetID="17" presetClass="entr" presetSubtype="8"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ppt_x</p:attrName>
                                        </p:attrNameLst>
                                      </p:cBhvr>
                                      <p:tavLst>
                                        <p:tav tm="0">
                                          <p:val>
                                            <p:strVal val="#ppt_x-#ppt_w/2"/>
                                          </p:val>
                                        </p:tav>
                                        <p:tav tm="100000">
                                          <p:val>
                                            <p:strVal val="#ppt_x"/>
                                          </p:val>
                                        </p:tav>
                                      </p:tavLst>
                                    </p:anim>
                                    <p:anim calcmode="lin" valueType="num">
                                      <p:cBhvr>
                                        <p:cTn id="35" dur="500" fill="hold"/>
                                        <p:tgtEl>
                                          <p:spTgt spid="12"/>
                                        </p:tgtEl>
                                        <p:attrNameLst>
                                          <p:attrName>ppt_y</p:attrName>
                                        </p:attrNameLst>
                                      </p:cBhvr>
                                      <p:tavLst>
                                        <p:tav tm="0">
                                          <p:val>
                                            <p:strVal val="#ppt_y"/>
                                          </p:val>
                                        </p:tav>
                                        <p:tav tm="100000">
                                          <p:val>
                                            <p:strVal val="#ppt_y"/>
                                          </p:val>
                                        </p:tav>
                                      </p:tavLst>
                                    </p:anim>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strVal val="#ppt_h"/>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childTnLst>
                                </p:cTn>
                              </p:par>
                              <p:par>
                                <p:cTn id="43" presetID="17"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ppt_x</p:attrName>
                                        </p:attrNameLst>
                                      </p:cBhvr>
                                      <p:tavLst>
                                        <p:tav tm="0">
                                          <p:val>
                                            <p:strVal val="#ppt_x-#ppt_w/2"/>
                                          </p:val>
                                        </p:tav>
                                        <p:tav tm="100000">
                                          <p:val>
                                            <p:strVal val="#ppt_x"/>
                                          </p:val>
                                        </p:tav>
                                      </p:tavLst>
                                    </p:anim>
                                    <p:anim calcmode="lin" valueType="num">
                                      <p:cBhvr>
                                        <p:cTn id="46" dur="500" fill="hold"/>
                                        <p:tgtEl>
                                          <p:spTgt spid="14"/>
                                        </p:tgtEl>
                                        <p:attrNameLst>
                                          <p:attrName>ppt_y</p:attrName>
                                        </p:attrNameLst>
                                      </p:cBhvr>
                                      <p:tavLst>
                                        <p:tav tm="0">
                                          <p:val>
                                            <p:strVal val="#ppt_y"/>
                                          </p:val>
                                        </p:tav>
                                        <p:tav tm="100000">
                                          <p:val>
                                            <p:strVal val="#ppt_y"/>
                                          </p:val>
                                        </p:tav>
                                      </p:tavLst>
                                    </p:anim>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500" fill="hold"/>
                                        <p:tgtEl>
                                          <p:spTgt spid="23"/>
                                        </p:tgtEl>
                                        <p:attrNameLst>
                                          <p:attrName>ppt_w</p:attrName>
                                        </p:attrNameLst>
                                      </p:cBhvr>
                                      <p:tavLst>
                                        <p:tav tm="0">
                                          <p:val>
                                            <p:fltVal val="0"/>
                                          </p:val>
                                        </p:tav>
                                        <p:tav tm="100000">
                                          <p:val>
                                            <p:strVal val="#ppt_w"/>
                                          </p:val>
                                        </p:tav>
                                      </p:tavLst>
                                    </p:anim>
                                    <p:anim calcmode="lin" valueType="num">
                                      <p:cBhvr>
                                        <p:cTn id="54" dur="500" fill="hold"/>
                                        <p:tgtEl>
                                          <p:spTgt spid="23"/>
                                        </p:tgtEl>
                                        <p:attrNameLst>
                                          <p:attrName>ppt_h</p:attrName>
                                        </p:attrNameLst>
                                      </p:cBhvr>
                                      <p:tavLst>
                                        <p:tav tm="0">
                                          <p:val>
                                            <p:fltVal val="0"/>
                                          </p:val>
                                        </p:tav>
                                        <p:tav tm="100000">
                                          <p:val>
                                            <p:strVal val="#ppt_h"/>
                                          </p:val>
                                        </p:tav>
                                      </p:tavLst>
                                    </p:anim>
                                  </p:childTnLst>
                                </p:cTn>
                              </p:par>
                            </p:childTnLst>
                          </p:cTn>
                        </p:par>
                        <p:par>
                          <p:cTn id="55" fill="hold">
                            <p:stCondLst>
                              <p:cond delay="500"/>
                            </p:stCondLst>
                            <p:childTnLst>
                              <p:par>
                                <p:cTn id="56" presetID="17" presetClass="entr" presetSubtype="8"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p:cTn id="58" dur="500" fill="hold"/>
                                        <p:tgtEl>
                                          <p:spTgt spid="31"/>
                                        </p:tgtEl>
                                        <p:attrNameLst>
                                          <p:attrName>ppt_x</p:attrName>
                                        </p:attrNameLst>
                                      </p:cBhvr>
                                      <p:tavLst>
                                        <p:tav tm="0">
                                          <p:val>
                                            <p:strVal val="#ppt_x-#ppt_w/2"/>
                                          </p:val>
                                        </p:tav>
                                        <p:tav tm="100000">
                                          <p:val>
                                            <p:strVal val="#ppt_x"/>
                                          </p:val>
                                        </p:tav>
                                      </p:tavLst>
                                    </p:anim>
                                    <p:anim calcmode="lin" valueType="num">
                                      <p:cBhvr>
                                        <p:cTn id="59" dur="500" fill="hold"/>
                                        <p:tgtEl>
                                          <p:spTgt spid="31"/>
                                        </p:tgtEl>
                                        <p:attrNameLst>
                                          <p:attrName>ppt_y</p:attrName>
                                        </p:attrNameLst>
                                      </p:cBhvr>
                                      <p:tavLst>
                                        <p:tav tm="0">
                                          <p:val>
                                            <p:strVal val="#ppt_y"/>
                                          </p:val>
                                        </p:tav>
                                        <p:tav tm="100000">
                                          <p:val>
                                            <p:strVal val="#ppt_y"/>
                                          </p:val>
                                        </p:tav>
                                      </p:tavLst>
                                    </p:anim>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strVal val="#ppt_h"/>
                                          </p:val>
                                        </p:tav>
                                        <p:tav tm="100000">
                                          <p:val>
                                            <p:strVal val="#ppt_h"/>
                                          </p:val>
                                        </p:tav>
                                      </p:tavLst>
                                    </p:anim>
                                  </p:childTnLst>
                                </p:cTn>
                              </p:par>
                            </p:childTnLst>
                          </p:cTn>
                        </p:par>
                        <p:par>
                          <p:cTn id="62" fill="hold">
                            <p:stCondLst>
                              <p:cond delay="1000"/>
                            </p:stCondLst>
                            <p:childTnLst>
                              <p:par>
                                <p:cTn id="63" presetID="17" presetClass="entr" presetSubtype="8" fill="hold"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ppt_x</p:attrName>
                                        </p:attrNameLst>
                                      </p:cBhvr>
                                      <p:tavLst>
                                        <p:tav tm="0">
                                          <p:val>
                                            <p:strVal val="#ppt_x-#ppt_w/2"/>
                                          </p:val>
                                        </p:tav>
                                        <p:tav tm="100000">
                                          <p:val>
                                            <p:strVal val="#ppt_x"/>
                                          </p:val>
                                        </p:tav>
                                      </p:tavLst>
                                    </p:anim>
                                    <p:anim calcmode="lin" valueType="num">
                                      <p:cBhvr>
                                        <p:cTn id="66" dur="500" fill="hold"/>
                                        <p:tgtEl>
                                          <p:spTgt spid="32"/>
                                        </p:tgtEl>
                                        <p:attrNameLst>
                                          <p:attrName>ppt_y</p:attrName>
                                        </p:attrNameLst>
                                      </p:cBhvr>
                                      <p:tavLst>
                                        <p:tav tm="0">
                                          <p:val>
                                            <p:strVal val="#ppt_y"/>
                                          </p:val>
                                        </p:tav>
                                        <p:tav tm="100000">
                                          <p:val>
                                            <p:strVal val="#ppt_y"/>
                                          </p:val>
                                        </p:tav>
                                      </p:tavLst>
                                    </p:anim>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strVal val="#ppt_h"/>
                                          </p:val>
                                        </p:tav>
                                        <p:tav tm="100000">
                                          <p:val>
                                            <p:strVal val="#ppt_h"/>
                                          </p:val>
                                        </p:tav>
                                      </p:tavLst>
                                    </p:anim>
                                  </p:childTnLst>
                                </p:cTn>
                              </p:par>
                            </p:childTnLst>
                          </p:cTn>
                        </p:par>
                        <p:par>
                          <p:cTn id="69" fill="hold">
                            <p:stCondLst>
                              <p:cond delay="1500"/>
                            </p:stCondLst>
                            <p:childTnLst>
                              <p:par>
                                <p:cTn id="70" presetID="17" presetClass="entr" presetSubtype="8" fill="hold" nodeType="after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p:cTn id="72" dur="500" fill="hold"/>
                                        <p:tgtEl>
                                          <p:spTgt spid="34"/>
                                        </p:tgtEl>
                                        <p:attrNameLst>
                                          <p:attrName>ppt_x</p:attrName>
                                        </p:attrNameLst>
                                      </p:cBhvr>
                                      <p:tavLst>
                                        <p:tav tm="0">
                                          <p:val>
                                            <p:strVal val="#ppt_x-#ppt_w/2"/>
                                          </p:val>
                                        </p:tav>
                                        <p:tav tm="100000">
                                          <p:val>
                                            <p:strVal val="#ppt_x"/>
                                          </p:val>
                                        </p:tav>
                                      </p:tavLst>
                                    </p:anim>
                                    <p:anim calcmode="lin" valueType="num">
                                      <p:cBhvr>
                                        <p:cTn id="73" dur="500" fill="hold"/>
                                        <p:tgtEl>
                                          <p:spTgt spid="34"/>
                                        </p:tgtEl>
                                        <p:attrNameLst>
                                          <p:attrName>ppt_y</p:attrName>
                                        </p:attrNameLst>
                                      </p:cBhvr>
                                      <p:tavLst>
                                        <p:tav tm="0">
                                          <p:val>
                                            <p:strVal val="#ppt_y"/>
                                          </p:val>
                                        </p:tav>
                                        <p:tav tm="100000">
                                          <p:val>
                                            <p:strVal val="#ppt_y"/>
                                          </p:val>
                                        </p:tav>
                                      </p:tavLst>
                                    </p:anim>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strVal val="#ppt_h"/>
                                          </p:val>
                                        </p:tav>
                                        <p:tav tm="100000">
                                          <p:val>
                                            <p:strVal val="#ppt_h"/>
                                          </p:val>
                                        </p:tav>
                                      </p:tavLst>
                                    </p:anim>
                                  </p:childTnLst>
                                </p:cTn>
                              </p:par>
                            </p:childTnLst>
                          </p:cTn>
                        </p:par>
                        <p:par>
                          <p:cTn id="76" fill="hold">
                            <p:stCondLst>
                              <p:cond delay="2000"/>
                            </p:stCondLst>
                            <p:childTnLst>
                              <p:par>
                                <p:cTn id="77" presetID="17" presetClass="entr" presetSubtype="8"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p:cTn id="79" dur="500" fill="hold"/>
                                        <p:tgtEl>
                                          <p:spTgt spid="35"/>
                                        </p:tgtEl>
                                        <p:attrNameLst>
                                          <p:attrName>ppt_x</p:attrName>
                                        </p:attrNameLst>
                                      </p:cBhvr>
                                      <p:tavLst>
                                        <p:tav tm="0">
                                          <p:val>
                                            <p:strVal val="#ppt_x-#ppt_w/2"/>
                                          </p:val>
                                        </p:tav>
                                        <p:tav tm="100000">
                                          <p:val>
                                            <p:strVal val="#ppt_x"/>
                                          </p:val>
                                        </p:tav>
                                      </p:tavLst>
                                    </p:anim>
                                    <p:anim calcmode="lin" valueType="num">
                                      <p:cBhvr>
                                        <p:cTn id="80" dur="500" fill="hold"/>
                                        <p:tgtEl>
                                          <p:spTgt spid="35"/>
                                        </p:tgtEl>
                                        <p:attrNameLst>
                                          <p:attrName>ppt_y</p:attrName>
                                        </p:attrNameLst>
                                      </p:cBhvr>
                                      <p:tavLst>
                                        <p:tav tm="0">
                                          <p:val>
                                            <p:strVal val="#ppt_y"/>
                                          </p:val>
                                        </p:tav>
                                        <p:tav tm="100000">
                                          <p:val>
                                            <p:strVal val="#ppt_y"/>
                                          </p:val>
                                        </p:tav>
                                      </p:tavLst>
                                    </p:anim>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strVal val="#ppt_h"/>
                                          </p:val>
                                        </p:tav>
                                        <p:tav tm="100000">
                                          <p:val>
                                            <p:strVal val="#ppt_h"/>
                                          </p:val>
                                        </p:tav>
                                      </p:tavLst>
                                    </p:anim>
                                  </p:childTnLst>
                                </p:cTn>
                              </p:par>
                            </p:childTnLst>
                          </p:cTn>
                        </p:par>
                        <p:par>
                          <p:cTn id="83" fill="hold">
                            <p:stCondLst>
                              <p:cond delay="2500"/>
                            </p:stCondLst>
                            <p:childTnLst>
                              <p:par>
                                <p:cTn id="84" presetID="17" presetClass="entr" presetSubtype="8" fill="hold" nodeType="afterEffect">
                                  <p:stCondLst>
                                    <p:cond delay="0"/>
                                  </p:stCondLst>
                                  <p:childTnLst>
                                    <p:set>
                                      <p:cBhvr>
                                        <p:cTn id="85" dur="1" fill="hold">
                                          <p:stCondLst>
                                            <p:cond delay="0"/>
                                          </p:stCondLst>
                                        </p:cTn>
                                        <p:tgtEl>
                                          <p:spTgt spid="36"/>
                                        </p:tgtEl>
                                        <p:attrNameLst>
                                          <p:attrName>style.visibility</p:attrName>
                                        </p:attrNameLst>
                                      </p:cBhvr>
                                      <p:to>
                                        <p:strVal val="visible"/>
                                      </p:to>
                                    </p:set>
                                    <p:anim calcmode="lin" valueType="num">
                                      <p:cBhvr>
                                        <p:cTn id="86" dur="500" fill="hold"/>
                                        <p:tgtEl>
                                          <p:spTgt spid="36"/>
                                        </p:tgtEl>
                                        <p:attrNameLst>
                                          <p:attrName>ppt_x</p:attrName>
                                        </p:attrNameLst>
                                      </p:cBhvr>
                                      <p:tavLst>
                                        <p:tav tm="0">
                                          <p:val>
                                            <p:strVal val="#ppt_x-#ppt_w/2"/>
                                          </p:val>
                                        </p:tav>
                                        <p:tav tm="100000">
                                          <p:val>
                                            <p:strVal val="#ppt_x"/>
                                          </p:val>
                                        </p:tav>
                                      </p:tavLst>
                                    </p:anim>
                                    <p:anim calcmode="lin" valueType="num">
                                      <p:cBhvr>
                                        <p:cTn id="87" dur="500" fill="hold"/>
                                        <p:tgtEl>
                                          <p:spTgt spid="36"/>
                                        </p:tgtEl>
                                        <p:attrNameLst>
                                          <p:attrName>ppt_y</p:attrName>
                                        </p:attrNameLst>
                                      </p:cBhvr>
                                      <p:tavLst>
                                        <p:tav tm="0">
                                          <p:val>
                                            <p:strVal val="#ppt_y"/>
                                          </p:val>
                                        </p:tav>
                                        <p:tav tm="100000">
                                          <p:val>
                                            <p:strVal val="#ppt_y"/>
                                          </p:val>
                                        </p:tav>
                                      </p:tavLst>
                                    </p:anim>
                                    <p:anim calcmode="lin" valueType="num">
                                      <p:cBhvr>
                                        <p:cTn id="88" dur="500" fill="hold"/>
                                        <p:tgtEl>
                                          <p:spTgt spid="36"/>
                                        </p:tgtEl>
                                        <p:attrNameLst>
                                          <p:attrName>ppt_w</p:attrName>
                                        </p:attrNameLst>
                                      </p:cBhvr>
                                      <p:tavLst>
                                        <p:tav tm="0">
                                          <p:val>
                                            <p:fltVal val="0"/>
                                          </p:val>
                                        </p:tav>
                                        <p:tav tm="100000">
                                          <p:val>
                                            <p:strVal val="#ppt_w"/>
                                          </p:val>
                                        </p:tav>
                                      </p:tavLst>
                                    </p:anim>
                                    <p:anim calcmode="lin" valueType="num">
                                      <p:cBhvr>
                                        <p:cTn id="89" dur="500" fill="hold"/>
                                        <p:tgtEl>
                                          <p:spTgt spid="36"/>
                                        </p:tgtEl>
                                        <p:attrNameLst>
                                          <p:attrName>ppt_h</p:attrName>
                                        </p:attrNameLst>
                                      </p:cBhvr>
                                      <p:tavLst>
                                        <p:tav tm="0">
                                          <p:val>
                                            <p:strVal val="#ppt_h"/>
                                          </p:val>
                                        </p:tav>
                                        <p:tav tm="100000">
                                          <p:val>
                                            <p:strVal val="#ppt_h"/>
                                          </p:val>
                                        </p:tav>
                                      </p:tavLst>
                                    </p:anim>
                                  </p:childTnLst>
                                </p:cTn>
                              </p:par>
                            </p:childTnLst>
                          </p:cTn>
                        </p:par>
                      </p:childTnLst>
                    </p:cTn>
                  </p:par>
                  <p:par>
                    <p:cTn id="90" fill="hold">
                      <p:stCondLst>
                        <p:cond delay="indefinite"/>
                      </p:stCondLst>
                      <p:childTnLst>
                        <p:par>
                          <p:cTn id="91" fill="hold">
                            <p:stCondLst>
                              <p:cond delay="0"/>
                            </p:stCondLst>
                            <p:childTnLst>
                              <p:par>
                                <p:cTn id="92" presetID="17" presetClass="entr" presetSubtype="1" fill="hold" nodeType="click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ppt_x</p:attrName>
                                        </p:attrNameLst>
                                      </p:cBhvr>
                                      <p:tavLst>
                                        <p:tav tm="0">
                                          <p:val>
                                            <p:strVal val="#ppt_x"/>
                                          </p:val>
                                        </p:tav>
                                        <p:tav tm="100000">
                                          <p:val>
                                            <p:strVal val="#ppt_x"/>
                                          </p:val>
                                        </p:tav>
                                      </p:tavLst>
                                    </p:anim>
                                    <p:anim calcmode="lin" valueType="num">
                                      <p:cBhvr>
                                        <p:cTn id="95" dur="500" fill="hold"/>
                                        <p:tgtEl>
                                          <p:spTgt spid="24"/>
                                        </p:tgtEl>
                                        <p:attrNameLst>
                                          <p:attrName>ppt_y</p:attrName>
                                        </p:attrNameLst>
                                      </p:cBhvr>
                                      <p:tavLst>
                                        <p:tav tm="0">
                                          <p:val>
                                            <p:strVal val="#ppt_y-#ppt_h/2"/>
                                          </p:val>
                                        </p:tav>
                                        <p:tav tm="100000">
                                          <p:val>
                                            <p:strVal val="#ppt_y"/>
                                          </p:val>
                                        </p:tav>
                                      </p:tavLst>
                                    </p:anim>
                                    <p:anim calcmode="lin" valueType="num">
                                      <p:cBhvr>
                                        <p:cTn id="96" dur="500" fill="hold"/>
                                        <p:tgtEl>
                                          <p:spTgt spid="24"/>
                                        </p:tgtEl>
                                        <p:attrNameLst>
                                          <p:attrName>ppt_w</p:attrName>
                                        </p:attrNameLst>
                                      </p:cBhvr>
                                      <p:tavLst>
                                        <p:tav tm="0">
                                          <p:val>
                                            <p:strVal val="#ppt_w"/>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childTnLst>
                                </p:cTn>
                              </p:par>
                            </p:childTnLst>
                          </p:cTn>
                        </p:par>
                        <p:par>
                          <p:cTn id="98" fill="hold">
                            <p:stCondLst>
                              <p:cond delay="500"/>
                            </p:stCondLst>
                            <p:childTnLst>
                              <p:par>
                                <p:cTn id="99" presetID="17" presetClass="entr" presetSubtype="8" fill="hold" nodeType="afterEffect">
                                  <p:stCondLst>
                                    <p:cond delay="0"/>
                                  </p:stCondLst>
                                  <p:childTnLst>
                                    <p:set>
                                      <p:cBhvr>
                                        <p:cTn id="100" dur="1" fill="hold">
                                          <p:stCondLst>
                                            <p:cond delay="0"/>
                                          </p:stCondLst>
                                        </p:cTn>
                                        <p:tgtEl>
                                          <p:spTgt spid="26"/>
                                        </p:tgtEl>
                                        <p:attrNameLst>
                                          <p:attrName>style.visibility</p:attrName>
                                        </p:attrNameLst>
                                      </p:cBhvr>
                                      <p:to>
                                        <p:strVal val="visible"/>
                                      </p:to>
                                    </p:set>
                                    <p:anim calcmode="lin" valueType="num">
                                      <p:cBhvr>
                                        <p:cTn id="101" dur="500" fill="hold"/>
                                        <p:tgtEl>
                                          <p:spTgt spid="26"/>
                                        </p:tgtEl>
                                        <p:attrNameLst>
                                          <p:attrName>ppt_x</p:attrName>
                                        </p:attrNameLst>
                                      </p:cBhvr>
                                      <p:tavLst>
                                        <p:tav tm="0">
                                          <p:val>
                                            <p:strVal val="#ppt_x-#ppt_w/2"/>
                                          </p:val>
                                        </p:tav>
                                        <p:tav tm="100000">
                                          <p:val>
                                            <p:strVal val="#ppt_x"/>
                                          </p:val>
                                        </p:tav>
                                      </p:tavLst>
                                    </p:anim>
                                    <p:anim calcmode="lin" valueType="num">
                                      <p:cBhvr>
                                        <p:cTn id="102" dur="500" fill="hold"/>
                                        <p:tgtEl>
                                          <p:spTgt spid="26"/>
                                        </p:tgtEl>
                                        <p:attrNameLst>
                                          <p:attrName>ppt_y</p:attrName>
                                        </p:attrNameLst>
                                      </p:cBhvr>
                                      <p:tavLst>
                                        <p:tav tm="0">
                                          <p:val>
                                            <p:strVal val="#ppt_y"/>
                                          </p:val>
                                        </p:tav>
                                        <p:tav tm="100000">
                                          <p:val>
                                            <p:strVal val="#ppt_y"/>
                                          </p:val>
                                        </p:tav>
                                      </p:tavLst>
                                    </p:anim>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105" fill="hold">
                      <p:stCondLst>
                        <p:cond delay="indefinite"/>
                      </p:stCondLst>
                      <p:childTnLst>
                        <p:par>
                          <p:cTn id="106" fill="hold">
                            <p:stCondLst>
                              <p:cond delay="0"/>
                            </p:stCondLst>
                            <p:childTnLst>
                              <p:par>
                                <p:cTn id="107" presetID="17" presetClass="entr" presetSubtype="2" fill="hold" nodeType="clickEffect">
                                  <p:stCondLst>
                                    <p:cond delay="0"/>
                                  </p:stCondLst>
                                  <p:childTnLst>
                                    <p:set>
                                      <p:cBhvr>
                                        <p:cTn id="108" dur="1" fill="hold">
                                          <p:stCondLst>
                                            <p:cond delay="0"/>
                                          </p:stCondLst>
                                        </p:cTn>
                                        <p:tgtEl>
                                          <p:spTgt spid="25"/>
                                        </p:tgtEl>
                                        <p:attrNameLst>
                                          <p:attrName>style.visibility</p:attrName>
                                        </p:attrNameLst>
                                      </p:cBhvr>
                                      <p:to>
                                        <p:strVal val="visible"/>
                                      </p:to>
                                    </p:set>
                                    <p:anim calcmode="lin" valueType="num">
                                      <p:cBhvr>
                                        <p:cTn id="109" dur="500" fill="hold"/>
                                        <p:tgtEl>
                                          <p:spTgt spid="25"/>
                                        </p:tgtEl>
                                        <p:attrNameLst>
                                          <p:attrName>ppt_x</p:attrName>
                                        </p:attrNameLst>
                                      </p:cBhvr>
                                      <p:tavLst>
                                        <p:tav tm="0">
                                          <p:val>
                                            <p:strVal val="#ppt_x+#ppt_w/2"/>
                                          </p:val>
                                        </p:tav>
                                        <p:tav tm="100000">
                                          <p:val>
                                            <p:strVal val="#ppt_x"/>
                                          </p:val>
                                        </p:tav>
                                      </p:tavLst>
                                    </p:anim>
                                    <p:anim calcmode="lin" valueType="num">
                                      <p:cBhvr>
                                        <p:cTn id="110" dur="500" fill="hold"/>
                                        <p:tgtEl>
                                          <p:spTgt spid="25"/>
                                        </p:tgtEl>
                                        <p:attrNameLst>
                                          <p:attrName>ppt_y</p:attrName>
                                        </p:attrNameLst>
                                      </p:cBhvr>
                                      <p:tavLst>
                                        <p:tav tm="0">
                                          <p:val>
                                            <p:strVal val="#ppt_y"/>
                                          </p:val>
                                        </p:tav>
                                        <p:tav tm="100000">
                                          <p:val>
                                            <p:strVal val="#ppt_y"/>
                                          </p:val>
                                        </p:tav>
                                      </p:tavLst>
                                    </p:anim>
                                    <p:anim calcmode="lin" valueType="num">
                                      <p:cBhvr>
                                        <p:cTn id="111" dur="500" fill="hold"/>
                                        <p:tgtEl>
                                          <p:spTgt spid="25"/>
                                        </p:tgtEl>
                                        <p:attrNameLst>
                                          <p:attrName>ppt_w</p:attrName>
                                        </p:attrNameLst>
                                      </p:cBhvr>
                                      <p:tavLst>
                                        <p:tav tm="0">
                                          <p:val>
                                            <p:fltVal val="0"/>
                                          </p:val>
                                        </p:tav>
                                        <p:tav tm="100000">
                                          <p:val>
                                            <p:strVal val="#ppt_w"/>
                                          </p:val>
                                        </p:tav>
                                      </p:tavLst>
                                    </p:anim>
                                    <p:anim calcmode="lin" valueType="num">
                                      <p:cBhvr>
                                        <p:cTn id="112" dur="500" fill="hold"/>
                                        <p:tgtEl>
                                          <p:spTgt spid="25"/>
                                        </p:tgtEl>
                                        <p:attrNameLst>
                                          <p:attrName>ppt_h</p:attrName>
                                        </p:attrNameLst>
                                      </p:cBhvr>
                                      <p:tavLst>
                                        <p:tav tm="0">
                                          <p:val>
                                            <p:strVal val="#ppt_h"/>
                                          </p:val>
                                        </p:tav>
                                        <p:tav tm="100000">
                                          <p:val>
                                            <p:strVal val="#ppt_h"/>
                                          </p:val>
                                        </p:tav>
                                      </p:tavLst>
                                    </p:anim>
                                  </p:childTnLst>
                                </p:cTn>
                              </p:par>
                            </p:childTnLst>
                          </p:cTn>
                        </p:par>
                        <p:par>
                          <p:cTn id="113" fill="hold">
                            <p:stCondLst>
                              <p:cond delay="500"/>
                            </p:stCondLst>
                            <p:childTnLst>
                              <p:par>
                                <p:cTn id="114" presetID="17" presetClass="entr" presetSubtype="8"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ppt_x</p:attrName>
                                        </p:attrNameLst>
                                      </p:cBhvr>
                                      <p:tavLst>
                                        <p:tav tm="0">
                                          <p:val>
                                            <p:strVal val="#ppt_x-#ppt_w/2"/>
                                          </p:val>
                                        </p:tav>
                                        <p:tav tm="100000">
                                          <p:val>
                                            <p:strVal val="#ppt_x"/>
                                          </p:val>
                                        </p:tav>
                                      </p:tavLst>
                                    </p:anim>
                                    <p:anim calcmode="lin" valueType="num">
                                      <p:cBhvr>
                                        <p:cTn id="117" dur="500" fill="hold"/>
                                        <p:tgtEl>
                                          <p:spTgt spid="27"/>
                                        </p:tgtEl>
                                        <p:attrNameLst>
                                          <p:attrName>ppt_y</p:attrName>
                                        </p:attrNameLst>
                                      </p:cBhvr>
                                      <p:tavLst>
                                        <p:tav tm="0">
                                          <p:val>
                                            <p:strVal val="#ppt_y"/>
                                          </p:val>
                                        </p:tav>
                                        <p:tav tm="100000">
                                          <p:val>
                                            <p:strVal val="#ppt_y"/>
                                          </p:val>
                                        </p:tav>
                                      </p:tavLst>
                                    </p:anim>
                                    <p:anim calcmode="lin" valueType="num">
                                      <p:cBhvr>
                                        <p:cTn id="118" dur="500" fill="hold"/>
                                        <p:tgtEl>
                                          <p:spTgt spid="27"/>
                                        </p:tgtEl>
                                        <p:attrNameLst>
                                          <p:attrName>ppt_w</p:attrName>
                                        </p:attrNameLst>
                                      </p:cBhvr>
                                      <p:tavLst>
                                        <p:tav tm="0">
                                          <p:val>
                                            <p:fltVal val="0"/>
                                          </p:val>
                                        </p:tav>
                                        <p:tav tm="100000">
                                          <p:val>
                                            <p:strVal val="#ppt_w"/>
                                          </p:val>
                                        </p:tav>
                                      </p:tavLst>
                                    </p:anim>
                                    <p:anim calcmode="lin" valueType="num">
                                      <p:cBhvr>
                                        <p:cTn id="119" dur="500" fill="hold"/>
                                        <p:tgtEl>
                                          <p:spTgt spid="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p:bldP spid="13" grpId="0" animBg="1"/>
      <p:bldP spid="14" grpId="0"/>
      <p:bldP spid="16" grpId="0"/>
      <p:bldP spid="23" grpId="0"/>
      <p:bldP spid="27" grpId="0"/>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descr="Large confetti"/>
          <p:cNvSpPr txBox="1">
            <a:spLocks noChangeArrowheads="1"/>
          </p:cNvSpPr>
          <p:nvPr/>
        </p:nvSpPr>
        <p:spPr bwMode="auto">
          <a:xfrm>
            <a:off x="1856186" y="1135687"/>
            <a:ext cx="5923359" cy="871709"/>
          </a:xfrm>
          <a:prstGeom prst="rect">
            <a:avLst/>
          </a:prstGeom>
          <a:noFill/>
          <a:ln w="9525">
            <a:noFill/>
            <a:miter lim="800000"/>
            <a:headEnd/>
            <a:tailEnd/>
          </a:ln>
        </p:spPr>
        <p:txBody>
          <a:bodyPr anchor="b"/>
          <a:lstStyle/>
          <a:p>
            <a:pPr algn="ctr" eaLnBrk="0" hangingPunct="0">
              <a:defRPr/>
            </a:pPr>
            <a:r>
              <a:rPr lang="en-US" sz="2700" b="1" kern="0" dirty="0">
                <a:solidFill>
                  <a:srgbClr val="000000"/>
                </a:solidFill>
                <a:latin typeface="+mj-lt"/>
                <a:ea typeface="+mj-ea"/>
                <a:cs typeface="+mj-cs"/>
              </a:rPr>
              <a:t>Commitment Item/Cost Element Examples</a:t>
            </a:r>
          </a:p>
        </p:txBody>
      </p:sp>
      <p:graphicFrame>
        <p:nvGraphicFramePr>
          <p:cNvPr id="12290" name="Object 31"/>
          <p:cNvGraphicFramePr>
            <a:graphicFrameLocks noChangeAspect="1"/>
          </p:cNvGraphicFramePr>
          <p:nvPr>
            <p:extLst>
              <p:ext uri="{D42A27DB-BD31-4B8C-83A1-F6EECF244321}">
                <p14:modId xmlns:p14="http://schemas.microsoft.com/office/powerpoint/2010/main" val="1469055768"/>
              </p:ext>
            </p:extLst>
          </p:nvPr>
        </p:nvGraphicFramePr>
        <p:xfrm>
          <a:off x="1314451" y="2026445"/>
          <a:ext cx="7056967" cy="2903363"/>
        </p:xfrm>
        <a:graphic>
          <a:graphicData uri="http://schemas.openxmlformats.org/presentationml/2006/ole">
            <mc:AlternateContent xmlns:mc="http://schemas.openxmlformats.org/markup-compatibility/2006">
              <mc:Choice xmlns:v="urn:schemas-microsoft-com:vml" Requires="v">
                <p:oleObj spid="_x0000_s7249" name="Worksheet" r:id="rId4" imgW="8172394" imgH="3362362" progId="Excel.Sheet.12">
                  <p:embed/>
                </p:oleObj>
              </mc:Choice>
              <mc:Fallback>
                <p:oleObj name="Worksheet" r:id="rId4" imgW="8172394" imgH="3362362"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4451" y="2026445"/>
                        <a:ext cx="7056967" cy="2903363"/>
                      </a:xfrm>
                      <a:prstGeom prst="rect">
                        <a:avLst/>
                      </a:prstGeom>
                      <a:noFill/>
                      <a:extLst/>
                    </p:spPr>
                  </p:pic>
                </p:oleObj>
              </mc:Fallback>
            </mc:AlternateContent>
          </a:graphicData>
        </a:graphic>
      </p:graphicFrame>
      <p:sp>
        <p:nvSpPr>
          <p:cNvPr id="40" name="Rectangle 39"/>
          <p:cNvSpPr/>
          <p:nvPr/>
        </p:nvSpPr>
        <p:spPr>
          <a:xfrm>
            <a:off x="3829876" y="2000250"/>
            <a:ext cx="1378228" cy="29295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2294" name="Text Box 38"/>
          <p:cNvSpPr txBox="1">
            <a:spLocks noChangeArrowheads="1"/>
          </p:cNvSpPr>
          <p:nvPr/>
        </p:nvSpPr>
        <p:spPr bwMode="auto">
          <a:xfrm>
            <a:off x="1314452" y="5071885"/>
            <a:ext cx="7056966" cy="1165704"/>
          </a:xfrm>
          <a:prstGeom prst="rect">
            <a:avLst/>
          </a:prstGeom>
          <a:noFill/>
          <a:ln w="9525" algn="ctr">
            <a:noFill/>
            <a:miter lim="800000"/>
            <a:headEnd/>
            <a:tailEnd/>
          </a:ln>
        </p:spPr>
        <p:txBody>
          <a:bodyPr wrap="square">
            <a:spAutoFit/>
          </a:bodyPr>
          <a:lstStyle/>
          <a:p>
            <a:pPr>
              <a:spcBef>
                <a:spcPct val="50000"/>
              </a:spcBef>
            </a:pPr>
            <a:r>
              <a:rPr lang="en-US" dirty="0" smtClean="0">
                <a:solidFill>
                  <a:srgbClr val="000000"/>
                </a:solidFill>
              </a:rPr>
              <a:t>The </a:t>
            </a:r>
            <a:r>
              <a:rPr lang="en-US" dirty="0">
                <a:solidFill>
                  <a:srgbClr val="000000"/>
                </a:solidFill>
              </a:rPr>
              <a:t>highlighted fields indicate data required by GFEBS to process and record  transactions against the appropriate OMB Object Class and G/L Code</a:t>
            </a:r>
            <a:r>
              <a:rPr lang="en-US" sz="1350" dirty="0">
                <a:solidFill>
                  <a:srgbClr val="000000"/>
                </a:solidFill>
              </a:rPr>
              <a:t>. </a:t>
            </a:r>
          </a:p>
          <a:p>
            <a:pPr algn="ctr">
              <a:spcBef>
                <a:spcPct val="50000"/>
              </a:spcBef>
            </a:pPr>
            <a:r>
              <a:rPr lang="en-US" sz="1050" i="1" dirty="0">
                <a:solidFill>
                  <a:srgbClr val="000000"/>
                </a:solidFill>
              </a:rPr>
              <a:t>.</a:t>
            </a:r>
          </a:p>
        </p:txBody>
      </p:sp>
      <p:sp>
        <p:nvSpPr>
          <p:cNvPr id="7" name="TextBox 6"/>
          <p:cNvSpPr txBox="1"/>
          <p:nvPr/>
        </p:nvSpPr>
        <p:spPr>
          <a:xfrm>
            <a:off x="8581729" y="6338443"/>
            <a:ext cx="377026" cy="300082"/>
          </a:xfrm>
          <a:prstGeom prst="rect">
            <a:avLst/>
          </a:prstGeom>
          <a:noFill/>
        </p:spPr>
        <p:txBody>
          <a:bodyPr wrap="none" rtlCol="0">
            <a:spAutoFit/>
          </a:bodyPr>
          <a:lstStyle/>
          <a:p>
            <a:r>
              <a:rPr lang="en-US" sz="1350" dirty="0"/>
              <a:t>18</a:t>
            </a:r>
            <a:endParaRPr lang="en-US" sz="1350" dirty="0"/>
          </a:p>
        </p:txBody>
      </p:sp>
    </p:spTree>
    <p:extLst>
      <p:ext uri="{BB962C8B-B14F-4D97-AF65-F5344CB8AC3E}">
        <p14:creationId xmlns:p14="http://schemas.microsoft.com/office/powerpoint/2010/main" val="267612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ppt_x</p:attrName>
                                        </p:attrNameLst>
                                      </p:cBhvr>
                                      <p:tavLst>
                                        <p:tav tm="0">
                                          <p:val>
                                            <p:strVal val="#ppt_x"/>
                                          </p:val>
                                        </p:tav>
                                        <p:tav tm="100000">
                                          <p:val>
                                            <p:strVal val="#ppt_x"/>
                                          </p:val>
                                        </p:tav>
                                      </p:tavLst>
                                    </p:anim>
                                    <p:anim calcmode="lin" valueType="num">
                                      <p:cBhvr>
                                        <p:cTn id="8" dur="500" fill="hold"/>
                                        <p:tgtEl>
                                          <p:spTgt spid="40"/>
                                        </p:tgtEl>
                                        <p:attrNameLst>
                                          <p:attrName>ppt_y</p:attrName>
                                        </p:attrNameLst>
                                      </p:cBhvr>
                                      <p:tavLst>
                                        <p:tav tm="0">
                                          <p:val>
                                            <p:strVal val="#ppt_y-#ppt_h/2"/>
                                          </p:val>
                                        </p:tav>
                                        <p:tav tm="100000">
                                          <p:val>
                                            <p:strVal val="#ppt_y"/>
                                          </p:val>
                                        </p:tav>
                                      </p:tavLst>
                                    </p:anim>
                                    <p:anim calcmode="lin" valueType="num">
                                      <p:cBhvr>
                                        <p:cTn id="9" dur="500" fill="hold"/>
                                        <p:tgtEl>
                                          <p:spTgt spid="40"/>
                                        </p:tgtEl>
                                        <p:attrNameLst>
                                          <p:attrName>ppt_w</p:attrName>
                                        </p:attrNameLst>
                                      </p:cBhvr>
                                      <p:tavLst>
                                        <p:tav tm="0">
                                          <p:val>
                                            <p:strVal val="#ppt_w"/>
                                          </p:val>
                                        </p:tav>
                                        <p:tav tm="100000">
                                          <p:val>
                                            <p:strVal val="#ppt_w"/>
                                          </p:val>
                                        </p:tav>
                                      </p:tavLst>
                                    </p:anim>
                                    <p:anim calcmode="lin" valueType="num">
                                      <p:cBhvr>
                                        <p:cTn id="10" dur="500" fill="hold"/>
                                        <p:tgtEl>
                                          <p:spTgt spid="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extLst>
              <p:ext uri="{D42A27DB-BD31-4B8C-83A1-F6EECF244321}">
                <p14:modId xmlns:p14="http://schemas.microsoft.com/office/powerpoint/2010/main" val="2119980899"/>
              </p:ext>
            </p:extLst>
          </p:nvPr>
        </p:nvGraphicFramePr>
        <p:xfrm>
          <a:off x="1227537" y="1985345"/>
          <a:ext cx="6659165" cy="214313"/>
        </p:xfrm>
        <a:graphic>
          <a:graphicData uri="http://schemas.openxmlformats.org/presentationml/2006/ole">
            <mc:AlternateContent xmlns:mc="http://schemas.openxmlformats.org/markup-compatibility/2006">
              <mc:Choice xmlns:v="urn:schemas-microsoft-com:vml" Requires="v">
                <p:oleObj spid="_x0000_s6221" name="Worksheet" r:id="rId4" imgW="11363412" imgH="342900" progId="Excel.Sheet.8">
                  <p:embed/>
                </p:oleObj>
              </mc:Choice>
              <mc:Fallback>
                <p:oleObj name="Worksheet" r:id="rId4" imgW="11363412" imgH="342900" progId="Excel.Sheet.8">
                  <p:embed/>
                  <p:pic>
                    <p:nvPicPr>
                      <p:cNvPr id="0" name=""/>
                      <p:cNvPicPr>
                        <a:picLocks noChangeAspect="1" noChangeArrowheads="1"/>
                      </p:cNvPicPr>
                      <p:nvPr/>
                    </p:nvPicPr>
                    <p:blipFill>
                      <a:blip r:embed="rId5"/>
                      <a:srcRect/>
                      <a:stretch>
                        <a:fillRect/>
                      </a:stretch>
                    </p:blipFill>
                    <p:spPr bwMode="auto">
                      <a:xfrm>
                        <a:off x="1227537" y="1985345"/>
                        <a:ext cx="6659165" cy="214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0661" name="Rectangle 5"/>
          <p:cNvSpPr>
            <a:spLocks noChangeArrowheads="1"/>
          </p:cNvSpPr>
          <p:nvPr/>
        </p:nvSpPr>
        <p:spPr bwMode="auto">
          <a:xfrm>
            <a:off x="1428750" y="2367999"/>
            <a:ext cx="6229350" cy="1143000"/>
          </a:xfrm>
          <a:prstGeom prst="rect">
            <a:avLst/>
          </a:prstGeom>
          <a:noFill/>
          <a:ln w="9525" algn="ctr">
            <a:noFill/>
            <a:miter lim="800000"/>
            <a:headEnd/>
            <a:tailEnd/>
          </a:ln>
        </p:spPr>
        <p:txBody>
          <a:bodyPr/>
          <a:lstStyle/>
          <a:p>
            <a:r>
              <a:rPr lang="en-US" sz="1600" dirty="0">
                <a:solidFill>
                  <a:srgbClr val="000000"/>
                </a:solidFill>
              </a:rPr>
              <a:t>  The Fund Center contains information about specific organizational elements within the Army that are authorized to receive, distribute, and manage funds. Also referred to as Budget Objects, Fund Centers manage and distribute funds for the costs incurred. Funds Center is a 1- to 11-character data element. The Funds Center structure is hierarchical from the top, with “A” for Army at Level 1 to level 3 or 4. In legacy terms, this element was the Operating Agency (OA) or, in most cases, Allotment Serial Number (ASN).</a:t>
            </a:r>
          </a:p>
        </p:txBody>
      </p:sp>
      <p:sp>
        <p:nvSpPr>
          <p:cNvPr id="28" name="Rectangle 2" descr="Large confetti"/>
          <p:cNvSpPr txBox="1">
            <a:spLocks noChangeArrowheads="1"/>
          </p:cNvSpPr>
          <p:nvPr/>
        </p:nvSpPr>
        <p:spPr bwMode="auto">
          <a:xfrm>
            <a:off x="1963341" y="1053550"/>
            <a:ext cx="5829300" cy="556022"/>
          </a:xfrm>
          <a:prstGeom prst="rect">
            <a:avLst/>
          </a:prstGeom>
          <a:noFill/>
          <a:ln w="9525">
            <a:noFill/>
            <a:miter lim="800000"/>
            <a:headEnd/>
            <a:tailEnd/>
          </a:ln>
        </p:spPr>
        <p:txBody>
          <a:bodyPr anchor="b"/>
          <a:lstStyle/>
          <a:p>
            <a:pPr algn="ctr" eaLnBrk="0" hangingPunct="0">
              <a:defRPr/>
            </a:pPr>
            <a:r>
              <a:rPr lang="en-US" sz="2700" b="1" kern="0" dirty="0">
                <a:solidFill>
                  <a:srgbClr val="000000"/>
                </a:solidFill>
                <a:latin typeface="+mj-lt"/>
                <a:ea typeface="+mj-ea"/>
                <a:cs typeface="+mj-cs"/>
              </a:rPr>
              <a:t>Fund Center</a:t>
            </a:r>
          </a:p>
        </p:txBody>
      </p:sp>
      <p:sp>
        <p:nvSpPr>
          <p:cNvPr id="19" name="Rectangle 18"/>
          <p:cNvSpPr/>
          <p:nvPr/>
        </p:nvSpPr>
        <p:spPr>
          <a:xfrm>
            <a:off x="2857500" y="5054050"/>
            <a:ext cx="2286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p>
            <a:pPr algn="ctr">
              <a:defRPr/>
            </a:pPr>
            <a:r>
              <a:rPr lang="en-US" sz="1400" b="1" dirty="0">
                <a:solidFill>
                  <a:srgbClr val="000000"/>
                </a:solidFill>
                <a:latin typeface="Arial" pitchFamily="34" charset="0"/>
                <a:cs typeface="Arial" pitchFamily="34" charset="0"/>
              </a:rPr>
              <a:t>A</a:t>
            </a:r>
          </a:p>
        </p:txBody>
      </p:sp>
      <p:sp>
        <p:nvSpPr>
          <p:cNvPr id="20" name="Rectangle 5"/>
          <p:cNvSpPr>
            <a:spLocks noChangeArrowheads="1"/>
          </p:cNvSpPr>
          <p:nvPr/>
        </p:nvSpPr>
        <p:spPr bwMode="auto">
          <a:xfrm>
            <a:off x="3086100" y="5038869"/>
            <a:ext cx="3447222" cy="307777"/>
          </a:xfrm>
          <a:prstGeom prst="rect">
            <a:avLst/>
          </a:prstGeom>
          <a:noFill/>
          <a:ln w="9525" algn="ctr">
            <a:noFill/>
            <a:miter lim="800000"/>
            <a:headEnd/>
            <a:tailEnd/>
          </a:ln>
        </p:spPr>
        <p:txBody>
          <a:bodyPr wrap="square" anchor="ctr">
            <a:spAutoFit/>
          </a:bodyPr>
          <a:lstStyle/>
          <a:p>
            <a:pPr>
              <a:spcBef>
                <a:spcPct val="50000"/>
              </a:spcBef>
            </a:pPr>
            <a:r>
              <a:rPr lang="en-US" sz="1400" dirty="0">
                <a:solidFill>
                  <a:srgbClr val="000000"/>
                </a:solidFill>
              </a:rPr>
              <a:t>Appropriation Sponsor (A-Always Army)</a:t>
            </a:r>
            <a:endParaRPr lang="en-US" sz="1400" i="1" dirty="0">
              <a:solidFill>
                <a:srgbClr val="000000"/>
              </a:solidFill>
            </a:endParaRPr>
          </a:p>
        </p:txBody>
      </p:sp>
      <p:sp>
        <p:nvSpPr>
          <p:cNvPr id="21" name="Rectangle 5"/>
          <p:cNvSpPr>
            <a:spLocks noChangeArrowheads="1"/>
          </p:cNvSpPr>
          <p:nvPr/>
        </p:nvSpPr>
        <p:spPr bwMode="auto">
          <a:xfrm>
            <a:off x="3086100" y="5324620"/>
            <a:ext cx="3886200" cy="307777"/>
          </a:xfrm>
          <a:prstGeom prst="rect">
            <a:avLst/>
          </a:prstGeom>
          <a:noFill/>
          <a:ln w="9525" algn="ctr">
            <a:noFill/>
            <a:miter lim="800000"/>
            <a:headEnd/>
            <a:tailEnd/>
          </a:ln>
        </p:spPr>
        <p:txBody>
          <a:bodyPr anchor="ctr">
            <a:spAutoFit/>
          </a:bodyPr>
          <a:lstStyle/>
          <a:p>
            <a:pPr>
              <a:spcBef>
                <a:spcPct val="50000"/>
              </a:spcBef>
            </a:pPr>
            <a:r>
              <a:rPr lang="en-US" sz="1400">
                <a:solidFill>
                  <a:srgbClr val="000000"/>
                </a:solidFill>
              </a:rPr>
              <a:t>Operating Agency (OA) (FORSCOM) </a:t>
            </a:r>
            <a:endParaRPr lang="en-US" sz="1400" i="1">
              <a:solidFill>
                <a:srgbClr val="000000"/>
              </a:solidFill>
            </a:endParaRPr>
          </a:p>
        </p:txBody>
      </p:sp>
      <p:sp>
        <p:nvSpPr>
          <p:cNvPr id="22" name="Rectangle 5"/>
          <p:cNvSpPr>
            <a:spLocks noChangeArrowheads="1"/>
          </p:cNvSpPr>
          <p:nvPr/>
        </p:nvSpPr>
        <p:spPr bwMode="auto">
          <a:xfrm>
            <a:off x="3086100" y="5610371"/>
            <a:ext cx="1771650" cy="307777"/>
          </a:xfrm>
          <a:prstGeom prst="rect">
            <a:avLst/>
          </a:prstGeom>
          <a:noFill/>
          <a:ln w="9525" algn="ctr">
            <a:noFill/>
            <a:miter lim="800000"/>
            <a:headEnd/>
            <a:tailEnd/>
          </a:ln>
        </p:spPr>
        <p:txBody>
          <a:bodyPr anchor="ctr">
            <a:spAutoFit/>
          </a:bodyPr>
          <a:lstStyle/>
          <a:p>
            <a:pPr>
              <a:spcBef>
                <a:spcPct val="50000"/>
              </a:spcBef>
            </a:pPr>
            <a:r>
              <a:rPr lang="en-US" sz="1400">
                <a:solidFill>
                  <a:srgbClr val="000000"/>
                </a:solidFill>
              </a:rPr>
              <a:t>Region</a:t>
            </a:r>
            <a:endParaRPr lang="en-US" sz="1400" i="1">
              <a:solidFill>
                <a:srgbClr val="000000"/>
              </a:solidFill>
            </a:endParaRPr>
          </a:p>
        </p:txBody>
      </p:sp>
      <p:sp>
        <p:nvSpPr>
          <p:cNvPr id="23" name="Rectangle 5"/>
          <p:cNvSpPr>
            <a:spLocks noChangeArrowheads="1"/>
          </p:cNvSpPr>
          <p:nvPr/>
        </p:nvSpPr>
        <p:spPr bwMode="auto">
          <a:xfrm>
            <a:off x="3086100" y="5896120"/>
            <a:ext cx="2228850" cy="307777"/>
          </a:xfrm>
          <a:prstGeom prst="rect">
            <a:avLst/>
          </a:prstGeom>
          <a:noFill/>
          <a:ln w="9525" algn="ctr">
            <a:noFill/>
            <a:miter lim="800000"/>
            <a:headEnd/>
            <a:tailEnd/>
          </a:ln>
        </p:spPr>
        <p:txBody>
          <a:bodyPr anchor="ctr">
            <a:spAutoFit/>
          </a:bodyPr>
          <a:lstStyle/>
          <a:p>
            <a:pPr>
              <a:spcBef>
                <a:spcPct val="50000"/>
              </a:spcBef>
            </a:pPr>
            <a:r>
              <a:rPr lang="en-US" sz="1400">
                <a:solidFill>
                  <a:srgbClr val="000000"/>
                </a:solidFill>
              </a:rPr>
              <a:t>Installation - (Fort Bragg)</a:t>
            </a:r>
            <a:endParaRPr lang="en-US" sz="1400" i="1">
              <a:solidFill>
                <a:srgbClr val="000000"/>
              </a:solidFill>
            </a:endParaRPr>
          </a:p>
        </p:txBody>
      </p:sp>
      <p:sp>
        <p:nvSpPr>
          <p:cNvPr id="24" name="Rectangle 23"/>
          <p:cNvSpPr/>
          <p:nvPr/>
        </p:nvSpPr>
        <p:spPr>
          <a:xfrm>
            <a:off x="2765823" y="5339800"/>
            <a:ext cx="320278"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p>
            <a:pPr algn="ctr">
              <a:defRPr/>
            </a:pPr>
            <a:r>
              <a:rPr lang="en-US" sz="1400" b="1" dirty="0">
                <a:solidFill>
                  <a:srgbClr val="000000"/>
                </a:solidFill>
                <a:latin typeface="Arial" pitchFamily="34" charset="0"/>
                <a:cs typeface="Arial" pitchFamily="34" charset="0"/>
              </a:rPr>
              <a:t>76</a:t>
            </a:r>
          </a:p>
        </p:txBody>
      </p:sp>
      <p:sp>
        <p:nvSpPr>
          <p:cNvPr id="25" name="Rectangle 24"/>
          <p:cNvSpPr/>
          <p:nvPr/>
        </p:nvSpPr>
        <p:spPr>
          <a:xfrm>
            <a:off x="2857500" y="5625550"/>
            <a:ext cx="2286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p>
            <a:pPr algn="ctr">
              <a:defRPr/>
            </a:pPr>
            <a:r>
              <a:rPr lang="en-US" sz="1400" b="1" dirty="0">
                <a:solidFill>
                  <a:srgbClr val="000000"/>
                </a:solidFill>
                <a:latin typeface="Arial" pitchFamily="34" charset="0"/>
                <a:cs typeface="Arial" pitchFamily="34" charset="0"/>
              </a:rPr>
              <a:t>C</a:t>
            </a:r>
          </a:p>
        </p:txBody>
      </p:sp>
      <p:sp>
        <p:nvSpPr>
          <p:cNvPr id="26" name="Rectangle 25"/>
          <p:cNvSpPr/>
          <p:nvPr/>
        </p:nvSpPr>
        <p:spPr>
          <a:xfrm>
            <a:off x="2857500" y="5911300"/>
            <a:ext cx="2286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p>
            <a:pPr algn="ctr">
              <a:defRPr/>
            </a:pPr>
            <a:r>
              <a:rPr lang="en-US" sz="1400" b="1" dirty="0">
                <a:solidFill>
                  <a:srgbClr val="000000"/>
                </a:solidFill>
                <a:latin typeface="Arial" pitchFamily="34" charset="0"/>
                <a:cs typeface="Arial" pitchFamily="34" charset="0"/>
              </a:rPr>
              <a:t>C</a:t>
            </a:r>
          </a:p>
        </p:txBody>
      </p:sp>
      <p:sp>
        <p:nvSpPr>
          <p:cNvPr id="33" name="Up Arrow 32"/>
          <p:cNvSpPr/>
          <p:nvPr/>
        </p:nvSpPr>
        <p:spPr>
          <a:xfrm rot="10800000">
            <a:off x="1714500" y="4921525"/>
            <a:ext cx="914400" cy="1282371"/>
          </a:xfrm>
          <a:prstGeom prst="upArrow">
            <a:avLst/>
          </a:prstGeom>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1"/>
            <a:tileRect/>
          </a:gradFill>
          <a:ln/>
          <a:effectLst>
            <a:outerShdw blurRad="40000" dist="203200" dir="402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vert="vert" anchor="ctr" anchorCtr="1"/>
          <a:lstStyle/>
          <a:p>
            <a:pPr algn="ctr">
              <a:defRPr/>
            </a:pPr>
            <a:r>
              <a:rPr lang="en-US" sz="1200" dirty="0">
                <a:solidFill>
                  <a:srgbClr val="000000"/>
                </a:solidFill>
              </a:rPr>
              <a:t>Funding Hierarchy</a:t>
            </a:r>
          </a:p>
        </p:txBody>
      </p:sp>
      <p:sp>
        <p:nvSpPr>
          <p:cNvPr id="710660" name="Rectangle 4"/>
          <p:cNvSpPr>
            <a:spLocks noChangeArrowheads="1"/>
          </p:cNvSpPr>
          <p:nvPr/>
        </p:nvSpPr>
        <p:spPr bwMode="auto">
          <a:xfrm>
            <a:off x="2400300" y="1949627"/>
            <a:ext cx="628650" cy="264319"/>
          </a:xfrm>
          <a:prstGeom prst="rect">
            <a:avLst/>
          </a:prstGeom>
          <a:noFill/>
          <a:ln w="76200" algn="ctr">
            <a:solidFill>
              <a:srgbClr val="00CC00"/>
            </a:solidFill>
            <a:miter lim="800000"/>
            <a:headEnd/>
            <a:tailEnd/>
          </a:ln>
        </p:spPr>
        <p:txBody>
          <a:bodyPr wrap="none" anchor="ctr"/>
          <a:lstStyle/>
          <a:p>
            <a:pPr>
              <a:spcBef>
                <a:spcPct val="50000"/>
              </a:spcBef>
            </a:pPr>
            <a:endParaRPr lang="en-US" sz="1400"/>
          </a:p>
        </p:txBody>
      </p:sp>
      <p:sp>
        <p:nvSpPr>
          <p:cNvPr id="27" name="Rectangle 26"/>
          <p:cNvSpPr/>
          <p:nvPr/>
        </p:nvSpPr>
        <p:spPr>
          <a:xfrm>
            <a:off x="2457452" y="1998598"/>
            <a:ext cx="102394" cy="20597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ln w="12700">
                <a:solidFill>
                  <a:schemeClr val="tx1"/>
                </a:solidFill>
              </a:ln>
              <a:solidFill>
                <a:srgbClr val="000000"/>
              </a:solidFill>
            </a:endParaRPr>
          </a:p>
        </p:txBody>
      </p:sp>
      <p:sp>
        <p:nvSpPr>
          <p:cNvPr id="29" name="Rectangle 28"/>
          <p:cNvSpPr/>
          <p:nvPr/>
        </p:nvSpPr>
        <p:spPr>
          <a:xfrm>
            <a:off x="2571752" y="1985345"/>
            <a:ext cx="198835" cy="20597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ln w="12700">
                <a:solidFill>
                  <a:schemeClr val="tx1"/>
                </a:solidFill>
              </a:ln>
              <a:solidFill>
                <a:srgbClr val="000000"/>
              </a:solidFill>
            </a:endParaRPr>
          </a:p>
        </p:txBody>
      </p:sp>
      <p:sp>
        <p:nvSpPr>
          <p:cNvPr id="30" name="Rectangle 29"/>
          <p:cNvSpPr/>
          <p:nvPr/>
        </p:nvSpPr>
        <p:spPr>
          <a:xfrm>
            <a:off x="2775348" y="1998598"/>
            <a:ext cx="89297" cy="20597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ln w="12700">
                <a:solidFill>
                  <a:schemeClr val="tx1"/>
                </a:solidFill>
              </a:ln>
              <a:solidFill>
                <a:srgbClr val="000000"/>
              </a:solidFill>
            </a:endParaRPr>
          </a:p>
        </p:txBody>
      </p:sp>
      <p:sp>
        <p:nvSpPr>
          <p:cNvPr id="31" name="Rectangle 30"/>
          <p:cNvSpPr/>
          <p:nvPr/>
        </p:nvSpPr>
        <p:spPr>
          <a:xfrm>
            <a:off x="2857502" y="1998596"/>
            <a:ext cx="151210" cy="20597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ln w="12700">
                <a:solidFill>
                  <a:schemeClr val="tx1"/>
                </a:solidFill>
              </a:ln>
              <a:solidFill>
                <a:srgbClr val="000000"/>
              </a:solidFill>
            </a:endParaRPr>
          </a:p>
        </p:txBody>
      </p:sp>
      <p:sp>
        <p:nvSpPr>
          <p:cNvPr id="32" name="TextBox 31"/>
          <p:cNvSpPr txBox="1"/>
          <p:nvPr/>
        </p:nvSpPr>
        <p:spPr>
          <a:xfrm>
            <a:off x="8608233" y="6338443"/>
            <a:ext cx="377026" cy="300082"/>
          </a:xfrm>
          <a:prstGeom prst="rect">
            <a:avLst/>
          </a:prstGeom>
          <a:noFill/>
        </p:spPr>
        <p:txBody>
          <a:bodyPr wrap="none" rtlCol="0">
            <a:spAutoFit/>
          </a:bodyPr>
          <a:lstStyle/>
          <a:p>
            <a:r>
              <a:rPr lang="en-US" sz="1350" dirty="0"/>
              <a:t>19</a:t>
            </a:r>
            <a:endParaRPr lang="en-US" sz="1350" dirty="0"/>
          </a:p>
        </p:txBody>
      </p:sp>
    </p:spTree>
    <p:extLst>
      <p:ext uri="{BB962C8B-B14F-4D97-AF65-F5344CB8AC3E}">
        <p14:creationId xmlns:p14="http://schemas.microsoft.com/office/powerpoint/2010/main" val="355215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710660"/>
                                        </p:tgtEl>
                                        <p:attrNameLst>
                                          <p:attrName>style.visibility</p:attrName>
                                        </p:attrNameLst>
                                      </p:cBhvr>
                                      <p:to>
                                        <p:strVal val="visible"/>
                                      </p:to>
                                    </p:set>
                                    <p:anim calcmode="lin" valueType="num">
                                      <p:cBhvr>
                                        <p:cTn id="7" dur="500" fill="hold"/>
                                        <p:tgtEl>
                                          <p:spTgt spid="710660"/>
                                        </p:tgtEl>
                                        <p:attrNameLst>
                                          <p:attrName>ppt_x</p:attrName>
                                        </p:attrNameLst>
                                      </p:cBhvr>
                                      <p:tavLst>
                                        <p:tav tm="0">
                                          <p:val>
                                            <p:strVal val="#ppt_x-#ppt_w/2"/>
                                          </p:val>
                                        </p:tav>
                                        <p:tav tm="100000">
                                          <p:val>
                                            <p:strVal val="#ppt_x"/>
                                          </p:val>
                                        </p:tav>
                                      </p:tavLst>
                                    </p:anim>
                                    <p:anim calcmode="lin" valueType="num">
                                      <p:cBhvr>
                                        <p:cTn id="8" dur="500" fill="hold"/>
                                        <p:tgtEl>
                                          <p:spTgt spid="710660"/>
                                        </p:tgtEl>
                                        <p:attrNameLst>
                                          <p:attrName>ppt_y</p:attrName>
                                        </p:attrNameLst>
                                      </p:cBhvr>
                                      <p:tavLst>
                                        <p:tav tm="0">
                                          <p:val>
                                            <p:strVal val="#ppt_y"/>
                                          </p:val>
                                        </p:tav>
                                        <p:tav tm="100000">
                                          <p:val>
                                            <p:strVal val="#ppt_y"/>
                                          </p:val>
                                        </p:tav>
                                      </p:tavLst>
                                    </p:anim>
                                    <p:anim calcmode="lin" valueType="num">
                                      <p:cBhvr>
                                        <p:cTn id="9" dur="500" fill="hold"/>
                                        <p:tgtEl>
                                          <p:spTgt spid="710660"/>
                                        </p:tgtEl>
                                        <p:attrNameLst>
                                          <p:attrName>ppt_w</p:attrName>
                                        </p:attrNameLst>
                                      </p:cBhvr>
                                      <p:tavLst>
                                        <p:tav tm="0">
                                          <p:val>
                                            <p:fltVal val="0"/>
                                          </p:val>
                                        </p:tav>
                                        <p:tav tm="100000">
                                          <p:val>
                                            <p:strVal val="#ppt_w"/>
                                          </p:val>
                                        </p:tav>
                                      </p:tavLst>
                                    </p:anim>
                                    <p:anim calcmode="lin" valueType="num">
                                      <p:cBhvr>
                                        <p:cTn id="10" dur="500" fill="hold"/>
                                        <p:tgtEl>
                                          <p:spTgt spid="710660"/>
                                        </p:tgtEl>
                                        <p:attrNameLst>
                                          <p:attrName>ppt_h</p:attrName>
                                        </p:attrNameLst>
                                      </p:cBhvr>
                                      <p:tavLst>
                                        <p:tav tm="0">
                                          <p:val>
                                            <p:strVal val="#ppt_h"/>
                                          </p:val>
                                        </p:tav>
                                        <p:tav tm="100000">
                                          <p:val>
                                            <p:strVal val="#ppt_h"/>
                                          </p:val>
                                        </p:tav>
                                      </p:tavLst>
                                    </p:anim>
                                  </p:childTnLst>
                                </p:cTn>
                              </p:par>
                              <p:par>
                                <p:cTn id="11" presetID="17" presetClass="entr" presetSubtype="8" fill="hold" grpId="0" nodeType="withEffect">
                                  <p:stCondLst>
                                    <p:cond delay="0"/>
                                  </p:stCondLst>
                                  <p:childTnLst>
                                    <p:set>
                                      <p:cBhvr>
                                        <p:cTn id="12" dur="1" fill="hold">
                                          <p:stCondLst>
                                            <p:cond delay="0"/>
                                          </p:stCondLst>
                                        </p:cTn>
                                        <p:tgtEl>
                                          <p:spTgt spid="710661"/>
                                        </p:tgtEl>
                                        <p:attrNameLst>
                                          <p:attrName>style.visibility</p:attrName>
                                        </p:attrNameLst>
                                      </p:cBhvr>
                                      <p:to>
                                        <p:strVal val="visible"/>
                                      </p:to>
                                    </p:set>
                                    <p:anim calcmode="lin" valueType="num">
                                      <p:cBhvr>
                                        <p:cTn id="13" dur="500" fill="hold"/>
                                        <p:tgtEl>
                                          <p:spTgt spid="710661"/>
                                        </p:tgtEl>
                                        <p:attrNameLst>
                                          <p:attrName>ppt_x</p:attrName>
                                        </p:attrNameLst>
                                      </p:cBhvr>
                                      <p:tavLst>
                                        <p:tav tm="0">
                                          <p:val>
                                            <p:strVal val="#ppt_x-#ppt_w/2"/>
                                          </p:val>
                                        </p:tav>
                                        <p:tav tm="100000">
                                          <p:val>
                                            <p:strVal val="#ppt_x"/>
                                          </p:val>
                                        </p:tav>
                                      </p:tavLst>
                                    </p:anim>
                                    <p:anim calcmode="lin" valueType="num">
                                      <p:cBhvr>
                                        <p:cTn id="14" dur="500" fill="hold"/>
                                        <p:tgtEl>
                                          <p:spTgt spid="710661"/>
                                        </p:tgtEl>
                                        <p:attrNameLst>
                                          <p:attrName>ppt_y</p:attrName>
                                        </p:attrNameLst>
                                      </p:cBhvr>
                                      <p:tavLst>
                                        <p:tav tm="0">
                                          <p:val>
                                            <p:strVal val="#ppt_y"/>
                                          </p:val>
                                        </p:tav>
                                        <p:tav tm="100000">
                                          <p:val>
                                            <p:strVal val="#ppt_y"/>
                                          </p:val>
                                        </p:tav>
                                      </p:tavLst>
                                    </p:anim>
                                    <p:anim calcmode="lin" valueType="num">
                                      <p:cBhvr>
                                        <p:cTn id="15" dur="500" fill="hold"/>
                                        <p:tgtEl>
                                          <p:spTgt spid="710661"/>
                                        </p:tgtEl>
                                        <p:attrNameLst>
                                          <p:attrName>ppt_w</p:attrName>
                                        </p:attrNameLst>
                                      </p:cBhvr>
                                      <p:tavLst>
                                        <p:tav tm="0">
                                          <p:val>
                                            <p:fltVal val="0"/>
                                          </p:val>
                                        </p:tav>
                                        <p:tav tm="100000">
                                          <p:val>
                                            <p:strVal val="#ppt_w"/>
                                          </p:val>
                                        </p:tav>
                                      </p:tavLst>
                                    </p:anim>
                                    <p:anim calcmode="lin" valueType="num">
                                      <p:cBhvr>
                                        <p:cTn id="16" dur="500" fill="hold"/>
                                        <p:tgtEl>
                                          <p:spTgt spid="710661"/>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strVal val="#ppt_h"/>
                                          </p:val>
                                        </p:tav>
                                        <p:tav tm="100000">
                                          <p:val>
                                            <p:strVal val="#ppt_h"/>
                                          </p:val>
                                        </p:tav>
                                      </p:tavLst>
                                    </p:anim>
                                  </p:childTnLst>
                                </p:cTn>
                              </p:par>
                            </p:childTnLst>
                          </p:cTn>
                        </p:par>
                        <p:par>
                          <p:cTn id="23" fill="hold">
                            <p:stCondLst>
                              <p:cond delay="500"/>
                            </p:stCondLst>
                            <p:childTnLst>
                              <p:par>
                                <p:cTn id="24" presetID="23" presetClass="entr" presetSubtype="16"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childTnLst>
                                </p:cTn>
                              </p:par>
                            </p:childTnLst>
                          </p:cTn>
                        </p:par>
                        <p:par>
                          <p:cTn id="28" fill="hold">
                            <p:stCondLst>
                              <p:cond delay="1000"/>
                            </p:stCondLst>
                            <p:childTnLst>
                              <p:par>
                                <p:cTn id="29" presetID="17" presetClass="entr" presetSubtype="8"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ppt_x</p:attrName>
                                        </p:attrNameLst>
                                      </p:cBhvr>
                                      <p:tavLst>
                                        <p:tav tm="0">
                                          <p:val>
                                            <p:strVal val="#ppt_x-#ppt_w/2"/>
                                          </p:val>
                                        </p:tav>
                                        <p:tav tm="100000">
                                          <p:val>
                                            <p:strVal val="#ppt_x"/>
                                          </p:val>
                                        </p:tav>
                                      </p:tavLst>
                                    </p:anim>
                                    <p:anim calcmode="lin" valueType="num">
                                      <p:cBhvr>
                                        <p:cTn id="32" dur="500" fill="hold"/>
                                        <p:tgtEl>
                                          <p:spTgt spid="20"/>
                                        </p:tgtEl>
                                        <p:attrNameLst>
                                          <p:attrName>ppt_y</p:attrName>
                                        </p:attrNameLst>
                                      </p:cBhvr>
                                      <p:tavLst>
                                        <p:tav tm="0">
                                          <p:val>
                                            <p:strVal val="#ppt_y"/>
                                          </p:val>
                                        </p:tav>
                                        <p:tav tm="100000">
                                          <p:val>
                                            <p:strVal val="#ppt_y"/>
                                          </p:val>
                                        </p:tav>
                                      </p:tavLst>
                                    </p:anim>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xit" presetSubtype="0" fill="hold" grpId="1" nodeType="clickEffect">
                                  <p:stCondLst>
                                    <p:cond delay="0"/>
                                  </p:stCondLst>
                                  <p:childTnLst>
                                    <p:anim calcmode="lin" valueType="num">
                                      <p:cBhvr>
                                        <p:cTn id="38" dur="500"/>
                                        <p:tgtEl>
                                          <p:spTgt spid="27"/>
                                        </p:tgtEl>
                                        <p:attrNameLst>
                                          <p:attrName>ppt_w</p:attrName>
                                        </p:attrNameLst>
                                      </p:cBhvr>
                                      <p:tavLst>
                                        <p:tav tm="0">
                                          <p:val>
                                            <p:strVal val="ppt_w"/>
                                          </p:val>
                                        </p:tav>
                                        <p:tav tm="100000">
                                          <p:val>
                                            <p:fltVal val="0"/>
                                          </p:val>
                                        </p:tav>
                                      </p:tavLst>
                                    </p:anim>
                                    <p:anim calcmode="lin" valueType="num">
                                      <p:cBhvr>
                                        <p:cTn id="39" dur="500"/>
                                        <p:tgtEl>
                                          <p:spTgt spid="27"/>
                                        </p:tgtEl>
                                        <p:attrNameLst>
                                          <p:attrName>ppt_h</p:attrName>
                                        </p:attrNameLst>
                                      </p:cBhvr>
                                      <p:tavLst>
                                        <p:tav tm="0">
                                          <p:val>
                                            <p:strVal val="ppt_h"/>
                                          </p:val>
                                        </p:tav>
                                        <p:tav tm="100000">
                                          <p:val>
                                            <p:fltVal val="0"/>
                                          </p:val>
                                        </p:tav>
                                      </p:tavLst>
                                    </p:anim>
                                    <p:animEffect transition="out" filter="fade">
                                      <p:cBhvr>
                                        <p:cTn id="40" dur="500"/>
                                        <p:tgtEl>
                                          <p:spTgt spid="27"/>
                                        </p:tgtEl>
                                      </p:cBhvr>
                                    </p:animEffect>
                                    <p:set>
                                      <p:cBhvr>
                                        <p:cTn id="41" dur="1" fill="hold">
                                          <p:stCondLst>
                                            <p:cond delay="499"/>
                                          </p:stCondLst>
                                        </p:cTn>
                                        <p:tgtEl>
                                          <p:spTgt spid="27"/>
                                        </p:tgtEl>
                                        <p:attrNameLst>
                                          <p:attrName>style.visibility</p:attrName>
                                        </p:attrNameLst>
                                      </p:cBhvr>
                                      <p:to>
                                        <p:strVal val="hidden"/>
                                      </p:to>
                                    </p:set>
                                  </p:childTnLst>
                                </p:cTn>
                              </p:par>
                            </p:childTnLst>
                          </p:cTn>
                        </p:par>
                        <p:par>
                          <p:cTn id="42" fill="hold">
                            <p:stCondLst>
                              <p:cond delay="500"/>
                            </p:stCondLst>
                            <p:childTnLst>
                              <p:par>
                                <p:cTn id="43" presetID="17" presetClass="entr" presetSubtype="10"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500" fill="hold"/>
                                        <p:tgtEl>
                                          <p:spTgt spid="29"/>
                                        </p:tgtEl>
                                        <p:attrNameLst>
                                          <p:attrName>ppt_w</p:attrName>
                                        </p:attrNameLst>
                                      </p:cBhvr>
                                      <p:tavLst>
                                        <p:tav tm="0">
                                          <p:val>
                                            <p:fltVal val="0"/>
                                          </p:val>
                                        </p:tav>
                                        <p:tav tm="100000">
                                          <p:val>
                                            <p:strVal val="#ppt_w"/>
                                          </p:val>
                                        </p:tav>
                                      </p:tavLst>
                                    </p:anim>
                                    <p:anim calcmode="lin" valueType="num">
                                      <p:cBhvr>
                                        <p:cTn id="46" dur="500" fill="hold"/>
                                        <p:tgtEl>
                                          <p:spTgt spid="29"/>
                                        </p:tgtEl>
                                        <p:attrNameLst>
                                          <p:attrName>ppt_h</p:attrName>
                                        </p:attrNameLst>
                                      </p:cBhvr>
                                      <p:tavLst>
                                        <p:tav tm="0">
                                          <p:val>
                                            <p:strVal val="#ppt_h"/>
                                          </p:val>
                                        </p:tav>
                                        <p:tav tm="100000">
                                          <p:val>
                                            <p:strVal val="#ppt_h"/>
                                          </p:val>
                                        </p:tav>
                                      </p:tavLst>
                                    </p:anim>
                                  </p:childTnLst>
                                </p:cTn>
                              </p:par>
                            </p:childTnLst>
                          </p:cTn>
                        </p:par>
                        <p:par>
                          <p:cTn id="47" fill="hold">
                            <p:stCondLst>
                              <p:cond delay="1000"/>
                            </p:stCondLst>
                            <p:childTnLst>
                              <p:par>
                                <p:cTn id="48" presetID="2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childTnLst>
                                </p:cTn>
                              </p:par>
                            </p:childTnLst>
                          </p:cTn>
                        </p:par>
                        <p:par>
                          <p:cTn id="52" fill="hold">
                            <p:stCondLst>
                              <p:cond delay="1500"/>
                            </p:stCondLst>
                            <p:childTnLst>
                              <p:par>
                                <p:cTn id="53" presetID="17" presetClass="entr" presetSubtype="8"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ppt_x</p:attrName>
                                        </p:attrNameLst>
                                      </p:cBhvr>
                                      <p:tavLst>
                                        <p:tav tm="0">
                                          <p:val>
                                            <p:strVal val="#ppt_x-#ppt_w/2"/>
                                          </p:val>
                                        </p:tav>
                                        <p:tav tm="100000">
                                          <p:val>
                                            <p:strVal val="#ppt_x"/>
                                          </p:val>
                                        </p:tav>
                                      </p:tavLst>
                                    </p:anim>
                                    <p:anim calcmode="lin" valueType="num">
                                      <p:cBhvr>
                                        <p:cTn id="56" dur="500" fill="hold"/>
                                        <p:tgtEl>
                                          <p:spTgt spid="21"/>
                                        </p:tgtEl>
                                        <p:attrNameLst>
                                          <p:attrName>ppt_y</p:attrName>
                                        </p:attrNameLst>
                                      </p:cBhvr>
                                      <p:tavLst>
                                        <p:tav tm="0">
                                          <p:val>
                                            <p:strVal val="#ppt_y"/>
                                          </p:val>
                                        </p:tav>
                                        <p:tav tm="100000">
                                          <p:val>
                                            <p:strVal val="#ppt_y"/>
                                          </p:val>
                                        </p:tav>
                                      </p:tavLst>
                                    </p:anim>
                                    <p:anim calcmode="lin" valueType="num">
                                      <p:cBhvr>
                                        <p:cTn id="57" dur="500" fill="hold"/>
                                        <p:tgtEl>
                                          <p:spTgt spid="21"/>
                                        </p:tgtEl>
                                        <p:attrNameLst>
                                          <p:attrName>ppt_w</p:attrName>
                                        </p:attrNameLst>
                                      </p:cBhvr>
                                      <p:tavLst>
                                        <p:tav tm="0">
                                          <p:val>
                                            <p:fltVal val="0"/>
                                          </p:val>
                                        </p:tav>
                                        <p:tav tm="100000">
                                          <p:val>
                                            <p:strVal val="#ppt_w"/>
                                          </p:val>
                                        </p:tav>
                                      </p:tavLst>
                                    </p:anim>
                                    <p:anim calcmode="lin" valueType="num">
                                      <p:cBhvr>
                                        <p:cTn id="58"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xit" presetSubtype="0" fill="hold" grpId="1" nodeType="clickEffect">
                                  <p:stCondLst>
                                    <p:cond delay="0"/>
                                  </p:stCondLst>
                                  <p:childTnLst>
                                    <p:anim calcmode="lin" valueType="num">
                                      <p:cBhvr>
                                        <p:cTn id="62" dur="500"/>
                                        <p:tgtEl>
                                          <p:spTgt spid="29"/>
                                        </p:tgtEl>
                                        <p:attrNameLst>
                                          <p:attrName>ppt_w</p:attrName>
                                        </p:attrNameLst>
                                      </p:cBhvr>
                                      <p:tavLst>
                                        <p:tav tm="0">
                                          <p:val>
                                            <p:strVal val="ppt_w"/>
                                          </p:val>
                                        </p:tav>
                                        <p:tav tm="100000">
                                          <p:val>
                                            <p:fltVal val="0"/>
                                          </p:val>
                                        </p:tav>
                                      </p:tavLst>
                                    </p:anim>
                                    <p:anim calcmode="lin" valueType="num">
                                      <p:cBhvr>
                                        <p:cTn id="63" dur="500"/>
                                        <p:tgtEl>
                                          <p:spTgt spid="29"/>
                                        </p:tgtEl>
                                        <p:attrNameLst>
                                          <p:attrName>ppt_h</p:attrName>
                                        </p:attrNameLst>
                                      </p:cBhvr>
                                      <p:tavLst>
                                        <p:tav tm="0">
                                          <p:val>
                                            <p:strVal val="ppt_h"/>
                                          </p:val>
                                        </p:tav>
                                        <p:tav tm="100000">
                                          <p:val>
                                            <p:fltVal val="0"/>
                                          </p:val>
                                        </p:tav>
                                      </p:tavLst>
                                    </p:anim>
                                    <p:animEffect transition="out" filter="fade">
                                      <p:cBhvr>
                                        <p:cTn id="64" dur="500"/>
                                        <p:tgtEl>
                                          <p:spTgt spid="29"/>
                                        </p:tgtEl>
                                      </p:cBhvr>
                                    </p:animEffect>
                                    <p:set>
                                      <p:cBhvr>
                                        <p:cTn id="65" dur="1" fill="hold">
                                          <p:stCondLst>
                                            <p:cond delay="499"/>
                                          </p:stCondLst>
                                        </p:cTn>
                                        <p:tgtEl>
                                          <p:spTgt spid="29"/>
                                        </p:tgtEl>
                                        <p:attrNameLst>
                                          <p:attrName>style.visibility</p:attrName>
                                        </p:attrNameLst>
                                      </p:cBhvr>
                                      <p:to>
                                        <p:strVal val="hidden"/>
                                      </p:to>
                                    </p:set>
                                  </p:childTnLst>
                                </p:cTn>
                              </p:par>
                            </p:childTnLst>
                          </p:cTn>
                        </p:par>
                        <p:par>
                          <p:cTn id="66" fill="hold">
                            <p:stCondLst>
                              <p:cond delay="500"/>
                            </p:stCondLst>
                            <p:childTnLst>
                              <p:par>
                                <p:cTn id="67" presetID="17" presetClass="entr" presetSubtype="1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p:cTn id="69" dur="500" fill="hold"/>
                                        <p:tgtEl>
                                          <p:spTgt spid="30"/>
                                        </p:tgtEl>
                                        <p:attrNameLst>
                                          <p:attrName>ppt_w</p:attrName>
                                        </p:attrNameLst>
                                      </p:cBhvr>
                                      <p:tavLst>
                                        <p:tav tm="0">
                                          <p:val>
                                            <p:fltVal val="0"/>
                                          </p:val>
                                        </p:tav>
                                        <p:tav tm="100000">
                                          <p:val>
                                            <p:strVal val="#ppt_w"/>
                                          </p:val>
                                        </p:tav>
                                      </p:tavLst>
                                    </p:anim>
                                    <p:anim calcmode="lin" valueType="num">
                                      <p:cBhvr>
                                        <p:cTn id="70" dur="500" fill="hold"/>
                                        <p:tgtEl>
                                          <p:spTgt spid="30"/>
                                        </p:tgtEl>
                                        <p:attrNameLst>
                                          <p:attrName>ppt_h</p:attrName>
                                        </p:attrNameLst>
                                      </p:cBhvr>
                                      <p:tavLst>
                                        <p:tav tm="0">
                                          <p:val>
                                            <p:strVal val="#ppt_h"/>
                                          </p:val>
                                        </p:tav>
                                        <p:tav tm="100000">
                                          <p:val>
                                            <p:strVal val="#ppt_h"/>
                                          </p:val>
                                        </p:tav>
                                      </p:tavLst>
                                    </p:anim>
                                  </p:childTnLst>
                                </p:cTn>
                              </p:par>
                            </p:childTnLst>
                          </p:cTn>
                        </p:par>
                        <p:par>
                          <p:cTn id="71" fill="hold">
                            <p:stCondLst>
                              <p:cond delay="1000"/>
                            </p:stCondLst>
                            <p:childTnLst>
                              <p:par>
                                <p:cTn id="72" presetID="23" presetClass="entr" presetSubtype="16"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p:cTn id="74" dur="500" fill="hold"/>
                                        <p:tgtEl>
                                          <p:spTgt spid="25"/>
                                        </p:tgtEl>
                                        <p:attrNameLst>
                                          <p:attrName>ppt_w</p:attrName>
                                        </p:attrNameLst>
                                      </p:cBhvr>
                                      <p:tavLst>
                                        <p:tav tm="0">
                                          <p:val>
                                            <p:fltVal val="0"/>
                                          </p:val>
                                        </p:tav>
                                        <p:tav tm="100000">
                                          <p:val>
                                            <p:strVal val="#ppt_w"/>
                                          </p:val>
                                        </p:tav>
                                      </p:tavLst>
                                    </p:anim>
                                    <p:anim calcmode="lin" valueType="num">
                                      <p:cBhvr>
                                        <p:cTn id="75" dur="500" fill="hold"/>
                                        <p:tgtEl>
                                          <p:spTgt spid="25"/>
                                        </p:tgtEl>
                                        <p:attrNameLst>
                                          <p:attrName>ppt_h</p:attrName>
                                        </p:attrNameLst>
                                      </p:cBhvr>
                                      <p:tavLst>
                                        <p:tav tm="0">
                                          <p:val>
                                            <p:fltVal val="0"/>
                                          </p:val>
                                        </p:tav>
                                        <p:tav tm="100000">
                                          <p:val>
                                            <p:strVal val="#ppt_h"/>
                                          </p:val>
                                        </p:tav>
                                      </p:tavLst>
                                    </p:anim>
                                  </p:childTnLst>
                                </p:cTn>
                              </p:par>
                            </p:childTnLst>
                          </p:cTn>
                        </p:par>
                        <p:par>
                          <p:cTn id="76" fill="hold">
                            <p:stCondLst>
                              <p:cond delay="1500"/>
                            </p:stCondLst>
                            <p:childTnLst>
                              <p:par>
                                <p:cTn id="77" presetID="17" presetClass="entr" presetSubtype="8"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p:cTn id="79" dur="500" fill="hold"/>
                                        <p:tgtEl>
                                          <p:spTgt spid="22"/>
                                        </p:tgtEl>
                                        <p:attrNameLst>
                                          <p:attrName>ppt_x</p:attrName>
                                        </p:attrNameLst>
                                      </p:cBhvr>
                                      <p:tavLst>
                                        <p:tav tm="0">
                                          <p:val>
                                            <p:strVal val="#ppt_x-#ppt_w/2"/>
                                          </p:val>
                                        </p:tav>
                                        <p:tav tm="100000">
                                          <p:val>
                                            <p:strVal val="#ppt_x"/>
                                          </p:val>
                                        </p:tav>
                                      </p:tavLst>
                                    </p:anim>
                                    <p:anim calcmode="lin" valueType="num">
                                      <p:cBhvr>
                                        <p:cTn id="80" dur="500" fill="hold"/>
                                        <p:tgtEl>
                                          <p:spTgt spid="22"/>
                                        </p:tgtEl>
                                        <p:attrNameLst>
                                          <p:attrName>ppt_y</p:attrName>
                                        </p:attrNameLst>
                                      </p:cBhvr>
                                      <p:tavLst>
                                        <p:tav tm="0">
                                          <p:val>
                                            <p:strVal val="#ppt_y"/>
                                          </p:val>
                                        </p:tav>
                                        <p:tav tm="100000">
                                          <p:val>
                                            <p:strVal val="#ppt_y"/>
                                          </p:val>
                                        </p:tav>
                                      </p:tavLst>
                                    </p:anim>
                                    <p:anim calcmode="lin" valueType="num">
                                      <p:cBhvr>
                                        <p:cTn id="81" dur="500" fill="hold"/>
                                        <p:tgtEl>
                                          <p:spTgt spid="22"/>
                                        </p:tgtEl>
                                        <p:attrNameLst>
                                          <p:attrName>ppt_w</p:attrName>
                                        </p:attrNameLst>
                                      </p:cBhvr>
                                      <p:tavLst>
                                        <p:tav tm="0">
                                          <p:val>
                                            <p:fltVal val="0"/>
                                          </p:val>
                                        </p:tav>
                                        <p:tav tm="100000">
                                          <p:val>
                                            <p:strVal val="#ppt_w"/>
                                          </p:val>
                                        </p:tav>
                                      </p:tavLst>
                                    </p:anim>
                                    <p:anim calcmode="lin" valueType="num">
                                      <p:cBhvr>
                                        <p:cTn id="82"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53" presetClass="exit" presetSubtype="0" fill="hold" grpId="1" nodeType="clickEffect">
                                  <p:stCondLst>
                                    <p:cond delay="0"/>
                                  </p:stCondLst>
                                  <p:childTnLst>
                                    <p:anim calcmode="lin" valueType="num">
                                      <p:cBhvr>
                                        <p:cTn id="86" dur="500"/>
                                        <p:tgtEl>
                                          <p:spTgt spid="30"/>
                                        </p:tgtEl>
                                        <p:attrNameLst>
                                          <p:attrName>ppt_w</p:attrName>
                                        </p:attrNameLst>
                                      </p:cBhvr>
                                      <p:tavLst>
                                        <p:tav tm="0">
                                          <p:val>
                                            <p:strVal val="ppt_w"/>
                                          </p:val>
                                        </p:tav>
                                        <p:tav tm="100000">
                                          <p:val>
                                            <p:fltVal val="0"/>
                                          </p:val>
                                        </p:tav>
                                      </p:tavLst>
                                    </p:anim>
                                    <p:anim calcmode="lin" valueType="num">
                                      <p:cBhvr>
                                        <p:cTn id="87" dur="500"/>
                                        <p:tgtEl>
                                          <p:spTgt spid="30"/>
                                        </p:tgtEl>
                                        <p:attrNameLst>
                                          <p:attrName>ppt_h</p:attrName>
                                        </p:attrNameLst>
                                      </p:cBhvr>
                                      <p:tavLst>
                                        <p:tav tm="0">
                                          <p:val>
                                            <p:strVal val="ppt_h"/>
                                          </p:val>
                                        </p:tav>
                                        <p:tav tm="100000">
                                          <p:val>
                                            <p:fltVal val="0"/>
                                          </p:val>
                                        </p:tav>
                                      </p:tavLst>
                                    </p:anim>
                                    <p:animEffect transition="out" filter="fade">
                                      <p:cBhvr>
                                        <p:cTn id="88" dur="500"/>
                                        <p:tgtEl>
                                          <p:spTgt spid="30"/>
                                        </p:tgtEl>
                                      </p:cBhvr>
                                    </p:animEffect>
                                    <p:set>
                                      <p:cBhvr>
                                        <p:cTn id="89" dur="1" fill="hold">
                                          <p:stCondLst>
                                            <p:cond delay="499"/>
                                          </p:stCondLst>
                                        </p:cTn>
                                        <p:tgtEl>
                                          <p:spTgt spid="30"/>
                                        </p:tgtEl>
                                        <p:attrNameLst>
                                          <p:attrName>style.visibility</p:attrName>
                                        </p:attrNameLst>
                                      </p:cBhvr>
                                      <p:to>
                                        <p:strVal val="hidden"/>
                                      </p:to>
                                    </p:set>
                                  </p:childTnLst>
                                </p:cTn>
                              </p:par>
                            </p:childTnLst>
                          </p:cTn>
                        </p:par>
                        <p:par>
                          <p:cTn id="90" fill="hold">
                            <p:stCondLst>
                              <p:cond delay="500"/>
                            </p:stCondLst>
                            <p:childTnLst>
                              <p:par>
                                <p:cTn id="91" presetID="17" presetClass="entr" presetSubtype="10" fill="hold" grpId="0" nodeType="afterEffect">
                                  <p:stCondLst>
                                    <p:cond delay="0"/>
                                  </p:stCondLst>
                                  <p:childTnLst>
                                    <p:set>
                                      <p:cBhvr>
                                        <p:cTn id="92" dur="1" fill="hold">
                                          <p:stCondLst>
                                            <p:cond delay="0"/>
                                          </p:stCondLst>
                                        </p:cTn>
                                        <p:tgtEl>
                                          <p:spTgt spid="31"/>
                                        </p:tgtEl>
                                        <p:attrNameLst>
                                          <p:attrName>style.visibility</p:attrName>
                                        </p:attrNameLst>
                                      </p:cBhvr>
                                      <p:to>
                                        <p:strVal val="visible"/>
                                      </p:to>
                                    </p:set>
                                    <p:anim calcmode="lin" valueType="num">
                                      <p:cBhvr>
                                        <p:cTn id="93" dur="500" fill="hold"/>
                                        <p:tgtEl>
                                          <p:spTgt spid="31"/>
                                        </p:tgtEl>
                                        <p:attrNameLst>
                                          <p:attrName>ppt_w</p:attrName>
                                        </p:attrNameLst>
                                      </p:cBhvr>
                                      <p:tavLst>
                                        <p:tav tm="0">
                                          <p:val>
                                            <p:fltVal val="0"/>
                                          </p:val>
                                        </p:tav>
                                        <p:tav tm="100000">
                                          <p:val>
                                            <p:strVal val="#ppt_w"/>
                                          </p:val>
                                        </p:tav>
                                      </p:tavLst>
                                    </p:anim>
                                    <p:anim calcmode="lin" valueType="num">
                                      <p:cBhvr>
                                        <p:cTn id="94" dur="500" fill="hold"/>
                                        <p:tgtEl>
                                          <p:spTgt spid="31"/>
                                        </p:tgtEl>
                                        <p:attrNameLst>
                                          <p:attrName>ppt_h</p:attrName>
                                        </p:attrNameLst>
                                      </p:cBhvr>
                                      <p:tavLst>
                                        <p:tav tm="0">
                                          <p:val>
                                            <p:strVal val="#ppt_h"/>
                                          </p:val>
                                        </p:tav>
                                        <p:tav tm="100000">
                                          <p:val>
                                            <p:strVal val="#ppt_h"/>
                                          </p:val>
                                        </p:tav>
                                      </p:tavLst>
                                    </p:anim>
                                  </p:childTnLst>
                                </p:cTn>
                              </p:par>
                            </p:childTnLst>
                          </p:cTn>
                        </p:par>
                        <p:par>
                          <p:cTn id="95" fill="hold">
                            <p:stCondLst>
                              <p:cond delay="1000"/>
                            </p:stCondLst>
                            <p:childTnLst>
                              <p:par>
                                <p:cTn id="96" presetID="23" presetClass="entr" presetSubtype="16" fill="hold" grpId="0" nodeType="afterEffect">
                                  <p:stCondLst>
                                    <p:cond delay="0"/>
                                  </p:stCondLst>
                                  <p:childTnLst>
                                    <p:set>
                                      <p:cBhvr>
                                        <p:cTn id="97" dur="1" fill="hold">
                                          <p:stCondLst>
                                            <p:cond delay="0"/>
                                          </p:stCondLst>
                                        </p:cTn>
                                        <p:tgtEl>
                                          <p:spTgt spid="26"/>
                                        </p:tgtEl>
                                        <p:attrNameLst>
                                          <p:attrName>style.visibility</p:attrName>
                                        </p:attrNameLst>
                                      </p:cBhvr>
                                      <p:to>
                                        <p:strVal val="visible"/>
                                      </p:to>
                                    </p:set>
                                    <p:anim calcmode="lin" valueType="num">
                                      <p:cBhvr>
                                        <p:cTn id="98" dur="500" fill="hold"/>
                                        <p:tgtEl>
                                          <p:spTgt spid="26"/>
                                        </p:tgtEl>
                                        <p:attrNameLst>
                                          <p:attrName>ppt_w</p:attrName>
                                        </p:attrNameLst>
                                      </p:cBhvr>
                                      <p:tavLst>
                                        <p:tav tm="0">
                                          <p:val>
                                            <p:fltVal val="0"/>
                                          </p:val>
                                        </p:tav>
                                        <p:tav tm="100000">
                                          <p:val>
                                            <p:strVal val="#ppt_w"/>
                                          </p:val>
                                        </p:tav>
                                      </p:tavLst>
                                    </p:anim>
                                    <p:anim calcmode="lin" valueType="num">
                                      <p:cBhvr>
                                        <p:cTn id="99" dur="500" fill="hold"/>
                                        <p:tgtEl>
                                          <p:spTgt spid="26"/>
                                        </p:tgtEl>
                                        <p:attrNameLst>
                                          <p:attrName>ppt_h</p:attrName>
                                        </p:attrNameLst>
                                      </p:cBhvr>
                                      <p:tavLst>
                                        <p:tav tm="0">
                                          <p:val>
                                            <p:fltVal val="0"/>
                                          </p:val>
                                        </p:tav>
                                        <p:tav tm="100000">
                                          <p:val>
                                            <p:strVal val="#ppt_h"/>
                                          </p:val>
                                        </p:tav>
                                      </p:tavLst>
                                    </p:anim>
                                  </p:childTnLst>
                                </p:cTn>
                              </p:par>
                            </p:childTnLst>
                          </p:cTn>
                        </p:par>
                        <p:par>
                          <p:cTn id="100" fill="hold">
                            <p:stCondLst>
                              <p:cond delay="1500"/>
                            </p:stCondLst>
                            <p:childTnLst>
                              <p:par>
                                <p:cTn id="101" presetID="17" presetClass="entr" presetSubtype="8"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p:cTn id="103" dur="500" fill="hold"/>
                                        <p:tgtEl>
                                          <p:spTgt spid="23"/>
                                        </p:tgtEl>
                                        <p:attrNameLst>
                                          <p:attrName>ppt_x</p:attrName>
                                        </p:attrNameLst>
                                      </p:cBhvr>
                                      <p:tavLst>
                                        <p:tav tm="0">
                                          <p:val>
                                            <p:strVal val="#ppt_x-#ppt_w/2"/>
                                          </p:val>
                                        </p:tav>
                                        <p:tav tm="100000">
                                          <p:val>
                                            <p:strVal val="#ppt_x"/>
                                          </p:val>
                                        </p:tav>
                                      </p:tavLst>
                                    </p:anim>
                                    <p:anim calcmode="lin" valueType="num">
                                      <p:cBhvr>
                                        <p:cTn id="104" dur="500" fill="hold"/>
                                        <p:tgtEl>
                                          <p:spTgt spid="23"/>
                                        </p:tgtEl>
                                        <p:attrNameLst>
                                          <p:attrName>ppt_y</p:attrName>
                                        </p:attrNameLst>
                                      </p:cBhvr>
                                      <p:tavLst>
                                        <p:tav tm="0">
                                          <p:val>
                                            <p:strVal val="#ppt_y"/>
                                          </p:val>
                                        </p:tav>
                                        <p:tav tm="100000">
                                          <p:val>
                                            <p:strVal val="#ppt_y"/>
                                          </p:val>
                                        </p:tav>
                                      </p:tavLst>
                                    </p:anim>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107" fill="hold">
                      <p:stCondLst>
                        <p:cond delay="indefinite"/>
                      </p:stCondLst>
                      <p:childTnLst>
                        <p:par>
                          <p:cTn id="108" fill="hold">
                            <p:stCondLst>
                              <p:cond delay="0"/>
                            </p:stCondLst>
                            <p:childTnLst>
                              <p:par>
                                <p:cTn id="109" presetID="53" presetClass="exit" presetSubtype="0" fill="hold" grpId="1" nodeType="clickEffect">
                                  <p:stCondLst>
                                    <p:cond delay="0"/>
                                  </p:stCondLst>
                                  <p:childTnLst>
                                    <p:anim calcmode="lin" valueType="num">
                                      <p:cBhvr>
                                        <p:cTn id="110" dur="500"/>
                                        <p:tgtEl>
                                          <p:spTgt spid="31"/>
                                        </p:tgtEl>
                                        <p:attrNameLst>
                                          <p:attrName>ppt_w</p:attrName>
                                        </p:attrNameLst>
                                      </p:cBhvr>
                                      <p:tavLst>
                                        <p:tav tm="0">
                                          <p:val>
                                            <p:strVal val="ppt_w"/>
                                          </p:val>
                                        </p:tav>
                                        <p:tav tm="100000">
                                          <p:val>
                                            <p:fltVal val="0"/>
                                          </p:val>
                                        </p:tav>
                                      </p:tavLst>
                                    </p:anim>
                                    <p:anim calcmode="lin" valueType="num">
                                      <p:cBhvr>
                                        <p:cTn id="111" dur="500"/>
                                        <p:tgtEl>
                                          <p:spTgt spid="31"/>
                                        </p:tgtEl>
                                        <p:attrNameLst>
                                          <p:attrName>ppt_h</p:attrName>
                                        </p:attrNameLst>
                                      </p:cBhvr>
                                      <p:tavLst>
                                        <p:tav tm="0">
                                          <p:val>
                                            <p:strVal val="ppt_h"/>
                                          </p:val>
                                        </p:tav>
                                        <p:tav tm="100000">
                                          <p:val>
                                            <p:fltVal val="0"/>
                                          </p:val>
                                        </p:tav>
                                      </p:tavLst>
                                    </p:anim>
                                    <p:animEffect transition="out" filter="fade">
                                      <p:cBhvr>
                                        <p:cTn id="112" dur="500"/>
                                        <p:tgtEl>
                                          <p:spTgt spid="31"/>
                                        </p:tgtEl>
                                      </p:cBhvr>
                                    </p:animEffect>
                                    <p:set>
                                      <p:cBhvr>
                                        <p:cTn id="113" dur="1" fill="hold">
                                          <p:stCondLst>
                                            <p:cond delay="499"/>
                                          </p:stCondLst>
                                        </p:cTn>
                                        <p:tgtEl>
                                          <p:spTgt spid="31"/>
                                        </p:tgtEl>
                                        <p:attrNameLst>
                                          <p:attrName>style.visibility</p:attrName>
                                        </p:attrNameLst>
                                      </p:cBhvr>
                                      <p:to>
                                        <p:strVal val="hidden"/>
                                      </p:to>
                                    </p:set>
                                  </p:childTnLst>
                                </p:cTn>
                              </p:par>
                              <p:par>
                                <p:cTn id="114" presetID="17" presetClass="entr" presetSubtype="1" fill="hold" nodeType="withEffect">
                                  <p:stCondLst>
                                    <p:cond delay="0"/>
                                  </p:stCondLst>
                                  <p:childTnLst>
                                    <p:set>
                                      <p:cBhvr>
                                        <p:cTn id="115" dur="1" fill="hold">
                                          <p:stCondLst>
                                            <p:cond delay="0"/>
                                          </p:stCondLst>
                                        </p:cTn>
                                        <p:tgtEl>
                                          <p:spTgt spid="33"/>
                                        </p:tgtEl>
                                        <p:attrNameLst>
                                          <p:attrName>style.visibility</p:attrName>
                                        </p:attrNameLst>
                                      </p:cBhvr>
                                      <p:to>
                                        <p:strVal val="visible"/>
                                      </p:to>
                                    </p:set>
                                    <p:anim calcmode="lin" valueType="num">
                                      <p:cBhvr>
                                        <p:cTn id="116" dur="500" fill="hold"/>
                                        <p:tgtEl>
                                          <p:spTgt spid="33"/>
                                        </p:tgtEl>
                                        <p:attrNameLst>
                                          <p:attrName>ppt_x</p:attrName>
                                        </p:attrNameLst>
                                      </p:cBhvr>
                                      <p:tavLst>
                                        <p:tav tm="0">
                                          <p:val>
                                            <p:strVal val="#ppt_x"/>
                                          </p:val>
                                        </p:tav>
                                        <p:tav tm="100000">
                                          <p:val>
                                            <p:strVal val="#ppt_x"/>
                                          </p:val>
                                        </p:tav>
                                      </p:tavLst>
                                    </p:anim>
                                    <p:anim calcmode="lin" valueType="num">
                                      <p:cBhvr>
                                        <p:cTn id="117" dur="500" fill="hold"/>
                                        <p:tgtEl>
                                          <p:spTgt spid="33"/>
                                        </p:tgtEl>
                                        <p:attrNameLst>
                                          <p:attrName>ppt_y</p:attrName>
                                        </p:attrNameLst>
                                      </p:cBhvr>
                                      <p:tavLst>
                                        <p:tav tm="0">
                                          <p:val>
                                            <p:strVal val="#ppt_y-#ppt_h/2"/>
                                          </p:val>
                                        </p:tav>
                                        <p:tav tm="100000">
                                          <p:val>
                                            <p:strVal val="#ppt_y"/>
                                          </p:val>
                                        </p:tav>
                                      </p:tavLst>
                                    </p:anim>
                                    <p:anim calcmode="lin" valueType="num">
                                      <p:cBhvr>
                                        <p:cTn id="118" dur="500" fill="hold"/>
                                        <p:tgtEl>
                                          <p:spTgt spid="33"/>
                                        </p:tgtEl>
                                        <p:attrNameLst>
                                          <p:attrName>ppt_w</p:attrName>
                                        </p:attrNameLst>
                                      </p:cBhvr>
                                      <p:tavLst>
                                        <p:tav tm="0">
                                          <p:val>
                                            <p:strVal val="#ppt_w"/>
                                          </p:val>
                                        </p:tav>
                                        <p:tav tm="100000">
                                          <p:val>
                                            <p:strVal val="#ppt_w"/>
                                          </p:val>
                                        </p:tav>
                                      </p:tavLst>
                                    </p:anim>
                                    <p:anim calcmode="lin" valueType="num">
                                      <p:cBhvr>
                                        <p:cTn id="119" dur="500" fill="hold"/>
                                        <p:tgtEl>
                                          <p:spTgt spid="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0661" grpId="0"/>
      <p:bldP spid="19" grpId="0" animBg="1"/>
      <p:bldP spid="20" grpId="0"/>
      <p:bldP spid="21" grpId="0"/>
      <p:bldP spid="22" grpId="0"/>
      <p:bldP spid="23" grpId="0"/>
      <p:bldP spid="24" grpId="0" animBg="1"/>
      <p:bldP spid="25" grpId="0" animBg="1"/>
      <p:bldP spid="26" grpId="0" animBg="1"/>
      <p:bldP spid="710660" grpId="0" animBg="1"/>
      <p:bldP spid="27" grpId="0" animBg="1"/>
      <p:bldP spid="27" grpId="1" animBg="1"/>
      <p:bldP spid="29" grpId="0" animBg="1"/>
      <p:bldP spid="29" grpId="1" animBg="1"/>
      <p:bldP spid="30" grpId="0" animBg="1"/>
      <p:bldP spid="30" grpId="1" animBg="1"/>
      <p:bldP spid="31" grpId="0" animBg="1"/>
      <p:bldP spid="31"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650083" y="1743489"/>
            <a:ext cx="7708106" cy="2606484"/>
          </a:xfrm>
          <a:prstGeom prst="rect">
            <a:avLst/>
          </a:prstGeom>
          <a:noFill/>
          <a:ln w="12700">
            <a:noFill/>
            <a:miter lim="800000"/>
            <a:headEnd/>
            <a:tailEnd/>
          </a:ln>
        </p:spPr>
        <p:txBody>
          <a:bodyPr wrap="square" lIns="67866" tIns="33338" rIns="67866" bIns="33338">
            <a:spAutoFit/>
          </a:bodyPr>
          <a:lstStyle/>
          <a:p>
            <a:pPr eaLnBrk="0" fontAlgn="base" hangingPunct="0">
              <a:spcBef>
                <a:spcPct val="0"/>
              </a:spcBef>
              <a:spcAft>
                <a:spcPct val="0"/>
              </a:spcAft>
              <a:buSzPct val="55000"/>
              <a:buFont typeface="Monotype Sorts"/>
              <a:buNone/>
              <a:defRPr/>
            </a:pPr>
            <a:r>
              <a:rPr lang="en-US" sz="1500" b="1" dirty="0">
                <a:solidFill>
                  <a:srgbClr val="000000"/>
                </a:solidFill>
                <a:cs typeface="Times New Roman" pitchFamily="18" charset="0"/>
              </a:rPr>
              <a:t>Action:</a:t>
            </a:r>
            <a:r>
              <a:rPr lang="en-US" sz="1500" dirty="0">
                <a:solidFill>
                  <a:srgbClr val="000000"/>
                </a:solidFill>
                <a:cs typeface="Times New Roman" pitchFamily="18" charset="0"/>
              </a:rPr>
              <a:t> </a:t>
            </a:r>
            <a:r>
              <a:rPr lang="en-US" sz="1500" dirty="0">
                <a:solidFill>
                  <a:srgbClr val="000000"/>
                </a:solidFill>
                <a:cs typeface="Arial" panose="020B0604020202020204" pitchFamily="34" charset="0"/>
              </a:rPr>
              <a:t>Conduct GFEBS Course-to-Roles-to-T-codes Crosswalk</a:t>
            </a:r>
          </a:p>
          <a:p>
            <a:pPr eaLnBrk="0" fontAlgn="base" hangingPunct="0">
              <a:spcBef>
                <a:spcPct val="0"/>
              </a:spcBef>
              <a:spcAft>
                <a:spcPct val="0"/>
              </a:spcAft>
              <a:buSzPct val="55000"/>
              <a:buFont typeface="Monotype Sorts"/>
              <a:buNone/>
              <a:defRPr/>
            </a:pPr>
            <a:endParaRPr lang="en-US" sz="1500" b="1" dirty="0">
              <a:solidFill>
                <a:srgbClr val="000000"/>
              </a:solidFill>
              <a:cs typeface="Arial" panose="020B0604020202020204" pitchFamily="34" charset="0"/>
            </a:endParaRPr>
          </a:p>
          <a:p>
            <a:pPr eaLnBrk="0" fontAlgn="base" hangingPunct="0">
              <a:spcBef>
                <a:spcPct val="0"/>
              </a:spcBef>
              <a:spcAft>
                <a:spcPct val="0"/>
              </a:spcAft>
              <a:buSzPct val="55000"/>
              <a:buFont typeface="Monotype Sorts"/>
              <a:buNone/>
              <a:defRPr/>
            </a:pPr>
            <a:r>
              <a:rPr lang="en-US" sz="1500" b="1" dirty="0">
                <a:solidFill>
                  <a:srgbClr val="000000"/>
                </a:solidFill>
                <a:cs typeface="Times New Roman" pitchFamily="18" charset="0"/>
              </a:rPr>
              <a:t>Conditions: </a:t>
            </a:r>
            <a:r>
              <a:rPr lang="en-US" sz="1500" dirty="0">
                <a:cs typeface="Arial" panose="020B0604020202020204" pitchFamily="34" charset="0"/>
              </a:rPr>
              <a:t>FM Leaders in a classroom environment using doctrinal and administrative publications, practical exercises, personal experience, handouts, discussion and access to GFEBS.</a:t>
            </a:r>
            <a:endParaRPr lang="en-US" sz="1500" b="1" dirty="0">
              <a:solidFill>
                <a:srgbClr val="000000"/>
              </a:solidFill>
              <a:cs typeface="Times New Roman" pitchFamily="18" charset="0"/>
            </a:endParaRPr>
          </a:p>
          <a:p>
            <a:pPr eaLnBrk="0" fontAlgn="base" hangingPunct="0">
              <a:spcBef>
                <a:spcPct val="0"/>
              </a:spcBef>
              <a:spcAft>
                <a:spcPct val="0"/>
              </a:spcAft>
              <a:defRPr/>
            </a:pPr>
            <a:endParaRPr lang="en-US" sz="1500" b="1" dirty="0">
              <a:solidFill>
                <a:srgbClr val="000000"/>
              </a:solidFill>
              <a:cs typeface="Times New Roman" pitchFamily="18" charset="0"/>
            </a:endParaRPr>
          </a:p>
          <a:p>
            <a:pPr eaLnBrk="0" fontAlgn="base" hangingPunct="0">
              <a:spcBef>
                <a:spcPct val="0"/>
              </a:spcBef>
              <a:spcAft>
                <a:spcPct val="0"/>
              </a:spcAft>
              <a:defRPr/>
            </a:pPr>
            <a:r>
              <a:rPr lang="en-US" sz="1500" b="1" dirty="0">
                <a:solidFill>
                  <a:srgbClr val="000000"/>
                </a:solidFill>
                <a:cs typeface="Times New Roman" pitchFamily="18" charset="0"/>
              </a:rPr>
              <a:t>Standard: </a:t>
            </a:r>
            <a:r>
              <a:rPr lang="en-US" sz="1500" b="1" dirty="0">
                <a:cs typeface="Arial" panose="020B0604020202020204" pitchFamily="34" charset="0"/>
              </a:rPr>
              <a:t>Analysis includes:</a:t>
            </a:r>
          </a:p>
          <a:p>
            <a:pPr eaLnBrk="0" fontAlgn="base" hangingPunct="0">
              <a:spcBef>
                <a:spcPct val="0"/>
              </a:spcBef>
              <a:spcAft>
                <a:spcPct val="0"/>
              </a:spcAft>
              <a:defRPr/>
            </a:pPr>
            <a:r>
              <a:rPr lang="en-US" sz="1500" dirty="0">
                <a:solidFill>
                  <a:srgbClr val="000000"/>
                </a:solidFill>
                <a:cs typeface="Arial" panose="020B0604020202020204" pitchFamily="34" charset="0"/>
              </a:rPr>
              <a:t>                     - Discuss GFEBS functional areas, master and transactional data </a:t>
            </a:r>
          </a:p>
          <a:p>
            <a:pPr eaLnBrk="0" fontAlgn="base" hangingPunct="0">
              <a:spcBef>
                <a:spcPct val="0"/>
              </a:spcBef>
              <a:spcAft>
                <a:spcPct val="0"/>
              </a:spcAft>
              <a:defRPr/>
            </a:pPr>
            <a:r>
              <a:rPr lang="en-US" sz="1500" dirty="0">
                <a:solidFill>
                  <a:srgbClr val="000000"/>
                </a:solidFill>
                <a:cs typeface="Arial" panose="020B0604020202020204" pitchFamily="34" charset="0"/>
              </a:rPr>
              <a:t>                     - Explain GFEBS Line of Accounting (LOA), prerequisites, and roles</a:t>
            </a:r>
          </a:p>
          <a:p>
            <a:pPr eaLnBrk="0" fontAlgn="base" hangingPunct="0">
              <a:spcBef>
                <a:spcPct val="0"/>
              </a:spcBef>
              <a:spcAft>
                <a:spcPct val="0"/>
              </a:spcAft>
              <a:defRPr/>
            </a:pPr>
            <a:r>
              <a:rPr lang="en-US" sz="1500" dirty="0">
                <a:solidFill>
                  <a:srgbClr val="000000"/>
                </a:solidFill>
                <a:cs typeface="Arial" panose="020B0604020202020204" pitchFamily="34" charset="0"/>
              </a:rPr>
              <a:t>                     - Describe the impact GFEBS has on all Army organizations.</a:t>
            </a:r>
            <a:r>
              <a:rPr lang="en-US" sz="1500" b="1" dirty="0">
                <a:solidFill>
                  <a:srgbClr val="000000"/>
                </a:solidFill>
              </a:rPr>
              <a:t>	</a:t>
            </a:r>
          </a:p>
          <a:p>
            <a:pPr eaLnBrk="0" fontAlgn="base" hangingPunct="0">
              <a:spcBef>
                <a:spcPct val="0"/>
              </a:spcBef>
              <a:spcAft>
                <a:spcPct val="0"/>
              </a:spcAft>
              <a:defRPr/>
            </a:pPr>
            <a:r>
              <a:rPr lang="en-US" sz="1500" b="1" dirty="0">
                <a:solidFill>
                  <a:srgbClr val="000000"/>
                </a:solidFill>
              </a:rPr>
              <a:t>                     - </a:t>
            </a:r>
            <a:r>
              <a:rPr lang="en-US" sz="1500" dirty="0">
                <a:solidFill>
                  <a:srgbClr val="000000"/>
                </a:solidFill>
              </a:rPr>
              <a:t>E</a:t>
            </a:r>
            <a:r>
              <a:rPr lang="en-US" sz="1500" dirty="0">
                <a:solidFill>
                  <a:srgbClr val="000000"/>
                </a:solidFill>
                <a:cs typeface="Arial" panose="020B0604020202020204" pitchFamily="34" charset="0"/>
              </a:rPr>
              <a:t>xplain the background &amp; purpose of the GFEBS program</a:t>
            </a:r>
            <a:endParaRPr lang="en-US" sz="1500" b="1" dirty="0">
              <a:solidFill>
                <a:srgbClr val="000000"/>
              </a:solidFill>
            </a:endParaRPr>
          </a:p>
        </p:txBody>
      </p:sp>
      <p:sp>
        <p:nvSpPr>
          <p:cNvPr id="5" name="Rectangle 388"/>
          <p:cNvSpPr>
            <a:spLocks noChangeArrowheads="1"/>
          </p:cNvSpPr>
          <p:nvPr/>
        </p:nvSpPr>
        <p:spPr bwMode="auto">
          <a:xfrm>
            <a:off x="2075261" y="794612"/>
            <a:ext cx="4857750" cy="415498"/>
          </a:xfrm>
          <a:prstGeom prst="rect">
            <a:avLst/>
          </a:prstGeom>
          <a:noFill/>
          <a:ln w="9525">
            <a:noFill/>
            <a:miter lim="800000"/>
            <a:headEnd/>
            <a:tailEnd/>
          </a:ln>
        </p:spPr>
        <p:txBody>
          <a:bodyPr wrap="square" lIns="0" tIns="0" rIns="0" bIns="0">
            <a:spAutoFit/>
          </a:bodyPr>
          <a:lstStyle/>
          <a:p>
            <a:pPr algn="ctr" eaLnBrk="0" fontAlgn="base" hangingPunct="0">
              <a:spcBef>
                <a:spcPct val="0"/>
              </a:spcBef>
              <a:spcAft>
                <a:spcPct val="0"/>
              </a:spcAft>
            </a:pPr>
            <a:r>
              <a:rPr lang="en-US" sz="2700" b="1" dirty="0">
                <a:solidFill>
                  <a:srgbClr val="000000"/>
                </a:solidFill>
                <a:latin typeface="Times New Roman" pitchFamily="18" charset="0"/>
                <a:cs typeface="Times New Roman" pitchFamily="18" charset="0"/>
              </a:rPr>
              <a:t>Terminal Learning Objective</a:t>
            </a:r>
            <a:endParaRPr lang="en-US" sz="2700" dirty="0">
              <a:solidFill>
                <a:srgbClr val="000000"/>
              </a:solidFill>
              <a:latin typeface="Times New Roman" pitchFamily="18" charset="0"/>
              <a:cs typeface="Times New Roman" pitchFamily="18" charset="0"/>
            </a:endParaRPr>
          </a:p>
        </p:txBody>
      </p:sp>
      <p:sp>
        <p:nvSpPr>
          <p:cNvPr id="6" name="TextBox 5"/>
          <p:cNvSpPr txBox="1"/>
          <p:nvPr/>
        </p:nvSpPr>
        <p:spPr>
          <a:xfrm>
            <a:off x="8647990" y="6325191"/>
            <a:ext cx="280846" cy="300082"/>
          </a:xfrm>
          <a:prstGeom prst="rect">
            <a:avLst/>
          </a:prstGeom>
          <a:noFill/>
        </p:spPr>
        <p:txBody>
          <a:bodyPr wrap="none" rtlCol="0">
            <a:spAutoFit/>
          </a:bodyPr>
          <a:lstStyle/>
          <a:p>
            <a:r>
              <a:rPr lang="en-US" sz="1350" dirty="0"/>
              <a:t>2</a:t>
            </a:r>
          </a:p>
        </p:txBody>
      </p:sp>
    </p:spTree>
    <p:extLst>
      <p:ext uri="{BB962C8B-B14F-4D97-AF65-F5344CB8AC3E}">
        <p14:creationId xmlns:p14="http://schemas.microsoft.com/office/powerpoint/2010/main" val="31006467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 descr="Large confetti"/>
          <p:cNvSpPr txBox="1">
            <a:spLocks noChangeArrowheads="1"/>
          </p:cNvSpPr>
          <p:nvPr/>
        </p:nvSpPr>
        <p:spPr bwMode="auto">
          <a:xfrm>
            <a:off x="1963341" y="1106560"/>
            <a:ext cx="5829300" cy="556022"/>
          </a:xfrm>
          <a:prstGeom prst="rect">
            <a:avLst/>
          </a:prstGeom>
          <a:noFill/>
          <a:ln w="9525">
            <a:noFill/>
            <a:miter lim="800000"/>
            <a:headEnd/>
            <a:tailEnd/>
          </a:ln>
        </p:spPr>
        <p:txBody>
          <a:bodyPr anchor="b"/>
          <a:lstStyle/>
          <a:p>
            <a:pPr eaLnBrk="0" hangingPunct="0">
              <a:defRPr/>
            </a:pPr>
            <a:r>
              <a:rPr lang="en-US" sz="2700" b="1" kern="0" dirty="0">
                <a:solidFill>
                  <a:srgbClr val="000000"/>
                </a:solidFill>
                <a:latin typeface="+mj-lt"/>
                <a:ea typeface="+mj-ea"/>
                <a:cs typeface="+mj-cs"/>
              </a:rPr>
              <a:t>Fund Center Examples (Deployed</a:t>
            </a:r>
            <a:r>
              <a:rPr lang="en-US" sz="2700" kern="0" dirty="0">
                <a:solidFill>
                  <a:srgbClr val="000000"/>
                </a:solidFill>
                <a:latin typeface="+mj-lt"/>
                <a:ea typeface="+mj-ea"/>
                <a:cs typeface="+mj-cs"/>
              </a:rPr>
              <a:t>)</a:t>
            </a:r>
          </a:p>
        </p:txBody>
      </p:sp>
      <p:sp>
        <p:nvSpPr>
          <p:cNvPr id="19" name="Rectangle 18"/>
          <p:cNvSpPr/>
          <p:nvPr/>
        </p:nvSpPr>
        <p:spPr>
          <a:xfrm>
            <a:off x="1428750" y="2289316"/>
            <a:ext cx="1028700" cy="285750"/>
          </a:xfrm>
          <a:prstGeom prst="rect">
            <a:avLst/>
          </a:prstGeom>
          <a:solidFill>
            <a:srgbClr val="FFFFFF"/>
          </a:solidFill>
          <a:ln>
            <a:noFill/>
          </a:ln>
          <a:effectLst>
            <a:outerShdw blurRad="50800" dist="114300" dir="33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75" b="1" dirty="0">
                <a:solidFill>
                  <a:srgbClr val="000000"/>
                </a:solidFill>
                <a:latin typeface="Arial" pitchFamily="34" charset="0"/>
                <a:cs typeface="Arial" pitchFamily="34" charset="0"/>
              </a:rPr>
              <a:t>A8AAA</a:t>
            </a:r>
          </a:p>
        </p:txBody>
      </p:sp>
      <p:sp>
        <p:nvSpPr>
          <p:cNvPr id="31749" name="Rectangle 5"/>
          <p:cNvSpPr>
            <a:spLocks noChangeArrowheads="1"/>
          </p:cNvSpPr>
          <p:nvPr/>
        </p:nvSpPr>
        <p:spPr bwMode="auto">
          <a:xfrm>
            <a:off x="2514602" y="2277983"/>
            <a:ext cx="4770835" cy="300082"/>
          </a:xfrm>
          <a:prstGeom prst="rect">
            <a:avLst/>
          </a:prstGeom>
          <a:noFill/>
          <a:ln w="9525" algn="ctr">
            <a:noFill/>
            <a:miter lim="800000"/>
            <a:headEnd/>
            <a:tailEnd/>
          </a:ln>
        </p:spPr>
        <p:txBody>
          <a:bodyPr anchor="ctr">
            <a:spAutoFit/>
          </a:bodyPr>
          <a:lstStyle/>
          <a:p>
            <a:pPr>
              <a:spcBef>
                <a:spcPct val="50000"/>
              </a:spcBef>
            </a:pPr>
            <a:r>
              <a:rPr lang="en-US" sz="1350">
                <a:solidFill>
                  <a:srgbClr val="000000"/>
                </a:solidFill>
              </a:rPr>
              <a:t>ARCENT (U.S. Army Central Command) </a:t>
            </a:r>
            <a:endParaRPr lang="en-US" sz="1350" i="1">
              <a:solidFill>
                <a:srgbClr val="000000"/>
              </a:solidFill>
            </a:endParaRPr>
          </a:p>
        </p:txBody>
      </p:sp>
      <p:sp>
        <p:nvSpPr>
          <p:cNvPr id="32" name="Rectangle 31"/>
          <p:cNvSpPr/>
          <p:nvPr/>
        </p:nvSpPr>
        <p:spPr>
          <a:xfrm>
            <a:off x="1428750" y="2746516"/>
            <a:ext cx="1028700" cy="285750"/>
          </a:xfrm>
          <a:prstGeom prst="rect">
            <a:avLst/>
          </a:prstGeom>
          <a:solidFill>
            <a:srgbClr val="FFFFFF"/>
          </a:solidFill>
          <a:ln>
            <a:noFill/>
          </a:ln>
          <a:effectLst>
            <a:outerShdw blurRad="50800" dist="114300" dir="33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75" b="1" dirty="0">
                <a:solidFill>
                  <a:srgbClr val="000000"/>
                </a:solidFill>
                <a:latin typeface="Arial" pitchFamily="34" charset="0"/>
                <a:cs typeface="Arial" pitchFamily="34" charset="0"/>
              </a:rPr>
              <a:t>A8AAB</a:t>
            </a:r>
          </a:p>
        </p:txBody>
      </p:sp>
      <p:sp>
        <p:nvSpPr>
          <p:cNvPr id="35" name="Rectangle 34"/>
          <p:cNvSpPr/>
          <p:nvPr/>
        </p:nvSpPr>
        <p:spPr>
          <a:xfrm>
            <a:off x="1428750" y="3203716"/>
            <a:ext cx="1028700" cy="285750"/>
          </a:xfrm>
          <a:prstGeom prst="rect">
            <a:avLst/>
          </a:prstGeom>
          <a:solidFill>
            <a:srgbClr val="FFFFFF"/>
          </a:solidFill>
          <a:ln>
            <a:noFill/>
          </a:ln>
          <a:effectLst>
            <a:outerShdw blurRad="50800" dist="114300" dir="33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75" b="1" dirty="0">
                <a:solidFill>
                  <a:srgbClr val="000000"/>
                </a:solidFill>
                <a:latin typeface="Arial" pitchFamily="34" charset="0"/>
                <a:cs typeface="Arial" pitchFamily="34" charset="0"/>
              </a:rPr>
              <a:t>A8AAC</a:t>
            </a:r>
          </a:p>
        </p:txBody>
      </p:sp>
      <p:sp>
        <p:nvSpPr>
          <p:cNvPr id="36" name="Rectangle 35"/>
          <p:cNvSpPr/>
          <p:nvPr/>
        </p:nvSpPr>
        <p:spPr>
          <a:xfrm>
            <a:off x="1428750" y="3660916"/>
            <a:ext cx="1028700" cy="285750"/>
          </a:xfrm>
          <a:prstGeom prst="rect">
            <a:avLst/>
          </a:prstGeom>
          <a:solidFill>
            <a:srgbClr val="FFFFFF"/>
          </a:solidFill>
          <a:ln>
            <a:noFill/>
          </a:ln>
          <a:effectLst>
            <a:outerShdw blurRad="50800" dist="114300" dir="33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75" b="1" dirty="0">
                <a:solidFill>
                  <a:srgbClr val="000000"/>
                </a:solidFill>
                <a:latin typeface="Arial" pitchFamily="34" charset="0"/>
                <a:cs typeface="Arial" pitchFamily="34" charset="0"/>
              </a:rPr>
              <a:t>A8AAD</a:t>
            </a:r>
          </a:p>
        </p:txBody>
      </p:sp>
      <p:sp>
        <p:nvSpPr>
          <p:cNvPr id="37" name="Rectangle 36"/>
          <p:cNvSpPr/>
          <p:nvPr/>
        </p:nvSpPr>
        <p:spPr>
          <a:xfrm>
            <a:off x="1428750" y="4118116"/>
            <a:ext cx="1028700" cy="285750"/>
          </a:xfrm>
          <a:prstGeom prst="rect">
            <a:avLst/>
          </a:prstGeom>
          <a:solidFill>
            <a:srgbClr val="FFFFFF"/>
          </a:solidFill>
          <a:ln>
            <a:noFill/>
          </a:ln>
          <a:effectLst>
            <a:outerShdw blurRad="50800" dist="114300" dir="33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75" b="1" dirty="0">
                <a:solidFill>
                  <a:srgbClr val="000000"/>
                </a:solidFill>
                <a:latin typeface="Arial" pitchFamily="34" charset="0"/>
                <a:cs typeface="Arial" pitchFamily="34" charset="0"/>
              </a:rPr>
              <a:t>A8AAE</a:t>
            </a:r>
          </a:p>
        </p:txBody>
      </p:sp>
      <p:sp>
        <p:nvSpPr>
          <p:cNvPr id="38" name="Rectangle 37"/>
          <p:cNvSpPr/>
          <p:nvPr/>
        </p:nvSpPr>
        <p:spPr>
          <a:xfrm>
            <a:off x="1428750" y="4575316"/>
            <a:ext cx="1028700" cy="285750"/>
          </a:xfrm>
          <a:prstGeom prst="rect">
            <a:avLst/>
          </a:prstGeom>
          <a:solidFill>
            <a:srgbClr val="FFFFFF"/>
          </a:solidFill>
          <a:ln>
            <a:noFill/>
          </a:ln>
          <a:effectLst>
            <a:outerShdw blurRad="50800" dist="114300" dir="33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75" b="1" dirty="0">
                <a:solidFill>
                  <a:srgbClr val="000000"/>
                </a:solidFill>
                <a:latin typeface="Arial" pitchFamily="34" charset="0"/>
                <a:cs typeface="Arial" pitchFamily="34" charset="0"/>
              </a:rPr>
              <a:t>A8AAG</a:t>
            </a:r>
          </a:p>
        </p:txBody>
      </p:sp>
      <p:sp>
        <p:nvSpPr>
          <p:cNvPr id="31755" name="Rectangle 5"/>
          <p:cNvSpPr>
            <a:spLocks noChangeArrowheads="1"/>
          </p:cNvSpPr>
          <p:nvPr/>
        </p:nvSpPr>
        <p:spPr bwMode="auto">
          <a:xfrm>
            <a:off x="2514600" y="2743518"/>
            <a:ext cx="5314950" cy="300082"/>
          </a:xfrm>
          <a:prstGeom prst="rect">
            <a:avLst/>
          </a:prstGeom>
          <a:noFill/>
          <a:ln w="9525" algn="ctr">
            <a:noFill/>
            <a:miter lim="800000"/>
            <a:headEnd/>
            <a:tailEnd/>
          </a:ln>
        </p:spPr>
        <p:txBody>
          <a:bodyPr anchor="ctr">
            <a:spAutoFit/>
          </a:bodyPr>
          <a:lstStyle/>
          <a:p>
            <a:pPr>
              <a:spcBef>
                <a:spcPct val="50000"/>
              </a:spcBef>
            </a:pPr>
            <a:r>
              <a:rPr lang="en-US" sz="1350">
                <a:solidFill>
                  <a:srgbClr val="000000"/>
                </a:solidFill>
              </a:rPr>
              <a:t>CSTS-A (Combined Security Transition Command – Afghanistan) </a:t>
            </a:r>
            <a:endParaRPr lang="en-US" sz="1350" i="1">
              <a:solidFill>
                <a:srgbClr val="000000"/>
              </a:solidFill>
            </a:endParaRPr>
          </a:p>
        </p:txBody>
      </p:sp>
      <p:sp>
        <p:nvSpPr>
          <p:cNvPr id="31756" name="Rectangle 5"/>
          <p:cNvSpPr>
            <a:spLocks noChangeArrowheads="1"/>
          </p:cNvSpPr>
          <p:nvPr/>
        </p:nvSpPr>
        <p:spPr bwMode="auto">
          <a:xfrm>
            <a:off x="2514602" y="3200718"/>
            <a:ext cx="4408885" cy="300082"/>
          </a:xfrm>
          <a:prstGeom prst="rect">
            <a:avLst/>
          </a:prstGeom>
          <a:noFill/>
          <a:ln w="9525" algn="ctr">
            <a:noFill/>
            <a:miter lim="800000"/>
            <a:headEnd/>
            <a:tailEnd/>
          </a:ln>
        </p:spPr>
        <p:txBody>
          <a:bodyPr anchor="ctr">
            <a:spAutoFit/>
          </a:bodyPr>
          <a:lstStyle/>
          <a:p>
            <a:pPr>
              <a:spcBef>
                <a:spcPct val="50000"/>
              </a:spcBef>
            </a:pPr>
            <a:r>
              <a:rPr lang="en-US" sz="1350">
                <a:solidFill>
                  <a:srgbClr val="000000"/>
                </a:solidFill>
              </a:rPr>
              <a:t>USFOR-A (United States Forces – Afghanistan)</a:t>
            </a:r>
            <a:endParaRPr lang="en-US" sz="1350" i="1">
              <a:solidFill>
                <a:srgbClr val="000000"/>
              </a:solidFill>
            </a:endParaRPr>
          </a:p>
        </p:txBody>
      </p:sp>
      <p:sp>
        <p:nvSpPr>
          <p:cNvPr id="31757" name="Rectangle 5"/>
          <p:cNvSpPr>
            <a:spLocks noChangeArrowheads="1"/>
          </p:cNvSpPr>
          <p:nvPr/>
        </p:nvSpPr>
        <p:spPr bwMode="auto">
          <a:xfrm>
            <a:off x="2514601" y="3657918"/>
            <a:ext cx="4530329" cy="300082"/>
          </a:xfrm>
          <a:prstGeom prst="rect">
            <a:avLst/>
          </a:prstGeom>
          <a:noFill/>
          <a:ln w="9525" algn="ctr">
            <a:noFill/>
            <a:miter lim="800000"/>
            <a:headEnd/>
            <a:tailEnd/>
          </a:ln>
        </p:spPr>
        <p:txBody>
          <a:bodyPr anchor="ctr">
            <a:spAutoFit/>
          </a:bodyPr>
          <a:lstStyle/>
          <a:p>
            <a:pPr>
              <a:spcBef>
                <a:spcPct val="50000"/>
              </a:spcBef>
            </a:pPr>
            <a:r>
              <a:rPr lang="en-US" sz="1350">
                <a:solidFill>
                  <a:srgbClr val="000000"/>
                </a:solidFill>
              </a:rPr>
              <a:t>ASG-KU (Area Support Group Command – Kuwait) </a:t>
            </a:r>
            <a:endParaRPr lang="en-US" sz="1350" i="1">
              <a:solidFill>
                <a:srgbClr val="000000"/>
              </a:solidFill>
            </a:endParaRPr>
          </a:p>
        </p:txBody>
      </p:sp>
      <p:sp>
        <p:nvSpPr>
          <p:cNvPr id="31758" name="Rectangle 5"/>
          <p:cNvSpPr>
            <a:spLocks noChangeArrowheads="1"/>
          </p:cNvSpPr>
          <p:nvPr/>
        </p:nvSpPr>
        <p:spPr bwMode="auto">
          <a:xfrm>
            <a:off x="2514601" y="4115118"/>
            <a:ext cx="4348163" cy="300082"/>
          </a:xfrm>
          <a:prstGeom prst="rect">
            <a:avLst/>
          </a:prstGeom>
          <a:noFill/>
          <a:ln w="9525" algn="ctr">
            <a:noFill/>
            <a:miter lim="800000"/>
            <a:headEnd/>
            <a:tailEnd/>
          </a:ln>
        </p:spPr>
        <p:txBody>
          <a:bodyPr anchor="ctr">
            <a:spAutoFit/>
          </a:bodyPr>
          <a:lstStyle/>
          <a:p>
            <a:pPr>
              <a:spcBef>
                <a:spcPct val="50000"/>
              </a:spcBef>
            </a:pPr>
            <a:r>
              <a:rPr lang="en-US" sz="1350">
                <a:solidFill>
                  <a:srgbClr val="000000"/>
                </a:solidFill>
              </a:rPr>
              <a:t>ASG-QA (Area Support Group Command – Qatar)</a:t>
            </a:r>
            <a:endParaRPr lang="en-US" sz="1350" i="1">
              <a:solidFill>
                <a:srgbClr val="000000"/>
              </a:solidFill>
            </a:endParaRPr>
          </a:p>
        </p:txBody>
      </p:sp>
      <p:sp>
        <p:nvSpPr>
          <p:cNvPr id="31759" name="Rectangle 5"/>
          <p:cNvSpPr>
            <a:spLocks noChangeArrowheads="1"/>
          </p:cNvSpPr>
          <p:nvPr/>
        </p:nvSpPr>
        <p:spPr bwMode="auto">
          <a:xfrm>
            <a:off x="2514602" y="4572914"/>
            <a:ext cx="4770835" cy="300082"/>
          </a:xfrm>
          <a:prstGeom prst="rect">
            <a:avLst/>
          </a:prstGeom>
          <a:noFill/>
          <a:ln w="9525" algn="ctr">
            <a:noFill/>
            <a:miter lim="800000"/>
            <a:headEnd/>
            <a:tailEnd/>
          </a:ln>
        </p:spPr>
        <p:txBody>
          <a:bodyPr anchor="ctr">
            <a:spAutoFit/>
          </a:bodyPr>
          <a:lstStyle/>
          <a:p>
            <a:pPr>
              <a:spcBef>
                <a:spcPct val="50000"/>
              </a:spcBef>
            </a:pPr>
            <a:r>
              <a:rPr lang="en-US" sz="1350">
                <a:solidFill>
                  <a:srgbClr val="000000"/>
                </a:solidFill>
              </a:rPr>
              <a:t>CFLCC (Combined Force Land Component Command) </a:t>
            </a:r>
            <a:endParaRPr lang="en-US" sz="1350" i="1">
              <a:solidFill>
                <a:srgbClr val="000000"/>
              </a:solidFill>
            </a:endParaRPr>
          </a:p>
        </p:txBody>
      </p:sp>
      <p:sp>
        <p:nvSpPr>
          <p:cNvPr id="16" name="TextBox 15"/>
          <p:cNvSpPr txBox="1"/>
          <p:nvPr/>
        </p:nvSpPr>
        <p:spPr>
          <a:xfrm>
            <a:off x="8621485" y="5636078"/>
            <a:ext cx="377026" cy="300082"/>
          </a:xfrm>
          <a:prstGeom prst="rect">
            <a:avLst/>
          </a:prstGeom>
          <a:noFill/>
        </p:spPr>
        <p:txBody>
          <a:bodyPr wrap="none" rtlCol="0">
            <a:spAutoFit/>
          </a:bodyPr>
          <a:lstStyle/>
          <a:p>
            <a:r>
              <a:rPr lang="en-US" sz="1350" dirty="0"/>
              <a:t>20</a:t>
            </a:r>
            <a:endParaRPr lang="en-US" sz="1350" dirty="0"/>
          </a:p>
        </p:txBody>
      </p:sp>
    </p:spTree>
    <p:extLst>
      <p:ext uri="{BB962C8B-B14F-4D97-AF65-F5344CB8AC3E}">
        <p14:creationId xmlns:p14="http://schemas.microsoft.com/office/powerpoint/2010/main" val="30916023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extLst>
              <p:ext uri="{D42A27DB-BD31-4B8C-83A1-F6EECF244321}">
                <p14:modId xmlns:p14="http://schemas.microsoft.com/office/powerpoint/2010/main" val="4163635124"/>
              </p:ext>
            </p:extLst>
          </p:nvPr>
        </p:nvGraphicFramePr>
        <p:xfrm>
          <a:off x="1227537" y="1654037"/>
          <a:ext cx="6659165" cy="214313"/>
        </p:xfrm>
        <a:graphic>
          <a:graphicData uri="http://schemas.openxmlformats.org/presentationml/2006/ole">
            <mc:AlternateContent xmlns:mc="http://schemas.openxmlformats.org/markup-compatibility/2006">
              <mc:Choice xmlns:v="urn:schemas-microsoft-com:vml" Requires="v">
                <p:oleObj spid="_x0000_s8270" name="Worksheet" r:id="rId4" imgW="11363204" imgH="342900" progId="Excel.Sheet.8">
                  <p:embed/>
                </p:oleObj>
              </mc:Choice>
              <mc:Fallback>
                <p:oleObj name="Worksheet" r:id="rId4" imgW="11363204" imgH="3429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7537" y="1654037"/>
                        <a:ext cx="6659165" cy="214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0660" name="Rectangle 4"/>
          <p:cNvSpPr>
            <a:spLocks noChangeArrowheads="1"/>
          </p:cNvSpPr>
          <p:nvPr/>
        </p:nvSpPr>
        <p:spPr bwMode="auto">
          <a:xfrm>
            <a:off x="6387548" y="1631576"/>
            <a:ext cx="857250" cy="264319"/>
          </a:xfrm>
          <a:prstGeom prst="rect">
            <a:avLst/>
          </a:prstGeom>
          <a:noFill/>
          <a:ln w="76200" algn="ctr">
            <a:solidFill>
              <a:srgbClr val="00CC00"/>
            </a:solidFill>
            <a:miter lim="800000"/>
            <a:headEnd/>
            <a:tailEnd/>
          </a:ln>
        </p:spPr>
        <p:txBody>
          <a:bodyPr wrap="none" anchor="ctr"/>
          <a:lstStyle/>
          <a:p>
            <a:pPr>
              <a:spcBef>
                <a:spcPct val="50000"/>
              </a:spcBef>
            </a:pPr>
            <a:endParaRPr lang="en-US" sz="1350"/>
          </a:p>
        </p:txBody>
      </p:sp>
      <p:sp>
        <p:nvSpPr>
          <p:cNvPr id="710661" name="Rectangle 5"/>
          <p:cNvSpPr>
            <a:spLocks noChangeArrowheads="1"/>
          </p:cNvSpPr>
          <p:nvPr/>
        </p:nvSpPr>
        <p:spPr bwMode="auto">
          <a:xfrm>
            <a:off x="1428750" y="2169220"/>
            <a:ext cx="6229350" cy="2057400"/>
          </a:xfrm>
          <a:prstGeom prst="rect">
            <a:avLst/>
          </a:prstGeom>
          <a:noFill/>
          <a:ln w="9525" algn="ctr">
            <a:noFill/>
            <a:miter lim="800000"/>
            <a:headEnd/>
            <a:tailEnd/>
          </a:ln>
        </p:spPr>
        <p:txBody>
          <a:bodyPr/>
          <a:lstStyle/>
          <a:p>
            <a:r>
              <a:rPr lang="en-US" sz="1425" dirty="0" smtClean="0">
                <a:solidFill>
                  <a:srgbClr val="000000"/>
                </a:solidFill>
              </a:rPr>
              <a:t>Cost </a:t>
            </a:r>
            <a:r>
              <a:rPr lang="en-US" sz="1425" dirty="0">
                <a:solidFill>
                  <a:srgbClr val="000000"/>
                </a:solidFill>
              </a:rPr>
              <a:t>Centers are cost objects in the Controlling Area of GFEBS that reflect an organization’s command and control structure where costs are incurred. The organizational unit can be defined based on functional requirements, allocation criteria, physical location, or responsibility for costs. Cost Centers represent the organization’s hierarchical structure found in its Table of Distribution and Allowance (TDA) or Table of Organization and Equipment (TO&amp;E).  Code Center codes replaced Unit Identification Codes (UIC) and may be up to 10 digits long. </a:t>
            </a:r>
            <a:endParaRPr lang="en-US" sz="1425" dirty="0" smtClean="0">
              <a:solidFill>
                <a:srgbClr val="000000"/>
              </a:solidFill>
            </a:endParaRPr>
          </a:p>
          <a:p>
            <a:endParaRPr lang="en-US" sz="1425" dirty="0">
              <a:solidFill>
                <a:srgbClr val="000000"/>
              </a:solidFill>
            </a:endParaRPr>
          </a:p>
          <a:p>
            <a:r>
              <a:rPr lang="en-US" sz="1425" i="1" dirty="0">
                <a:solidFill>
                  <a:srgbClr val="000000"/>
                </a:solidFill>
              </a:rPr>
              <a:t>Note that the first four digits of the Cost Center match the last four digits of the Funds Center code. 	</a:t>
            </a:r>
          </a:p>
        </p:txBody>
      </p:sp>
      <p:sp>
        <p:nvSpPr>
          <p:cNvPr id="28" name="Rectangle 2" descr="Large confetti"/>
          <p:cNvSpPr txBox="1">
            <a:spLocks noChangeArrowheads="1"/>
          </p:cNvSpPr>
          <p:nvPr/>
        </p:nvSpPr>
        <p:spPr bwMode="auto">
          <a:xfrm>
            <a:off x="1528972" y="745539"/>
            <a:ext cx="5829300" cy="556022"/>
          </a:xfrm>
          <a:prstGeom prst="rect">
            <a:avLst/>
          </a:prstGeom>
          <a:noFill/>
          <a:ln w="9525">
            <a:noFill/>
            <a:miter lim="800000"/>
            <a:headEnd/>
            <a:tailEnd/>
          </a:ln>
        </p:spPr>
        <p:txBody>
          <a:bodyPr anchor="b"/>
          <a:lstStyle/>
          <a:p>
            <a:pPr algn="ctr" eaLnBrk="0" hangingPunct="0">
              <a:defRPr/>
            </a:pPr>
            <a:r>
              <a:rPr lang="en-US" sz="2700" b="1" kern="0" dirty="0">
                <a:solidFill>
                  <a:srgbClr val="000000"/>
                </a:solidFill>
                <a:latin typeface="+mj-lt"/>
                <a:ea typeface="+mj-ea"/>
                <a:cs typeface="+mj-cs"/>
              </a:rPr>
              <a:t>Cost Center</a:t>
            </a:r>
          </a:p>
        </p:txBody>
      </p:sp>
      <p:sp>
        <p:nvSpPr>
          <p:cNvPr id="17" name="Rectangle 16"/>
          <p:cNvSpPr>
            <a:spLocks noChangeArrowheads="1"/>
          </p:cNvSpPr>
          <p:nvPr/>
        </p:nvSpPr>
        <p:spPr bwMode="auto">
          <a:xfrm>
            <a:off x="2514600" y="5478066"/>
            <a:ext cx="971550" cy="323165"/>
          </a:xfrm>
          <a:prstGeom prst="rect">
            <a:avLst/>
          </a:prstGeom>
          <a:noFill/>
          <a:ln w="9525">
            <a:noFill/>
            <a:miter lim="800000"/>
            <a:headEnd/>
            <a:tailEnd/>
          </a:ln>
        </p:spPr>
        <p:txBody>
          <a:bodyPr>
            <a:spAutoFit/>
          </a:bodyPr>
          <a:lstStyle/>
          <a:p>
            <a:r>
              <a:rPr lang="en-US" sz="750">
                <a:solidFill>
                  <a:srgbClr val="000000"/>
                </a:solidFill>
              </a:rPr>
              <a:t>(US Army Mission Support, Ft. Bragg</a:t>
            </a:r>
          </a:p>
        </p:txBody>
      </p:sp>
      <p:sp>
        <p:nvSpPr>
          <p:cNvPr id="19" name="Rectangle 18"/>
          <p:cNvSpPr>
            <a:spLocks noChangeArrowheads="1"/>
          </p:cNvSpPr>
          <p:nvPr/>
        </p:nvSpPr>
        <p:spPr bwMode="auto">
          <a:xfrm>
            <a:off x="4933951" y="4949430"/>
            <a:ext cx="1002506" cy="215444"/>
          </a:xfrm>
          <a:prstGeom prst="rect">
            <a:avLst/>
          </a:prstGeom>
          <a:noFill/>
          <a:ln w="9525">
            <a:noFill/>
            <a:miter lim="800000"/>
            <a:headEnd/>
            <a:tailEnd/>
          </a:ln>
        </p:spPr>
        <p:txBody>
          <a:bodyPr>
            <a:spAutoFit/>
          </a:bodyPr>
          <a:lstStyle/>
          <a:p>
            <a:r>
              <a:rPr lang="en-US" sz="800" dirty="0">
                <a:solidFill>
                  <a:srgbClr val="000000"/>
                </a:solidFill>
              </a:rPr>
              <a:t>G1- Fort Bragg</a:t>
            </a:r>
          </a:p>
        </p:txBody>
      </p:sp>
      <p:sp>
        <p:nvSpPr>
          <p:cNvPr id="20" name="Text Box 38"/>
          <p:cNvSpPr txBox="1">
            <a:spLocks noChangeArrowheads="1"/>
          </p:cNvSpPr>
          <p:nvPr/>
        </p:nvSpPr>
        <p:spPr bwMode="auto">
          <a:xfrm>
            <a:off x="5791200" y="4723211"/>
            <a:ext cx="2400300" cy="1061829"/>
          </a:xfrm>
          <a:prstGeom prst="rect">
            <a:avLst/>
          </a:prstGeom>
          <a:solidFill>
            <a:srgbClr val="EAEAEA"/>
          </a:solidFill>
          <a:ln w="3175" algn="ctr">
            <a:solidFill>
              <a:schemeClr val="bg2">
                <a:lumMod val="40000"/>
                <a:lumOff val="60000"/>
              </a:schemeClr>
            </a:solidFill>
            <a:miter lim="800000"/>
            <a:headEnd/>
            <a:tailEnd/>
          </a:ln>
          <a:effectLst>
            <a:outerShdw blurRad="50800" dist="101600" dir="2700000" algn="tl" rotWithShape="0">
              <a:prstClr val="black">
                <a:alpha val="40000"/>
              </a:prstClr>
            </a:outerShdw>
          </a:effectLst>
        </p:spPr>
        <p:txBody>
          <a:bodyPr>
            <a:spAutoFit/>
          </a:bodyPr>
          <a:lstStyle/>
          <a:p>
            <a:pPr>
              <a:spcBef>
                <a:spcPct val="50000"/>
              </a:spcBef>
              <a:defRPr/>
            </a:pPr>
            <a:r>
              <a:rPr lang="en-US" sz="1050" b="1" i="1" dirty="0">
                <a:solidFill>
                  <a:srgbClr val="C00000"/>
                </a:solidFill>
              </a:rPr>
              <a:t>NOTE:</a:t>
            </a:r>
            <a:r>
              <a:rPr lang="en-US" sz="1050" i="1" dirty="0">
                <a:solidFill>
                  <a:srgbClr val="C00000"/>
                </a:solidFill>
              </a:rPr>
              <a:t>  </a:t>
            </a:r>
            <a:r>
              <a:rPr lang="en-US" sz="1050" i="1" dirty="0">
                <a:solidFill>
                  <a:srgbClr val="000000"/>
                </a:solidFill>
              </a:rPr>
              <a:t>GCSS-Army (Global Combat Support System) and other Organizations are yet to adopt this Cost Center format.  This will make it difficult to identify who the Cost Center belongs to.</a:t>
            </a:r>
          </a:p>
        </p:txBody>
      </p:sp>
      <p:sp>
        <p:nvSpPr>
          <p:cNvPr id="21" name="Rectangle 20"/>
          <p:cNvSpPr>
            <a:spLocks noChangeArrowheads="1"/>
          </p:cNvSpPr>
          <p:nvPr/>
        </p:nvSpPr>
        <p:spPr bwMode="auto">
          <a:xfrm>
            <a:off x="1371600" y="5442349"/>
            <a:ext cx="971550" cy="230832"/>
          </a:xfrm>
          <a:prstGeom prst="rect">
            <a:avLst/>
          </a:prstGeom>
          <a:noFill/>
          <a:ln w="9525">
            <a:noFill/>
            <a:miter lim="800000"/>
            <a:headEnd/>
            <a:tailEnd/>
          </a:ln>
        </p:spPr>
        <p:txBody>
          <a:bodyPr>
            <a:spAutoFit/>
          </a:bodyPr>
          <a:lstStyle/>
          <a:p>
            <a:pPr algn="ctr"/>
            <a:r>
              <a:rPr lang="en-US" sz="900">
                <a:solidFill>
                  <a:srgbClr val="000000"/>
                </a:solidFill>
              </a:rPr>
              <a:t>(Fort Bragg)</a:t>
            </a:r>
          </a:p>
        </p:txBody>
      </p:sp>
      <p:sp>
        <p:nvSpPr>
          <p:cNvPr id="22" name="Right Arrow 21"/>
          <p:cNvSpPr/>
          <p:nvPr/>
        </p:nvSpPr>
        <p:spPr>
          <a:xfrm rot="20236537">
            <a:off x="3366646" y="5123613"/>
            <a:ext cx="567872" cy="178768"/>
          </a:xfrm>
          <a:prstGeom prst="rightArrow">
            <a:avLst>
              <a:gd name="adj1" fmla="val 50000"/>
              <a:gd name="adj2" fmla="val 130235"/>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sz="1350">
              <a:solidFill>
                <a:srgbClr val="000000"/>
              </a:solidFill>
            </a:endParaRPr>
          </a:p>
        </p:txBody>
      </p:sp>
      <p:sp>
        <p:nvSpPr>
          <p:cNvPr id="23" name="Rectangle 22"/>
          <p:cNvSpPr/>
          <p:nvPr/>
        </p:nvSpPr>
        <p:spPr>
          <a:xfrm>
            <a:off x="4019550" y="4963716"/>
            <a:ext cx="9144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b="1" dirty="0">
                <a:solidFill>
                  <a:srgbClr val="000000"/>
                </a:solidFill>
                <a:latin typeface="Arial" pitchFamily="34" charset="0"/>
                <a:cs typeface="Arial" pitchFamily="34" charset="0"/>
              </a:rPr>
              <a:t>20000843</a:t>
            </a:r>
          </a:p>
        </p:txBody>
      </p:sp>
      <p:sp>
        <p:nvSpPr>
          <p:cNvPr id="24" name="Right Arrow 23"/>
          <p:cNvSpPr/>
          <p:nvPr/>
        </p:nvSpPr>
        <p:spPr>
          <a:xfrm>
            <a:off x="3443080" y="5306618"/>
            <a:ext cx="482332" cy="171449"/>
          </a:xfrm>
          <a:prstGeom prst="rightArrow">
            <a:avLst>
              <a:gd name="adj1" fmla="val 50000"/>
              <a:gd name="adj2" fmla="val 130235"/>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sz="1350">
              <a:solidFill>
                <a:srgbClr val="000000"/>
              </a:solidFill>
            </a:endParaRPr>
          </a:p>
        </p:txBody>
      </p:sp>
      <p:sp>
        <p:nvSpPr>
          <p:cNvPr id="8" name="Right Arrow 7"/>
          <p:cNvSpPr/>
          <p:nvPr/>
        </p:nvSpPr>
        <p:spPr>
          <a:xfrm>
            <a:off x="2057402" y="5249468"/>
            <a:ext cx="482332" cy="171449"/>
          </a:xfrm>
          <a:prstGeom prst="rightArrow">
            <a:avLst>
              <a:gd name="adj1" fmla="val 50000"/>
              <a:gd name="adj2" fmla="val 130235"/>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sz="1350">
              <a:solidFill>
                <a:srgbClr val="000000"/>
              </a:solidFill>
            </a:endParaRPr>
          </a:p>
        </p:txBody>
      </p:sp>
      <p:sp>
        <p:nvSpPr>
          <p:cNvPr id="9" name="Rectangle 8"/>
          <p:cNvSpPr/>
          <p:nvPr/>
        </p:nvSpPr>
        <p:spPr>
          <a:xfrm>
            <a:off x="1336753" y="5192316"/>
            <a:ext cx="892097" cy="2857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25" b="1" dirty="0">
                <a:solidFill>
                  <a:srgbClr val="000000"/>
                </a:solidFill>
                <a:latin typeface="Arial" pitchFamily="34" charset="0"/>
                <a:cs typeface="Arial" pitchFamily="34" charset="0"/>
              </a:rPr>
              <a:t>A76CC</a:t>
            </a:r>
          </a:p>
        </p:txBody>
      </p:sp>
      <p:sp>
        <p:nvSpPr>
          <p:cNvPr id="26" name="Rectangle 25"/>
          <p:cNvSpPr/>
          <p:nvPr/>
        </p:nvSpPr>
        <p:spPr>
          <a:xfrm>
            <a:off x="4019550" y="5249466"/>
            <a:ext cx="9144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b="1" dirty="0">
                <a:solidFill>
                  <a:srgbClr val="000000"/>
                </a:solidFill>
                <a:latin typeface="Arial" pitchFamily="34" charset="0"/>
                <a:cs typeface="Arial" pitchFamily="34" charset="0"/>
              </a:rPr>
              <a:t>20000844</a:t>
            </a:r>
          </a:p>
        </p:txBody>
      </p:sp>
      <p:sp>
        <p:nvSpPr>
          <p:cNvPr id="27" name="Rectangle 26"/>
          <p:cNvSpPr/>
          <p:nvPr/>
        </p:nvSpPr>
        <p:spPr>
          <a:xfrm>
            <a:off x="4019550" y="5535216"/>
            <a:ext cx="9144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b="1" dirty="0">
                <a:solidFill>
                  <a:srgbClr val="000000"/>
                </a:solidFill>
                <a:latin typeface="Arial" pitchFamily="34" charset="0"/>
                <a:cs typeface="Arial" pitchFamily="34" charset="0"/>
              </a:rPr>
              <a:t>20000845</a:t>
            </a:r>
          </a:p>
        </p:txBody>
      </p:sp>
      <p:sp>
        <p:nvSpPr>
          <p:cNvPr id="29" name="Right Arrow 28"/>
          <p:cNvSpPr/>
          <p:nvPr/>
        </p:nvSpPr>
        <p:spPr>
          <a:xfrm rot="1467064">
            <a:off x="3301705" y="5461586"/>
            <a:ext cx="678658" cy="164303"/>
          </a:xfrm>
          <a:prstGeom prst="rightArrow">
            <a:avLst>
              <a:gd name="adj1" fmla="val 50000"/>
              <a:gd name="adj2" fmla="val 130235"/>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sz="1350">
              <a:solidFill>
                <a:srgbClr val="000000"/>
              </a:solidFill>
            </a:endParaRPr>
          </a:p>
        </p:txBody>
      </p:sp>
      <p:sp>
        <p:nvSpPr>
          <p:cNvPr id="11" name="Rectangle 10"/>
          <p:cNvSpPr/>
          <p:nvPr/>
        </p:nvSpPr>
        <p:spPr>
          <a:xfrm>
            <a:off x="2514600" y="5249466"/>
            <a:ext cx="891552" cy="21281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25" b="1" dirty="0">
                <a:solidFill>
                  <a:srgbClr val="000000"/>
                </a:solidFill>
                <a:latin typeface="Arial" pitchFamily="34" charset="0"/>
                <a:cs typeface="Arial" pitchFamily="34" charset="0"/>
              </a:rPr>
              <a:t>76CCMSE</a:t>
            </a:r>
          </a:p>
        </p:txBody>
      </p:sp>
      <p:sp>
        <p:nvSpPr>
          <p:cNvPr id="30" name="Rectangle 29"/>
          <p:cNvSpPr>
            <a:spLocks noChangeArrowheads="1"/>
          </p:cNvSpPr>
          <p:nvPr/>
        </p:nvSpPr>
        <p:spPr bwMode="auto">
          <a:xfrm>
            <a:off x="4933951" y="5235180"/>
            <a:ext cx="1002506" cy="215444"/>
          </a:xfrm>
          <a:prstGeom prst="rect">
            <a:avLst/>
          </a:prstGeom>
          <a:noFill/>
          <a:ln w="9525">
            <a:noFill/>
            <a:miter lim="800000"/>
            <a:headEnd/>
            <a:tailEnd/>
          </a:ln>
        </p:spPr>
        <p:txBody>
          <a:bodyPr>
            <a:spAutoFit/>
          </a:bodyPr>
          <a:lstStyle/>
          <a:p>
            <a:r>
              <a:rPr lang="en-US" sz="800" dirty="0">
                <a:solidFill>
                  <a:srgbClr val="000000"/>
                </a:solidFill>
              </a:rPr>
              <a:t>G2- Fort Bragg</a:t>
            </a:r>
          </a:p>
        </p:txBody>
      </p:sp>
      <p:sp>
        <p:nvSpPr>
          <p:cNvPr id="31" name="Rectangle 30"/>
          <p:cNvSpPr>
            <a:spLocks noChangeArrowheads="1"/>
          </p:cNvSpPr>
          <p:nvPr/>
        </p:nvSpPr>
        <p:spPr bwMode="auto">
          <a:xfrm>
            <a:off x="4933951" y="5535216"/>
            <a:ext cx="1002506" cy="215444"/>
          </a:xfrm>
          <a:prstGeom prst="rect">
            <a:avLst/>
          </a:prstGeom>
          <a:noFill/>
          <a:ln w="9525">
            <a:noFill/>
            <a:miter lim="800000"/>
            <a:headEnd/>
            <a:tailEnd/>
          </a:ln>
        </p:spPr>
        <p:txBody>
          <a:bodyPr>
            <a:spAutoFit/>
          </a:bodyPr>
          <a:lstStyle/>
          <a:p>
            <a:r>
              <a:rPr lang="en-US" sz="800">
                <a:solidFill>
                  <a:srgbClr val="000000"/>
                </a:solidFill>
              </a:rPr>
              <a:t>G3- Fort Bragg</a:t>
            </a:r>
          </a:p>
        </p:txBody>
      </p:sp>
      <p:sp>
        <p:nvSpPr>
          <p:cNvPr id="25" name="TextBox 24"/>
          <p:cNvSpPr txBox="1"/>
          <p:nvPr/>
        </p:nvSpPr>
        <p:spPr>
          <a:xfrm>
            <a:off x="8621485" y="5636078"/>
            <a:ext cx="377026" cy="300082"/>
          </a:xfrm>
          <a:prstGeom prst="rect">
            <a:avLst/>
          </a:prstGeom>
          <a:noFill/>
        </p:spPr>
        <p:txBody>
          <a:bodyPr wrap="none" rtlCol="0">
            <a:spAutoFit/>
          </a:bodyPr>
          <a:lstStyle/>
          <a:p>
            <a:r>
              <a:rPr lang="en-US" sz="1350" dirty="0"/>
              <a:t>2</a:t>
            </a:r>
            <a:r>
              <a:rPr lang="en-US" sz="1350" dirty="0"/>
              <a:t>1</a:t>
            </a:r>
            <a:endParaRPr lang="en-US" sz="1350" dirty="0"/>
          </a:p>
        </p:txBody>
      </p:sp>
    </p:spTree>
    <p:extLst>
      <p:ext uri="{BB962C8B-B14F-4D97-AF65-F5344CB8AC3E}">
        <p14:creationId xmlns:p14="http://schemas.microsoft.com/office/powerpoint/2010/main" val="374753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710660"/>
                                        </p:tgtEl>
                                        <p:attrNameLst>
                                          <p:attrName>style.visibility</p:attrName>
                                        </p:attrNameLst>
                                      </p:cBhvr>
                                      <p:to>
                                        <p:strVal val="visible"/>
                                      </p:to>
                                    </p:set>
                                    <p:anim calcmode="lin" valueType="num">
                                      <p:cBhvr>
                                        <p:cTn id="7" dur="500" fill="hold"/>
                                        <p:tgtEl>
                                          <p:spTgt spid="710660"/>
                                        </p:tgtEl>
                                        <p:attrNameLst>
                                          <p:attrName>ppt_x</p:attrName>
                                        </p:attrNameLst>
                                      </p:cBhvr>
                                      <p:tavLst>
                                        <p:tav tm="0">
                                          <p:val>
                                            <p:strVal val="#ppt_x-#ppt_w/2"/>
                                          </p:val>
                                        </p:tav>
                                        <p:tav tm="100000">
                                          <p:val>
                                            <p:strVal val="#ppt_x"/>
                                          </p:val>
                                        </p:tav>
                                      </p:tavLst>
                                    </p:anim>
                                    <p:anim calcmode="lin" valueType="num">
                                      <p:cBhvr>
                                        <p:cTn id="8" dur="500" fill="hold"/>
                                        <p:tgtEl>
                                          <p:spTgt spid="710660"/>
                                        </p:tgtEl>
                                        <p:attrNameLst>
                                          <p:attrName>ppt_y</p:attrName>
                                        </p:attrNameLst>
                                      </p:cBhvr>
                                      <p:tavLst>
                                        <p:tav tm="0">
                                          <p:val>
                                            <p:strVal val="#ppt_y"/>
                                          </p:val>
                                        </p:tav>
                                        <p:tav tm="100000">
                                          <p:val>
                                            <p:strVal val="#ppt_y"/>
                                          </p:val>
                                        </p:tav>
                                      </p:tavLst>
                                    </p:anim>
                                    <p:anim calcmode="lin" valueType="num">
                                      <p:cBhvr>
                                        <p:cTn id="9" dur="500" fill="hold"/>
                                        <p:tgtEl>
                                          <p:spTgt spid="710660"/>
                                        </p:tgtEl>
                                        <p:attrNameLst>
                                          <p:attrName>ppt_w</p:attrName>
                                        </p:attrNameLst>
                                      </p:cBhvr>
                                      <p:tavLst>
                                        <p:tav tm="0">
                                          <p:val>
                                            <p:fltVal val="0"/>
                                          </p:val>
                                        </p:tav>
                                        <p:tav tm="100000">
                                          <p:val>
                                            <p:strVal val="#ppt_w"/>
                                          </p:val>
                                        </p:tav>
                                      </p:tavLst>
                                    </p:anim>
                                    <p:anim calcmode="lin" valueType="num">
                                      <p:cBhvr>
                                        <p:cTn id="10" dur="500" fill="hold"/>
                                        <p:tgtEl>
                                          <p:spTgt spid="710660"/>
                                        </p:tgtEl>
                                        <p:attrNameLst>
                                          <p:attrName>ppt_h</p:attrName>
                                        </p:attrNameLst>
                                      </p:cBhvr>
                                      <p:tavLst>
                                        <p:tav tm="0">
                                          <p:val>
                                            <p:strVal val="#ppt_h"/>
                                          </p:val>
                                        </p:tav>
                                        <p:tav tm="100000">
                                          <p:val>
                                            <p:strVal val="#ppt_h"/>
                                          </p:val>
                                        </p:tav>
                                      </p:tavLst>
                                    </p:anim>
                                  </p:childTnLst>
                                </p:cTn>
                              </p:par>
                              <p:par>
                                <p:cTn id="11" presetID="17" presetClass="entr" presetSubtype="8" fill="hold" grpId="0" nodeType="withEffect">
                                  <p:stCondLst>
                                    <p:cond delay="0"/>
                                  </p:stCondLst>
                                  <p:childTnLst>
                                    <p:set>
                                      <p:cBhvr>
                                        <p:cTn id="12" dur="1" fill="hold">
                                          <p:stCondLst>
                                            <p:cond delay="0"/>
                                          </p:stCondLst>
                                        </p:cTn>
                                        <p:tgtEl>
                                          <p:spTgt spid="710661"/>
                                        </p:tgtEl>
                                        <p:attrNameLst>
                                          <p:attrName>style.visibility</p:attrName>
                                        </p:attrNameLst>
                                      </p:cBhvr>
                                      <p:to>
                                        <p:strVal val="visible"/>
                                      </p:to>
                                    </p:set>
                                    <p:anim calcmode="lin" valueType="num">
                                      <p:cBhvr>
                                        <p:cTn id="13" dur="500" fill="hold"/>
                                        <p:tgtEl>
                                          <p:spTgt spid="710661"/>
                                        </p:tgtEl>
                                        <p:attrNameLst>
                                          <p:attrName>ppt_x</p:attrName>
                                        </p:attrNameLst>
                                      </p:cBhvr>
                                      <p:tavLst>
                                        <p:tav tm="0">
                                          <p:val>
                                            <p:strVal val="#ppt_x-#ppt_w/2"/>
                                          </p:val>
                                        </p:tav>
                                        <p:tav tm="100000">
                                          <p:val>
                                            <p:strVal val="#ppt_x"/>
                                          </p:val>
                                        </p:tav>
                                      </p:tavLst>
                                    </p:anim>
                                    <p:anim calcmode="lin" valueType="num">
                                      <p:cBhvr>
                                        <p:cTn id="14" dur="500" fill="hold"/>
                                        <p:tgtEl>
                                          <p:spTgt spid="710661"/>
                                        </p:tgtEl>
                                        <p:attrNameLst>
                                          <p:attrName>ppt_y</p:attrName>
                                        </p:attrNameLst>
                                      </p:cBhvr>
                                      <p:tavLst>
                                        <p:tav tm="0">
                                          <p:val>
                                            <p:strVal val="#ppt_y"/>
                                          </p:val>
                                        </p:tav>
                                        <p:tav tm="100000">
                                          <p:val>
                                            <p:strVal val="#ppt_y"/>
                                          </p:val>
                                        </p:tav>
                                      </p:tavLst>
                                    </p:anim>
                                    <p:anim calcmode="lin" valueType="num">
                                      <p:cBhvr>
                                        <p:cTn id="15" dur="500" fill="hold"/>
                                        <p:tgtEl>
                                          <p:spTgt spid="710661"/>
                                        </p:tgtEl>
                                        <p:attrNameLst>
                                          <p:attrName>ppt_w</p:attrName>
                                        </p:attrNameLst>
                                      </p:cBhvr>
                                      <p:tavLst>
                                        <p:tav tm="0">
                                          <p:val>
                                            <p:fltVal val="0"/>
                                          </p:val>
                                        </p:tav>
                                        <p:tav tm="100000">
                                          <p:val>
                                            <p:strVal val="#ppt_w"/>
                                          </p:val>
                                        </p:tav>
                                      </p:tavLst>
                                    </p:anim>
                                    <p:anim calcmode="lin" valueType="num">
                                      <p:cBhvr>
                                        <p:cTn id="16" dur="500" fill="hold"/>
                                        <p:tgtEl>
                                          <p:spTgt spid="710661"/>
                                        </p:tgtEl>
                                        <p:attrNameLst>
                                          <p:attrName>ppt_h</p:attrName>
                                        </p:attrNameLst>
                                      </p:cBhvr>
                                      <p:tavLst>
                                        <p:tav tm="0">
                                          <p:val>
                                            <p:strVal val="#ppt_h"/>
                                          </p:val>
                                        </p:tav>
                                        <p:tav tm="100000">
                                          <p:val>
                                            <p:strVal val="#ppt_h"/>
                                          </p:val>
                                        </p:tav>
                                      </p:tavLst>
                                    </p:anim>
                                  </p:childTnLst>
                                </p:cTn>
                              </p:par>
                            </p:childTnLst>
                          </p:cTn>
                        </p:par>
                        <p:par>
                          <p:cTn id="17" fill="hold">
                            <p:stCondLst>
                              <p:cond delay="5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1000"/>
                            </p:stCondLst>
                            <p:childTnLst>
                              <p:par>
                                <p:cTn id="23" presetID="23" presetClass="entr" presetSubtype="1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childTnLst>
                                </p:cTn>
                              </p:par>
                            </p:childTnLst>
                          </p:cTn>
                        </p:par>
                        <p:par>
                          <p:cTn id="27" fill="hold">
                            <p:stCondLst>
                              <p:cond delay="1500"/>
                            </p:stCondLst>
                            <p:childTnLst>
                              <p:par>
                                <p:cTn id="28" presetID="17" presetClass="entr" presetSubtype="8"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ppt_x</p:attrName>
                                        </p:attrNameLst>
                                      </p:cBhvr>
                                      <p:tavLst>
                                        <p:tav tm="0">
                                          <p:val>
                                            <p:strVal val="#ppt_x-#ppt_w/2"/>
                                          </p:val>
                                        </p:tav>
                                        <p:tav tm="100000">
                                          <p:val>
                                            <p:strVal val="#ppt_x"/>
                                          </p:val>
                                        </p:tav>
                                      </p:tavLst>
                                    </p:anim>
                                    <p:anim calcmode="lin" valueType="num">
                                      <p:cBhvr>
                                        <p:cTn id="31" dur="500" fill="hold"/>
                                        <p:tgtEl>
                                          <p:spTgt spid="21"/>
                                        </p:tgtEl>
                                        <p:attrNameLst>
                                          <p:attrName>ppt_y</p:attrName>
                                        </p:attrNameLst>
                                      </p:cBhvr>
                                      <p:tavLst>
                                        <p:tav tm="0">
                                          <p:val>
                                            <p:strVal val="#ppt_y"/>
                                          </p:val>
                                        </p:tav>
                                        <p:tav tm="100000">
                                          <p:val>
                                            <p:strVal val="#ppt_y"/>
                                          </p:val>
                                        </p:tav>
                                      </p:tavLst>
                                    </p:anim>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strVal val="#ppt_h"/>
                                          </p:val>
                                        </p:tav>
                                        <p:tav tm="100000">
                                          <p:val>
                                            <p:strVal val="#ppt_h"/>
                                          </p:val>
                                        </p:tav>
                                      </p:tavLst>
                                    </p:anim>
                                  </p:childTnLst>
                                </p:cTn>
                              </p:par>
                            </p:childTnLst>
                          </p:cTn>
                        </p:par>
                        <p:par>
                          <p:cTn id="34" fill="hold">
                            <p:stCondLst>
                              <p:cond delay="2000"/>
                            </p:stCondLst>
                            <p:childTnLst>
                              <p:par>
                                <p:cTn id="35" presetID="17" presetClass="entr" presetSubtype="8"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ppt_x</p:attrName>
                                        </p:attrNameLst>
                                      </p:cBhvr>
                                      <p:tavLst>
                                        <p:tav tm="0">
                                          <p:val>
                                            <p:strVal val="#ppt_x-#ppt_w/2"/>
                                          </p:val>
                                        </p:tav>
                                        <p:tav tm="100000">
                                          <p:val>
                                            <p:strVal val="#ppt_x"/>
                                          </p:val>
                                        </p:tav>
                                      </p:tavLst>
                                    </p:anim>
                                    <p:anim calcmode="lin" valueType="num">
                                      <p:cBhvr>
                                        <p:cTn id="38" dur="500" fill="hold"/>
                                        <p:tgtEl>
                                          <p:spTgt spid="8"/>
                                        </p:tgtEl>
                                        <p:attrNameLst>
                                          <p:attrName>ppt_y</p:attrName>
                                        </p:attrNameLst>
                                      </p:cBhvr>
                                      <p:tavLst>
                                        <p:tav tm="0">
                                          <p:val>
                                            <p:strVal val="#ppt_y"/>
                                          </p:val>
                                        </p:tav>
                                        <p:tav tm="100000">
                                          <p:val>
                                            <p:strVal val="#ppt_y"/>
                                          </p:val>
                                        </p:tav>
                                      </p:tavLst>
                                    </p:anim>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strVal val="#ppt_h"/>
                                          </p:val>
                                        </p:tav>
                                        <p:tav tm="100000">
                                          <p:val>
                                            <p:strVal val="#ppt_h"/>
                                          </p:val>
                                        </p:tav>
                                      </p:tavLst>
                                    </p:anim>
                                  </p:childTnLst>
                                </p:cTn>
                              </p:par>
                            </p:childTnLst>
                          </p:cTn>
                        </p:par>
                        <p:par>
                          <p:cTn id="41" fill="hold">
                            <p:stCondLst>
                              <p:cond delay="2500"/>
                            </p:stCondLst>
                            <p:childTnLst>
                              <p:par>
                                <p:cTn id="42" presetID="17"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ppt_x</p:attrName>
                                        </p:attrNameLst>
                                      </p:cBhvr>
                                      <p:tavLst>
                                        <p:tav tm="0">
                                          <p:val>
                                            <p:strVal val="#ppt_x-#ppt_w/2"/>
                                          </p:val>
                                        </p:tav>
                                        <p:tav tm="100000">
                                          <p:val>
                                            <p:strVal val="#ppt_x"/>
                                          </p:val>
                                        </p:tav>
                                      </p:tavLst>
                                    </p:anim>
                                    <p:anim calcmode="lin" valueType="num">
                                      <p:cBhvr>
                                        <p:cTn id="45" dur="500" fill="hold"/>
                                        <p:tgtEl>
                                          <p:spTgt spid="11"/>
                                        </p:tgtEl>
                                        <p:attrNameLst>
                                          <p:attrName>ppt_y</p:attrName>
                                        </p:attrNameLst>
                                      </p:cBhvr>
                                      <p:tavLst>
                                        <p:tav tm="0">
                                          <p:val>
                                            <p:strVal val="#ppt_y"/>
                                          </p:val>
                                        </p:tav>
                                        <p:tav tm="100000">
                                          <p:val>
                                            <p:strVal val="#ppt_y"/>
                                          </p:val>
                                        </p:tav>
                                      </p:tavLst>
                                    </p:anim>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strVal val="#ppt_h"/>
                                          </p:val>
                                        </p:tav>
                                        <p:tav tm="100000">
                                          <p:val>
                                            <p:strVal val="#ppt_h"/>
                                          </p:val>
                                        </p:tav>
                                      </p:tavLst>
                                    </p:anim>
                                  </p:childTnLst>
                                </p:cTn>
                              </p:par>
                            </p:childTnLst>
                          </p:cTn>
                        </p:par>
                        <p:par>
                          <p:cTn id="48" fill="hold">
                            <p:stCondLst>
                              <p:cond delay="3000"/>
                            </p:stCondLst>
                            <p:childTnLst>
                              <p:par>
                                <p:cTn id="49" presetID="17" presetClass="entr" presetSubtype="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ppt_x</p:attrName>
                                        </p:attrNameLst>
                                      </p:cBhvr>
                                      <p:tavLst>
                                        <p:tav tm="0">
                                          <p:val>
                                            <p:strVal val="#ppt_x-#ppt_w/2"/>
                                          </p:val>
                                        </p:tav>
                                        <p:tav tm="100000">
                                          <p:val>
                                            <p:strVal val="#ppt_x"/>
                                          </p:val>
                                        </p:tav>
                                      </p:tavLst>
                                    </p:anim>
                                    <p:anim calcmode="lin" valueType="num">
                                      <p:cBhvr>
                                        <p:cTn id="52" dur="500" fill="hold"/>
                                        <p:tgtEl>
                                          <p:spTgt spid="17"/>
                                        </p:tgtEl>
                                        <p:attrNameLst>
                                          <p:attrName>ppt_y</p:attrName>
                                        </p:attrNameLst>
                                      </p:cBhvr>
                                      <p:tavLst>
                                        <p:tav tm="0">
                                          <p:val>
                                            <p:strVal val="#ppt_y"/>
                                          </p:val>
                                        </p:tav>
                                        <p:tav tm="100000">
                                          <p:val>
                                            <p:strVal val="#ppt_y"/>
                                          </p:val>
                                        </p:tav>
                                      </p:tavLst>
                                    </p:anim>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7" presetClass="entr" presetSubtype="8"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500" fill="hold"/>
                                        <p:tgtEl>
                                          <p:spTgt spid="22"/>
                                        </p:tgtEl>
                                        <p:attrNameLst>
                                          <p:attrName>ppt_x</p:attrName>
                                        </p:attrNameLst>
                                      </p:cBhvr>
                                      <p:tavLst>
                                        <p:tav tm="0">
                                          <p:val>
                                            <p:strVal val="#ppt_x-#ppt_w/2"/>
                                          </p:val>
                                        </p:tav>
                                        <p:tav tm="100000">
                                          <p:val>
                                            <p:strVal val="#ppt_x"/>
                                          </p:val>
                                        </p:tav>
                                      </p:tavLst>
                                    </p:anim>
                                    <p:anim calcmode="lin" valueType="num">
                                      <p:cBhvr>
                                        <p:cTn id="60" dur="500" fill="hold"/>
                                        <p:tgtEl>
                                          <p:spTgt spid="22"/>
                                        </p:tgtEl>
                                        <p:attrNameLst>
                                          <p:attrName>ppt_y</p:attrName>
                                        </p:attrNameLst>
                                      </p:cBhvr>
                                      <p:tavLst>
                                        <p:tav tm="0">
                                          <p:val>
                                            <p:strVal val="#ppt_y"/>
                                          </p:val>
                                        </p:tav>
                                        <p:tav tm="100000">
                                          <p:val>
                                            <p:strVal val="#ppt_y"/>
                                          </p:val>
                                        </p:tav>
                                      </p:tavLst>
                                    </p:anim>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strVal val="#ppt_h"/>
                                          </p:val>
                                        </p:tav>
                                        <p:tav tm="100000">
                                          <p:val>
                                            <p:strVal val="#ppt_h"/>
                                          </p:val>
                                        </p:tav>
                                      </p:tavLst>
                                    </p:anim>
                                  </p:childTnLst>
                                </p:cTn>
                              </p:par>
                            </p:childTnLst>
                          </p:cTn>
                        </p:par>
                        <p:par>
                          <p:cTn id="63" fill="hold">
                            <p:stCondLst>
                              <p:cond delay="500"/>
                            </p:stCondLst>
                            <p:childTnLst>
                              <p:par>
                                <p:cTn id="64" presetID="17" presetClass="entr" presetSubtype="8"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ppt_x</p:attrName>
                                        </p:attrNameLst>
                                      </p:cBhvr>
                                      <p:tavLst>
                                        <p:tav tm="0">
                                          <p:val>
                                            <p:strVal val="#ppt_x-#ppt_w/2"/>
                                          </p:val>
                                        </p:tav>
                                        <p:tav tm="100000">
                                          <p:val>
                                            <p:strVal val="#ppt_x"/>
                                          </p:val>
                                        </p:tav>
                                      </p:tavLst>
                                    </p:anim>
                                    <p:anim calcmode="lin" valueType="num">
                                      <p:cBhvr>
                                        <p:cTn id="67" dur="500" fill="hold"/>
                                        <p:tgtEl>
                                          <p:spTgt spid="23"/>
                                        </p:tgtEl>
                                        <p:attrNameLst>
                                          <p:attrName>ppt_y</p:attrName>
                                        </p:attrNameLst>
                                      </p:cBhvr>
                                      <p:tavLst>
                                        <p:tav tm="0">
                                          <p:val>
                                            <p:strVal val="#ppt_y"/>
                                          </p:val>
                                        </p:tav>
                                        <p:tav tm="100000">
                                          <p:val>
                                            <p:strVal val="#ppt_y"/>
                                          </p:val>
                                        </p:tav>
                                      </p:tavLst>
                                    </p:anim>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strVal val="#ppt_h"/>
                                          </p:val>
                                        </p:tav>
                                        <p:tav tm="100000">
                                          <p:val>
                                            <p:strVal val="#ppt_h"/>
                                          </p:val>
                                        </p:tav>
                                      </p:tavLst>
                                    </p:anim>
                                  </p:childTnLst>
                                </p:cTn>
                              </p:par>
                            </p:childTnLst>
                          </p:cTn>
                        </p:par>
                        <p:par>
                          <p:cTn id="70" fill="hold">
                            <p:stCondLst>
                              <p:cond delay="1000"/>
                            </p:stCondLst>
                            <p:childTnLst>
                              <p:par>
                                <p:cTn id="71" presetID="17" presetClass="entr" presetSubtype="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ppt_x</p:attrName>
                                        </p:attrNameLst>
                                      </p:cBhvr>
                                      <p:tavLst>
                                        <p:tav tm="0">
                                          <p:val>
                                            <p:strVal val="#ppt_x-#ppt_w/2"/>
                                          </p:val>
                                        </p:tav>
                                        <p:tav tm="100000">
                                          <p:val>
                                            <p:strVal val="#ppt_x"/>
                                          </p:val>
                                        </p:tav>
                                      </p:tavLst>
                                    </p:anim>
                                    <p:anim calcmode="lin" valueType="num">
                                      <p:cBhvr>
                                        <p:cTn id="74" dur="500" fill="hold"/>
                                        <p:tgtEl>
                                          <p:spTgt spid="19"/>
                                        </p:tgtEl>
                                        <p:attrNameLst>
                                          <p:attrName>ppt_y</p:attrName>
                                        </p:attrNameLst>
                                      </p:cBhvr>
                                      <p:tavLst>
                                        <p:tav tm="0">
                                          <p:val>
                                            <p:strVal val="#ppt_y"/>
                                          </p:val>
                                        </p:tav>
                                        <p:tav tm="100000">
                                          <p:val>
                                            <p:strVal val="#ppt_y"/>
                                          </p:val>
                                        </p:tav>
                                      </p:tavLst>
                                    </p:anim>
                                    <p:anim calcmode="lin" valueType="num">
                                      <p:cBhvr>
                                        <p:cTn id="75" dur="500" fill="hold"/>
                                        <p:tgtEl>
                                          <p:spTgt spid="19"/>
                                        </p:tgtEl>
                                        <p:attrNameLst>
                                          <p:attrName>ppt_w</p:attrName>
                                        </p:attrNameLst>
                                      </p:cBhvr>
                                      <p:tavLst>
                                        <p:tav tm="0">
                                          <p:val>
                                            <p:fltVal val="0"/>
                                          </p:val>
                                        </p:tav>
                                        <p:tav tm="100000">
                                          <p:val>
                                            <p:strVal val="#ppt_w"/>
                                          </p:val>
                                        </p:tav>
                                      </p:tavLst>
                                    </p:anim>
                                    <p:anim calcmode="lin" valueType="num">
                                      <p:cBhvr>
                                        <p:cTn id="76" dur="500" fill="hold"/>
                                        <p:tgtEl>
                                          <p:spTgt spid="19"/>
                                        </p:tgtEl>
                                        <p:attrNameLst>
                                          <p:attrName>ppt_h</p:attrName>
                                        </p:attrNameLst>
                                      </p:cBhvr>
                                      <p:tavLst>
                                        <p:tav tm="0">
                                          <p:val>
                                            <p:strVal val="#ppt_h"/>
                                          </p:val>
                                        </p:tav>
                                        <p:tav tm="100000">
                                          <p:val>
                                            <p:strVal val="#ppt_h"/>
                                          </p:val>
                                        </p:tav>
                                      </p:tavLst>
                                    </p:anim>
                                  </p:childTnLst>
                                </p:cTn>
                              </p:par>
                            </p:childTnLst>
                          </p:cTn>
                        </p:par>
                        <p:par>
                          <p:cTn id="77" fill="hold">
                            <p:stCondLst>
                              <p:cond delay="1500"/>
                            </p:stCondLst>
                            <p:childTnLst>
                              <p:par>
                                <p:cTn id="78" presetID="17" presetClass="entr" presetSubtype="8" fill="hold" nodeType="afterEffect">
                                  <p:stCondLst>
                                    <p:cond delay="0"/>
                                  </p:stCondLst>
                                  <p:childTnLst>
                                    <p:set>
                                      <p:cBhvr>
                                        <p:cTn id="79" dur="1" fill="hold">
                                          <p:stCondLst>
                                            <p:cond delay="0"/>
                                          </p:stCondLst>
                                        </p:cTn>
                                        <p:tgtEl>
                                          <p:spTgt spid="24"/>
                                        </p:tgtEl>
                                        <p:attrNameLst>
                                          <p:attrName>style.visibility</p:attrName>
                                        </p:attrNameLst>
                                      </p:cBhvr>
                                      <p:to>
                                        <p:strVal val="visible"/>
                                      </p:to>
                                    </p:set>
                                    <p:anim calcmode="lin" valueType="num">
                                      <p:cBhvr>
                                        <p:cTn id="80" dur="500" fill="hold"/>
                                        <p:tgtEl>
                                          <p:spTgt spid="24"/>
                                        </p:tgtEl>
                                        <p:attrNameLst>
                                          <p:attrName>ppt_x</p:attrName>
                                        </p:attrNameLst>
                                      </p:cBhvr>
                                      <p:tavLst>
                                        <p:tav tm="0">
                                          <p:val>
                                            <p:strVal val="#ppt_x-#ppt_w/2"/>
                                          </p:val>
                                        </p:tav>
                                        <p:tav tm="100000">
                                          <p:val>
                                            <p:strVal val="#ppt_x"/>
                                          </p:val>
                                        </p:tav>
                                      </p:tavLst>
                                    </p:anim>
                                    <p:anim calcmode="lin" valueType="num">
                                      <p:cBhvr>
                                        <p:cTn id="81" dur="500" fill="hold"/>
                                        <p:tgtEl>
                                          <p:spTgt spid="24"/>
                                        </p:tgtEl>
                                        <p:attrNameLst>
                                          <p:attrName>ppt_y</p:attrName>
                                        </p:attrNameLst>
                                      </p:cBhvr>
                                      <p:tavLst>
                                        <p:tav tm="0">
                                          <p:val>
                                            <p:strVal val="#ppt_y"/>
                                          </p:val>
                                        </p:tav>
                                        <p:tav tm="100000">
                                          <p:val>
                                            <p:strVal val="#ppt_y"/>
                                          </p:val>
                                        </p:tav>
                                      </p:tavLst>
                                    </p:anim>
                                    <p:anim calcmode="lin" valueType="num">
                                      <p:cBhvr>
                                        <p:cTn id="82" dur="500" fill="hold"/>
                                        <p:tgtEl>
                                          <p:spTgt spid="24"/>
                                        </p:tgtEl>
                                        <p:attrNameLst>
                                          <p:attrName>ppt_w</p:attrName>
                                        </p:attrNameLst>
                                      </p:cBhvr>
                                      <p:tavLst>
                                        <p:tav tm="0">
                                          <p:val>
                                            <p:fltVal val="0"/>
                                          </p:val>
                                        </p:tav>
                                        <p:tav tm="100000">
                                          <p:val>
                                            <p:strVal val="#ppt_w"/>
                                          </p:val>
                                        </p:tav>
                                      </p:tavLst>
                                    </p:anim>
                                    <p:anim calcmode="lin" valueType="num">
                                      <p:cBhvr>
                                        <p:cTn id="83" dur="500" fill="hold"/>
                                        <p:tgtEl>
                                          <p:spTgt spid="24"/>
                                        </p:tgtEl>
                                        <p:attrNameLst>
                                          <p:attrName>ppt_h</p:attrName>
                                        </p:attrNameLst>
                                      </p:cBhvr>
                                      <p:tavLst>
                                        <p:tav tm="0">
                                          <p:val>
                                            <p:strVal val="#ppt_h"/>
                                          </p:val>
                                        </p:tav>
                                        <p:tav tm="100000">
                                          <p:val>
                                            <p:strVal val="#ppt_h"/>
                                          </p:val>
                                        </p:tav>
                                      </p:tavLst>
                                    </p:anim>
                                  </p:childTnLst>
                                </p:cTn>
                              </p:par>
                            </p:childTnLst>
                          </p:cTn>
                        </p:par>
                        <p:par>
                          <p:cTn id="84" fill="hold">
                            <p:stCondLst>
                              <p:cond delay="2000"/>
                            </p:stCondLst>
                            <p:childTnLst>
                              <p:par>
                                <p:cTn id="85" presetID="17" presetClass="entr" presetSubtype="8" fill="hold" grpId="0" nodeType="afterEffect">
                                  <p:stCondLst>
                                    <p:cond delay="0"/>
                                  </p:stCondLst>
                                  <p:childTnLst>
                                    <p:set>
                                      <p:cBhvr>
                                        <p:cTn id="86" dur="1" fill="hold">
                                          <p:stCondLst>
                                            <p:cond delay="0"/>
                                          </p:stCondLst>
                                        </p:cTn>
                                        <p:tgtEl>
                                          <p:spTgt spid="26"/>
                                        </p:tgtEl>
                                        <p:attrNameLst>
                                          <p:attrName>style.visibility</p:attrName>
                                        </p:attrNameLst>
                                      </p:cBhvr>
                                      <p:to>
                                        <p:strVal val="visible"/>
                                      </p:to>
                                    </p:set>
                                    <p:anim calcmode="lin" valueType="num">
                                      <p:cBhvr>
                                        <p:cTn id="87" dur="500" fill="hold"/>
                                        <p:tgtEl>
                                          <p:spTgt spid="26"/>
                                        </p:tgtEl>
                                        <p:attrNameLst>
                                          <p:attrName>ppt_x</p:attrName>
                                        </p:attrNameLst>
                                      </p:cBhvr>
                                      <p:tavLst>
                                        <p:tav tm="0">
                                          <p:val>
                                            <p:strVal val="#ppt_x-#ppt_w/2"/>
                                          </p:val>
                                        </p:tav>
                                        <p:tav tm="100000">
                                          <p:val>
                                            <p:strVal val="#ppt_x"/>
                                          </p:val>
                                        </p:tav>
                                      </p:tavLst>
                                    </p:anim>
                                    <p:anim calcmode="lin" valueType="num">
                                      <p:cBhvr>
                                        <p:cTn id="88" dur="500" fill="hold"/>
                                        <p:tgtEl>
                                          <p:spTgt spid="26"/>
                                        </p:tgtEl>
                                        <p:attrNameLst>
                                          <p:attrName>ppt_y</p:attrName>
                                        </p:attrNameLst>
                                      </p:cBhvr>
                                      <p:tavLst>
                                        <p:tav tm="0">
                                          <p:val>
                                            <p:strVal val="#ppt_y"/>
                                          </p:val>
                                        </p:tav>
                                        <p:tav tm="100000">
                                          <p:val>
                                            <p:strVal val="#ppt_y"/>
                                          </p:val>
                                        </p:tav>
                                      </p:tavLst>
                                    </p:anim>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strVal val="#ppt_h"/>
                                          </p:val>
                                        </p:tav>
                                        <p:tav tm="100000">
                                          <p:val>
                                            <p:strVal val="#ppt_h"/>
                                          </p:val>
                                        </p:tav>
                                      </p:tavLst>
                                    </p:anim>
                                  </p:childTnLst>
                                </p:cTn>
                              </p:par>
                            </p:childTnLst>
                          </p:cTn>
                        </p:par>
                        <p:par>
                          <p:cTn id="91" fill="hold">
                            <p:stCondLst>
                              <p:cond delay="2500"/>
                            </p:stCondLst>
                            <p:childTnLst>
                              <p:par>
                                <p:cTn id="92" presetID="17" presetClass="entr" presetSubtype="8" fill="hold" grpId="0" nodeType="afterEffect">
                                  <p:stCondLst>
                                    <p:cond delay="0"/>
                                  </p:stCondLst>
                                  <p:childTnLst>
                                    <p:set>
                                      <p:cBhvr>
                                        <p:cTn id="93" dur="1" fill="hold">
                                          <p:stCondLst>
                                            <p:cond delay="0"/>
                                          </p:stCondLst>
                                        </p:cTn>
                                        <p:tgtEl>
                                          <p:spTgt spid="30"/>
                                        </p:tgtEl>
                                        <p:attrNameLst>
                                          <p:attrName>style.visibility</p:attrName>
                                        </p:attrNameLst>
                                      </p:cBhvr>
                                      <p:to>
                                        <p:strVal val="visible"/>
                                      </p:to>
                                    </p:set>
                                    <p:anim calcmode="lin" valueType="num">
                                      <p:cBhvr>
                                        <p:cTn id="94" dur="500" fill="hold"/>
                                        <p:tgtEl>
                                          <p:spTgt spid="30"/>
                                        </p:tgtEl>
                                        <p:attrNameLst>
                                          <p:attrName>ppt_x</p:attrName>
                                        </p:attrNameLst>
                                      </p:cBhvr>
                                      <p:tavLst>
                                        <p:tav tm="0">
                                          <p:val>
                                            <p:strVal val="#ppt_x-#ppt_w/2"/>
                                          </p:val>
                                        </p:tav>
                                        <p:tav tm="100000">
                                          <p:val>
                                            <p:strVal val="#ppt_x"/>
                                          </p:val>
                                        </p:tav>
                                      </p:tavLst>
                                    </p:anim>
                                    <p:anim calcmode="lin" valueType="num">
                                      <p:cBhvr>
                                        <p:cTn id="95" dur="500" fill="hold"/>
                                        <p:tgtEl>
                                          <p:spTgt spid="30"/>
                                        </p:tgtEl>
                                        <p:attrNameLst>
                                          <p:attrName>ppt_y</p:attrName>
                                        </p:attrNameLst>
                                      </p:cBhvr>
                                      <p:tavLst>
                                        <p:tav tm="0">
                                          <p:val>
                                            <p:strVal val="#ppt_y"/>
                                          </p:val>
                                        </p:tav>
                                        <p:tav tm="100000">
                                          <p:val>
                                            <p:strVal val="#ppt_y"/>
                                          </p:val>
                                        </p:tav>
                                      </p:tavLst>
                                    </p:anim>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strVal val="#ppt_h"/>
                                          </p:val>
                                        </p:tav>
                                        <p:tav tm="100000">
                                          <p:val>
                                            <p:strVal val="#ppt_h"/>
                                          </p:val>
                                        </p:tav>
                                      </p:tavLst>
                                    </p:anim>
                                  </p:childTnLst>
                                </p:cTn>
                              </p:par>
                            </p:childTnLst>
                          </p:cTn>
                        </p:par>
                        <p:par>
                          <p:cTn id="98" fill="hold">
                            <p:stCondLst>
                              <p:cond delay="3000"/>
                            </p:stCondLst>
                            <p:childTnLst>
                              <p:par>
                                <p:cTn id="99" presetID="17" presetClass="entr" presetSubtype="8" fill="hold" nodeType="after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ppt_x</p:attrName>
                                        </p:attrNameLst>
                                      </p:cBhvr>
                                      <p:tavLst>
                                        <p:tav tm="0">
                                          <p:val>
                                            <p:strVal val="#ppt_x-#ppt_w/2"/>
                                          </p:val>
                                        </p:tav>
                                        <p:tav tm="100000">
                                          <p:val>
                                            <p:strVal val="#ppt_x"/>
                                          </p:val>
                                        </p:tav>
                                      </p:tavLst>
                                    </p:anim>
                                    <p:anim calcmode="lin" valueType="num">
                                      <p:cBhvr>
                                        <p:cTn id="102" dur="500" fill="hold"/>
                                        <p:tgtEl>
                                          <p:spTgt spid="29"/>
                                        </p:tgtEl>
                                        <p:attrNameLst>
                                          <p:attrName>ppt_y</p:attrName>
                                        </p:attrNameLst>
                                      </p:cBhvr>
                                      <p:tavLst>
                                        <p:tav tm="0">
                                          <p:val>
                                            <p:strVal val="#ppt_y"/>
                                          </p:val>
                                        </p:tav>
                                        <p:tav tm="100000">
                                          <p:val>
                                            <p:strVal val="#ppt_y"/>
                                          </p:val>
                                        </p:tav>
                                      </p:tavLst>
                                    </p:anim>
                                    <p:anim calcmode="lin" valueType="num">
                                      <p:cBhvr>
                                        <p:cTn id="103" dur="500" fill="hold"/>
                                        <p:tgtEl>
                                          <p:spTgt spid="29"/>
                                        </p:tgtEl>
                                        <p:attrNameLst>
                                          <p:attrName>ppt_w</p:attrName>
                                        </p:attrNameLst>
                                      </p:cBhvr>
                                      <p:tavLst>
                                        <p:tav tm="0">
                                          <p:val>
                                            <p:fltVal val="0"/>
                                          </p:val>
                                        </p:tav>
                                        <p:tav tm="100000">
                                          <p:val>
                                            <p:strVal val="#ppt_w"/>
                                          </p:val>
                                        </p:tav>
                                      </p:tavLst>
                                    </p:anim>
                                    <p:anim calcmode="lin" valueType="num">
                                      <p:cBhvr>
                                        <p:cTn id="104" dur="500" fill="hold"/>
                                        <p:tgtEl>
                                          <p:spTgt spid="29"/>
                                        </p:tgtEl>
                                        <p:attrNameLst>
                                          <p:attrName>ppt_h</p:attrName>
                                        </p:attrNameLst>
                                      </p:cBhvr>
                                      <p:tavLst>
                                        <p:tav tm="0">
                                          <p:val>
                                            <p:strVal val="#ppt_h"/>
                                          </p:val>
                                        </p:tav>
                                        <p:tav tm="100000">
                                          <p:val>
                                            <p:strVal val="#ppt_h"/>
                                          </p:val>
                                        </p:tav>
                                      </p:tavLst>
                                    </p:anim>
                                  </p:childTnLst>
                                </p:cTn>
                              </p:par>
                            </p:childTnLst>
                          </p:cTn>
                        </p:par>
                        <p:par>
                          <p:cTn id="105" fill="hold">
                            <p:stCondLst>
                              <p:cond delay="3500"/>
                            </p:stCondLst>
                            <p:childTnLst>
                              <p:par>
                                <p:cTn id="106" presetID="17" presetClass="entr" presetSubtype="8" fill="hold" grpId="0" nodeType="afterEffect">
                                  <p:stCondLst>
                                    <p:cond delay="0"/>
                                  </p:stCondLst>
                                  <p:childTnLst>
                                    <p:set>
                                      <p:cBhvr>
                                        <p:cTn id="107" dur="1" fill="hold">
                                          <p:stCondLst>
                                            <p:cond delay="0"/>
                                          </p:stCondLst>
                                        </p:cTn>
                                        <p:tgtEl>
                                          <p:spTgt spid="27"/>
                                        </p:tgtEl>
                                        <p:attrNameLst>
                                          <p:attrName>style.visibility</p:attrName>
                                        </p:attrNameLst>
                                      </p:cBhvr>
                                      <p:to>
                                        <p:strVal val="visible"/>
                                      </p:to>
                                    </p:set>
                                    <p:anim calcmode="lin" valueType="num">
                                      <p:cBhvr>
                                        <p:cTn id="108" dur="500" fill="hold"/>
                                        <p:tgtEl>
                                          <p:spTgt spid="27"/>
                                        </p:tgtEl>
                                        <p:attrNameLst>
                                          <p:attrName>ppt_x</p:attrName>
                                        </p:attrNameLst>
                                      </p:cBhvr>
                                      <p:tavLst>
                                        <p:tav tm="0">
                                          <p:val>
                                            <p:strVal val="#ppt_x-#ppt_w/2"/>
                                          </p:val>
                                        </p:tav>
                                        <p:tav tm="100000">
                                          <p:val>
                                            <p:strVal val="#ppt_x"/>
                                          </p:val>
                                        </p:tav>
                                      </p:tavLst>
                                    </p:anim>
                                    <p:anim calcmode="lin" valueType="num">
                                      <p:cBhvr>
                                        <p:cTn id="109" dur="500" fill="hold"/>
                                        <p:tgtEl>
                                          <p:spTgt spid="27"/>
                                        </p:tgtEl>
                                        <p:attrNameLst>
                                          <p:attrName>ppt_y</p:attrName>
                                        </p:attrNameLst>
                                      </p:cBhvr>
                                      <p:tavLst>
                                        <p:tav tm="0">
                                          <p:val>
                                            <p:strVal val="#ppt_y"/>
                                          </p:val>
                                        </p:tav>
                                        <p:tav tm="100000">
                                          <p:val>
                                            <p:strVal val="#ppt_y"/>
                                          </p:val>
                                        </p:tav>
                                      </p:tavLst>
                                    </p:anim>
                                    <p:anim calcmode="lin" valueType="num">
                                      <p:cBhvr>
                                        <p:cTn id="110" dur="500" fill="hold"/>
                                        <p:tgtEl>
                                          <p:spTgt spid="27"/>
                                        </p:tgtEl>
                                        <p:attrNameLst>
                                          <p:attrName>ppt_w</p:attrName>
                                        </p:attrNameLst>
                                      </p:cBhvr>
                                      <p:tavLst>
                                        <p:tav tm="0">
                                          <p:val>
                                            <p:fltVal val="0"/>
                                          </p:val>
                                        </p:tav>
                                        <p:tav tm="100000">
                                          <p:val>
                                            <p:strVal val="#ppt_w"/>
                                          </p:val>
                                        </p:tav>
                                      </p:tavLst>
                                    </p:anim>
                                    <p:anim calcmode="lin" valueType="num">
                                      <p:cBhvr>
                                        <p:cTn id="111" dur="500" fill="hold"/>
                                        <p:tgtEl>
                                          <p:spTgt spid="27"/>
                                        </p:tgtEl>
                                        <p:attrNameLst>
                                          <p:attrName>ppt_h</p:attrName>
                                        </p:attrNameLst>
                                      </p:cBhvr>
                                      <p:tavLst>
                                        <p:tav tm="0">
                                          <p:val>
                                            <p:strVal val="#ppt_h"/>
                                          </p:val>
                                        </p:tav>
                                        <p:tav tm="100000">
                                          <p:val>
                                            <p:strVal val="#ppt_h"/>
                                          </p:val>
                                        </p:tav>
                                      </p:tavLst>
                                    </p:anim>
                                  </p:childTnLst>
                                </p:cTn>
                              </p:par>
                            </p:childTnLst>
                          </p:cTn>
                        </p:par>
                        <p:par>
                          <p:cTn id="112" fill="hold">
                            <p:stCondLst>
                              <p:cond delay="4000"/>
                            </p:stCondLst>
                            <p:childTnLst>
                              <p:par>
                                <p:cTn id="113" presetID="17" presetClass="entr" presetSubtype="8"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ppt_x</p:attrName>
                                        </p:attrNameLst>
                                      </p:cBhvr>
                                      <p:tavLst>
                                        <p:tav tm="0">
                                          <p:val>
                                            <p:strVal val="#ppt_x-#ppt_w/2"/>
                                          </p:val>
                                        </p:tav>
                                        <p:tav tm="100000">
                                          <p:val>
                                            <p:strVal val="#ppt_x"/>
                                          </p:val>
                                        </p:tav>
                                      </p:tavLst>
                                    </p:anim>
                                    <p:anim calcmode="lin" valueType="num">
                                      <p:cBhvr>
                                        <p:cTn id="116" dur="500" fill="hold"/>
                                        <p:tgtEl>
                                          <p:spTgt spid="31"/>
                                        </p:tgtEl>
                                        <p:attrNameLst>
                                          <p:attrName>ppt_y</p:attrName>
                                        </p:attrNameLst>
                                      </p:cBhvr>
                                      <p:tavLst>
                                        <p:tav tm="0">
                                          <p:val>
                                            <p:strVal val="#ppt_y"/>
                                          </p:val>
                                        </p:tav>
                                        <p:tav tm="100000">
                                          <p:val>
                                            <p:strVal val="#ppt_y"/>
                                          </p:val>
                                        </p:tav>
                                      </p:tavLst>
                                    </p:anim>
                                    <p:anim calcmode="lin" valueType="num">
                                      <p:cBhvr>
                                        <p:cTn id="117" dur="500" fill="hold"/>
                                        <p:tgtEl>
                                          <p:spTgt spid="31"/>
                                        </p:tgtEl>
                                        <p:attrNameLst>
                                          <p:attrName>ppt_w</p:attrName>
                                        </p:attrNameLst>
                                      </p:cBhvr>
                                      <p:tavLst>
                                        <p:tav tm="0">
                                          <p:val>
                                            <p:fltVal val="0"/>
                                          </p:val>
                                        </p:tav>
                                        <p:tav tm="100000">
                                          <p:val>
                                            <p:strVal val="#ppt_w"/>
                                          </p:val>
                                        </p:tav>
                                      </p:tavLst>
                                    </p:anim>
                                    <p:anim calcmode="lin" valueType="num">
                                      <p:cBhvr>
                                        <p:cTn id="118" dur="500" fill="hold"/>
                                        <p:tgtEl>
                                          <p:spTgt spid="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0660" grpId="0" animBg="1"/>
      <p:bldP spid="710661" grpId="0"/>
      <p:bldP spid="17" grpId="0"/>
      <p:bldP spid="19" grpId="0"/>
      <p:bldP spid="20" grpId="0" animBg="1"/>
      <p:bldP spid="21" grpId="0"/>
      <p:bldP spid="23" grpId="0" animBg="1"/>
      <p:bldP spid="9" grpId="0" animBg="1"/>
      <p:bldP spid="26" grpId="0" animBg="1"/>
      <p:bldP spid="27" grpId="0" animBg="1"/>
      <p:bldP spid="11" grpId="0" animBg="1"/>
      <p:bldP spid="30"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67409" y="1936173"/>
            <a:ext cx="7447721" cy="3920836"/>
          </a:xfrm>
          <a:prstGeom prst="rect">
            <a:avLst/>
          </a:prstGeom>
        </p:spPr>
      </p:pic>
      <p:sp>
        <p:nvSpPr>
          <p:cNvPr id="5" name="Rectangle 4"/>
          <p:cNvSpPr/>
          <p:nvPr/>
        </p:nvSpPr>
        <p:spPr>
          <a:xfrm>
            <a:off x="1215164" y="1643063"/>
            <a:ext cx="1104213" cy="685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GFEBS</a:t>
            </a:r>
          </a:p>
          <a:p>
            <a:pPr algn="ctr"/>
            <a:r>
              <a:rPr lang="en-US" sz="1350" dirty="0"/>
              <a:t>ME51N</a:t>
            </a:r>
            <a:r>
              <a:rPr lang="en-US" sz="1350" dirty="0" smtClean="0"/>
              <a:t>/</a:t>
            </a:r>
          </a:p>
          <a:p>
            <a:pPr algn="ctr"/>
            <a:r>
              <a:rPr lang="en-US" sz="1350" dirty="0" smtClean="0"/>
              <a:t>FMY1</a:t>
            </a:r>
            <a:endParaRPr lang="en-US" sz="1350" dirty="0"/>
          </a:p>
        </p:txBody>
      </p:sp>
      <p:sp>
        <p:nvSpPr>
          <p:cNvPr id="7" name="Rectangle 6"/>
          <p:cNvSpPr/>
          <p:nvPr/>
        </p:nvSpPr>
        <p:spPr>
          <a:xfrm>
            <a:off x="2968487" y="1651739"/>
            <a:ext cx="987405" cy="685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GFEBS</a:t>
            </a:r>
          </a:p>
          <a:p>
            <a:pPr algn="ctr"/>
            <a:r>
              <a:rPr lang="en-US" sz="1350" dirty="0"/>
              <a:t>ME21N</a:t>
            </a:r>
            <a:r>
              <a:rPr lang="en-US" sz="1350" dirty="0" smtClean="0"/>
              <a:t>/</a:t>
            </a:r>
          </a:p>
          <a:p>
            <a:pPr algn="ctr"/>
            <a:r>
              <a:rPr lang="en-US" sz="1350" dirty="0" smtClean="0"/>
              <a:t>FMZ1</a:t>
            </a:r>
            <a:endParaRPr lang="en-US" sz="1350" dirty="0"/>
          </a:p>
        </p:txBody>
      </p:sp>
      <p:sp>
        <p:nvSpPr>
          <p:cNvPr id="8" name="Rectangle 7"/>
          <p:cNvSpPr/>
          <p:nvPr/>
        </p:nvSpPr>
        <p:spPr>
          <a:xfrm>
            <a:off x="4484528" y="1657350"/>
            <a:ext cx="916150" cy="685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GFEBS</a:t>
            </a:r>
          </a:p>
          <a:p>
            <a:pPr algn="ctr"/>
            <a:r>
              <a:rPr lang="en-US" sz="1350" dirty="0"/>
              <a:t>MIGO</a:t>
            </a:r>
            <a:r>
              <a:rPr lang="en-US" sz="1350" dirty="0" smtClean="0"/>
              <a:t>/</a:t>
            </a:r>
          </a:p>
          <a:p>
            <a:pPr algn="ctr"/>
            <a:r>
              <a:rPr lang="en-US" sz="1350" dirty="0" smtClean="0"/>
              <a:t>ML81N</a:t>
            </a:r>
            <a:endParaRPr lang="en-US" sz="1350" dirty="0"/>
          </a:p>
        </p:txBody>
      </p:sp>
      <p:sp>
        <p:nvSpPr>
          <p:cNvPr id="11" name="Rectangle 10"/>
          <p:cNvSpPr/>
          <p:nvPr/>
        </p:nvSpPr>
        <p:spPr>
          <a:xfrm>
            <a:off x="5951363" y="1664495"/>
            <a:ext cx="793993" cy="67151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GFEBS</a:t>
            </a:r>
          </a:p>
          <a:p>
            <a:pPr algn="ctr"/>
            <a:r>
              <a:rPr lang="en-US" sz="1350" dirty="0"/>
              <a:t>MIRO/</a:t>
            </a:r>
          </a:p>
          <a:p>
            <a:pPr algn="ctr"/>
            <a:r>
              <a:rPr lang="en-US" sz="1350" dirty="0"/>
              <a:t>FB60</a:t>
            </a:r>
          </a:p>
        </p:txBody>
      </p:sp>
      <p:sp>
        <p:nvSpPr>
          <p:cNvPr id="12" name="Rectangle 11"/>
          <p:cNvSpPr/>
          <p:nvPr/>
        </p:nvSpPr>
        <p:spPr>
          <a:xfrm>
            <a:off x="7315200" y="1690793"/>
            <a:ext cx="879331" cy="6858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GFEBS</a:t>
            </a:r>
          </a:p>
          <a:p>
            <a:pPr algn="ctr"/>
            <a:r>
              <a:rPr lang="en-US" sz="1350" dirty="0"/>
              <a:t>F110</a:t>
            </a:r>
          </a:p>
        </p:txBody>
      </p:sp>
      <p:sp>
        <p:nvSpPr>
          <p:cNvPr id="9" name="TextBox 8"/>
          <p:cNvSpPr txBox="1"/>
          <p:nvPr/>
        </p:nvSpPr>
        <p:spPr>
          <a:xfrm>
            <a:off x="8621485" y="6351696"/>
            <a:ext cx="377026" cy="300082"/>
          </a:xfrm>
          <a:prstGeom prst="rect">
            <a:avLst/>
          </a:prstGeom>
          <a:noFill/>
        </p:spPr>
        <p:txBody>
          <a:bodyPr wrap="none" rtlCol="0">
            <a:spAutoFit/>
          </a:bodyPr>
          <a:lstStyle/>
          <a:p>
            <a:r>
              <a:rPr lang="en-US" sz="1350" dirty="0"/>
              <a:t>22</a:t>
            </a:r>
            <a:endParaRPr lang="en-US" sz="1350" dirty="0"/>
          </a:p>
        </p:txBody>
      </p:sp>
    </p:spTree>
    <p:extLst>
      <p:ext uri="{BB962C8B-B14F-4D97-AF65-F5344CB8AC3E}">
        <p14:creationId xmlns:p14="http://schemas.microsoft.com/office/powerpoint/2010/main" val="1400840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view detai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1205954"/>
            <a:ext cx="8001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2"/>
          <p:cNvSpPr txBox="1">
            <a:spLocks noChangeArrowheads="1"/>
          </p:cNvSpPr>
          <p:nvPr/>
        </p:nvSpPr>
        <p:spPr bwMode="auto">
          <a:xfrm>
            <a:off x="1181100" y="1285358"/>
            <a:ext cx="672465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algn="ctr">
              <a:spcBef>
                <a:spcPct val="0"/>
              </a:spcBef>
              <a:buFontTx/>
              <a:buNone/>
              <a:defRPr/>
            </a:pPr>
            <a:r>
              <a:rPr lang="en-US" sz="2700" b="1" kern="0" dirty="0">
                <a:solidFill>
                  <a:sysClr val="windowText" lastClr="000000"/>
                </a:solidFill>
                <a:latin typeface="+mj-lt"/>
                <a:ea typeface="+mj-ea"/>
                <a:cs typeface="+mj-cs"/>
              </a:rPr>
              <a:t>Check on Learning</a:t>
            </a:r>
            <a:endParaRPr lang="en-US" altLang="en-US" sz="1350" dirty="0">
              <a:latin typeface="+mj-lt"/>
            </a:endParaRPr>
          </a:p>
        </p:txBody>
      </p:sp>
      <p:sp>
        <p:nvSpPr>
          <p:cNvPr id="951299" name="Rectangle 3"/>
          <p:cNvSpPr>
            <a:spLocks noChangeArrowheads="1"/>
          </p:cNvSpPr>
          <p:nvPr/>
        </p:nvSpPr>
        <p:spPr bwMode="auto">
          <a:xfrm>
            <a:off x="2676525" y="1296592"/>
            <a:ext cx="3733800" cy="276225"/>
          </a:xfrm>
          <a:prstGeom prst="rect">
            <a:avLst/>
          </a:prstGeom>
          <a:noFill/>
          <a:ln w="9525">
            <a:noFill/>
            <a:miter lim="800000"/>
            <a:headEnd/>
            <a:tailEnd/>
          </a:ln>
          <a:effectLst/>
        </p:spPr>
        <p:txBody>
          <a:bodyPr anchor="ctr" anchorCtr="1"/>
          <a:lstStyle/>
          <a:p>
            <a:pPr eaLnBrk="1" hangingPunct="1">
              <a:defRPr/>
            </a:pPr>
            <a:endParaRPr lang="en-US" sz="2100" b="1" dirty="0">
              <a:latin typeface="+mj-lt"/>
            </a:endParaRPr>
          </a:p>
        </p:txBody>
      </p:sp>
      <p:sp>
        <p:nvSpPr>
          <p:cNvPr id="2" name="Rectangle 1"/>
          <p:cNvSpPr/>
          <p:nvPr/>
        </p:nvSpPr>
        <p:spPr>
          <a:xfrm>
            <a:off x="1987154" y="2316957"/>
            <a:ext cx="6109923" cy="2031325"/>
          </a:xfrm>
          <a:prstGeom prst="rect">
            <a:avLst/>
          </a:prstGeom>
        </p:spPr>
        <p:txBody>
          <a:bodyPr wrap="square">
            <a:spAutoFit/>
          </a:bodyPr>
          <a:lstStyle/>
          <a:p>
            <a:pPr marL="171446" indent="-171446">
              <a:buFontTx/>
              <a:buAutoNum type="arabicPeriod"/>
              <a:defRPr/>
            </a:pPr>
            <a:r>
              <a:rPr lang="en-US" altLang="en-US" sz="2100" dirty="0">
                <a:solidFill>
                  <a:srgbClr val="000000"/>
                </a:solidFill>
                <a:cs typeface="Arial" panose="020B0604020202020204" pitchFamily="34" charset="0"/>
              </a:rPr>
              <a:t>  What is the difference between master and transactional data?</a:t>
            </a:r>
          </a:p>
          <a:p>
            <a:pPr>
              <a:defRPr/>
            </a:pPr>
            <a:endParaRPr lang="en-US" altLang="en-US" sz="2100" dirty="0">
              <a:solidFill>
                <a:srgbClr val="000000"/>
              </a:solidFill>
              <a:cs typeface="Arial" panose="020B0604020202020204" pitchFamily="34" charset="0"/>
            </a:endParaRPr>
          </a:p>
          <a:p>
            <a:pPr>
              <a:defRPr/>
            </a:pPr>
            <a:r>
              <a:rPr lang="en-US" altLang="en-US" sz="2100" dirty="0">
                <a:solidFill>
                  <a:srgbClr val="000000"/>
                </a:solidFill>
              </a:rPr>
              <a:t>2.  What is the procure to pay (p2p) process?</a:t>
            </a:r>
          </a:p>
          <a:p>
            <a:pPr>
              <a:defRPr/>
            </a:pPr>
            <a:endParaRPr lang="en-US" altLang="en-US" sz="2100" dirty="0">
              <a:solidFill>
                <a:srgbClr val="000000"/>
              </a:solidFill>
            </a:endParaRPr>
          </a:p>
          <a:p>
            <a:pPr>
              <a:buFontTx/>
              <a:buAutoNum type="arabicPeriod" startAt="3"/>
              <a:defRPr/>
            </a:pPr>
            <a:r>
              <a:rPr lang="en-US" altLang="en-US" sz="2100" dirty="0">
                <a:solidFill>
                  <a:srgbClr val="000000"/>
                </a:solidFill>
              </a:rPr>
              <a:t>  How are end-users provisioned in GFEBS?</a:t>
            </a:r>
          </a:p>
        </p:txBody>
      </p:sp>
      <p:sp>
        <p:nvSpPr>
          <p:cNvPr id="8" name="TextBox 7"/>
          <p:cNvSpPr txBox="1"/>
          <p:nvPr/>
        </p:nvSpPr>
        <p:spPr>
          <a:xfrm>
            <a:off x="8608233" y="6351695"/>
            <a:ext cx="377026" cy="300082"/>
          </a:xfrm>
          <a:prstGeom prst="rect">
            <a:avLst/>
          </a:prstGeom>
          <a:noFill/>
        </p:spPr>
        <p:txBody>
          <a:bodyPr wrap="none" rtlCol="0">
            <a:spAutoFit/>
          </a:bodyPr>
          <a:lstStyle/>
          <a:p>
            <a:r>
              <a:rPr lang="en-US" sz="1350" dirty="0"/>
              <a:t>23</a:t>
            </a:r>
            <a:endParaRPr lang="en-US" sz="1350" dirty="0"/>
          </a:p>
        </p:txBody>
      </p:sp>
    </p:spTree>
    <p:extLst>
      <p:ext uri="{BB962C8B-B14F-4D97-AF65-F5344CB8AC3E}">
        <p14:creationId xmlns:p14="http://schemas.microsoft.com/office/powerpoint/2010/main" val="4193598401"/>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847850"/>
            <a:ext cx="8229600" cy="571500"/>
          </a:xfrm>
          <a:prstGeom prst="rect">
            <a:avLst/>
          </a:prstGeom>
        </p:spPr>
        <p:txBody>
          <a:bodyPr/>
          <a:lstStyle/>
          <a:p>
            <a:r>
              <a:rPr lang="en-US" dirty="0" smtClean="0"/>
              <a:t>Questions?</a:t>
            </a:r>
            <a:endParaRPr lang="en-US" dirty="0"/>
          </a:p>
        </p:txBody>
      </p:sp>
      <p:sp>
        <p:nvSpPr>
          <p:cNvPr id="4" name="TextBox 3"/>
          <p:cNvSpPr txBox="1"/>
          <p:nvPr/>
        </p:nvSpPr>
        <p:spPr>
          <a:xfrm>
            <a:off x="8640417" y="6338444"/>
            <a:ext cx="377026" cy="300082"/>
          </a:xfrm>
          <a:prstGeom prst="rect">
            <a:avLst/>
          </a:prstGeom>
          <a:noFill/>
        </p:spPr>
        <p:txBody>
          <a:bodyPr wrap="none" rtlCol="0">
            <a:spAutoFit/>
          </a:bodyPr>
          <a:lstStyle/>
          <a:p>
            <a:r>
              <a:rPr lang="en-US" sz="1350" dirty="0"/>
              <a:t>24</a:t>
            </a:r>
            <a:endParaRPr lang="en-US" sz="1350" dirty="0"/>
          </a:p>
        </p:txBody>
      </p:sp>
    </p:spTree>
    <p:extLst>
      <p:ext uri="{BB962C8B-B14F-4D97-AF65-F5344CB8AC3E}">
        <p14:creationId xmlns:p14="http://schemas.microsoft.com/office/powerpoint/2010/main" val="661557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0050" y="828261"/>
            <a:ext cx="8229600" cy="571500"/>
          </a:xfrm>
          <a:prstGeom prst="rect">
            <a:avLst/>
          </a:prstGeom>
        </p:spPr>
        <p:txBody>
          <a:bodyPr/>
          <a:lstStyle/>
          <a:p>
            <a:r>
              <a:rPr lang="en-US" sz="2700" b="1" dirty="0"/>
              <a:t>Agenda</a:t>
            </a:r>
          </a:p>
        </p:txBody>
      </p:sp>
      <p:sp>
        <p:nvSpPr>
          <p:cNvPr id="3" name="Content Placeholder 2"/>
          <p:cNvSpPr>
            <a:spLocks noGrp="1"/>
          </p:cNvSpPr>
          <p:nvPr>
            <p:ph idx="4294967295"/>
          </p:nvPr>
        </p:nvSpPr>
        <p:spPr>
          <a:xfrm>
            <a:off x="1272209" y="2053554"/>
            <a:ext cx="7182678" cy="3432313"/>
          </a:xfrm>
          <a:prstGeom prst="rect">
            <a:avLst/>
          </a:prstGeom>
        </p:spPr>
        <p:txBody>
          <a:bodyPr/>
          <a:lstStyle/>
          <a:p>
            <a:r>
              <a:rPr lang="en-US" dirty="0"/>
              <a:t>GFEBS six functional areas</a:t>
            </a:r>
          </a:p>
          <a:p>
            <a:r>
              <a:rPr lang="en-US" dirty="0" smtClean="0"/>
              <a:t>Concepts of GFEBS</a:t>
            </a:r>
          </a:p>
          <a:p>
            <a:r>
              <a:rPr lang="en-US" dirty="0" smtClean="0"/>
              <a:t>Master and Transactional Data</a:t>
            </a:r>
          </a:p>
          <a:p>
            <a:r>
              <a:rPr lang="en-US" dirty="0" smtClean="0"/>
              <a:t>GFEBS Prerequisites</a:t>
            </a:r>
          </a:p>
          <a:p>
            <a:r>
              <a:rPr lang="en-US" dirty="0"/>
              <a:t>Roles/Transaction Codes (T-codes</a:t>
            </a:r>
            <a:r>
              <a:rPr lang="en-US" dirty="0" smtClean="0"/>
              <a:t>)</a:t>
            </a:r>
          </a:p>
          <a:p>
            <a:r>
              <a:rPr lang="en-US" dirty="0" smtClean="0"/>
              <a:t>GFEBS Line </a:t>
            </a:r>
            <a:r>
              <a:rPr lang="en-US" dirty="0"/>
              <a:t>of Accounting Crosswalk</a:t>
            </a:r>
          </a:p>
          <a:p>
            <a:endParaRPr lang="en-US" dirty="0" smtClean="0"/>
          </a:p>
          <a:p>
            <a:endParaRPr lang="en-US" dirty="0"/>
          </a:p>
        </p:txBody>
      </p:sp>
      <p:sp>
        <p:nvSpPr>
          <p:cNvPr id="4" name="TextBox 3"/>
          <p:cNvSpPr txBox="1"/>
          <p:nvPr/>
        </p:nvSpPr>
        <p:spPr>
          <a:xfrm>
            <a:off x="8629650" y="6272183"/>
            <a:ext cx="280846" cy="300082"/>
          </a:xfrm>
          <a:prstGeom prst="rect">
            <a:avLst/>
          </a:prstGeom>
          <a:noFill/>
        </p:spPr>
        <p:txBody>
          <a:bodyPr wrap="none" rtlCol="0">
            <a:spAutoFit/>
          </a:bodyPr>
          <a:lstStyle/>
          <a:p>
            <a:r>
              <a:rPr lang="en-US" sz="1350" dirty="0"/>
              <a:t>3</a:t>
            </a:r>
          </a:p>
        </p:txBody>
      </p:sp>
    </p:spTree>
    <p:extLst>
      <p:ext uri="{BB962C8B-B14F-4D97-AF65-F5344CB8AC3E}">
        <p14:creationId xmlns:p14="http://schemas.microsoft.com/office/powerpoint/2010/main" val="32132851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47"/>
          <p:cNvSpPr/>
          <p:nvPr/>
        </p:nvSpPr>
        <p:spPr>
          <a:xfrm>
            <a:off x="5029200" y="4057650"/>
            <a:ext cx="2628900" cy="10287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dirty="0">
              <a:solidFill>
                <a:srgbClr val="FFFFFF"/>
              </a:solidFill>
            </a:endParaRPr>
          </a:p>
        </p:txBody>
      </p:sp>
      <p:sp>
        <p:nvSpPr>
          <p:cNvPr id="47" name="Rounded Rectangle 46"/>
          <p:cNvSpPr/>
          <p:nvPr/>
        </p:nvSpPr>
        <p:spPr>
          <a:xfrm>
            <a:off x="5029200" y="3152775"/>
            <a:ext cx="2628900" cy="85725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dirty="0">
              <a:solidFill>
                <a:srgbClr val="FFFFFF"/>
              </a:solidFill>
            </a:endParaRPr>
          </a:p>
        </p:txBody>
      </p:sp>
      <p:sp>
        <p:nvSpPr>
          <p:cNvPr id="46" name="Rounded Rectangle 45"/>
          <p:cNvSpPr/>
          <p:nvPr/>
        </p:nvSpPr>
        <p:spPr>
          <a:xfrm>
            <a:off x="5029200" y="2400300"/>
            <a:ext cx="2628900" cy="6858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dirty="0">
              <a:solidFill>
                <a:srgbClr val="FFFFFF"/>
              </a:solidFill>
            </a:endParaRPr>
          </a:p>
        </p:txBody>
      </p:sp>
      <p:sp>
        <p:nvSpPr>
          <p:cNvPr id="9221" name="Rectangle 2"/>
          <p:cNvSpPr>
            <a:spLocks noGrp="1" noChangeArrowheads="1"/>
          </p:cNvSpPr>
          <p:nvPr>
            <p:ph type="title" idx="4294967295"/>
          </p:nvPr>
        </p:nvSpPr>
        <p:spPr>
          <a:xfrm>
            <a:off x="3108722" y="832680"/>
            <a:ext cx="2878931" cy="484748"/>
          </a:xfrm>
          <a:prstGeom prst="rect">
            <a:avLst/>
          </a:prstGeom>
        </p:spPr>
        <p:txBody>
          <a:bodyPr/>
          <a:lstStyle/>
          <a:p>
            <a:r>
              <a:rPr lang="en-US" sz="2700" b="1" dirty="0">
                <a:latin typeface="Times New Roman" pitchFamily="18" charset="0"/>
                <a:cs typeface="Times New Roman" pitchFamily="18" charset="0"/>
              </a:rPr>
              <a:t>GFEBS Overview </a:t>
            </a:r>
            <a:endParaRPr lang="en-US" sz="1500" b="1" dirty="0">
              <a:latin typeface="Times New Roman" pitchFamily="18" charset="0"/>
              <a:cs typeface="Times New Roman" pitchFamily="18" charset="0"/>
            </a:endParaRPr>
          </a:p>
        </p:txBody>
      </p:sp>
      <p:pic>
        <p:nvPicPr>
          <p:cNvPr id="9222" name="Picture 4" descr="GFEBS_Icon_v4"/>
          <p:cNvPicPr>
            <a:picLocks noChangeAspect="1" noChangeArrowheads="1"/>
          </p:cNvPicPr>
          <p:nvPr/>
        </p:nvPicPr>
        <p:blipFill>
          <a:blip r:embed="rId3" cstate="print"/>
          <a:srcRect/>
          <a:stretch>
            <a:fillRect/>
          </a:stretch>
        </p:blipFill>
        <p:spPr bwMode="auto">
          <a:xfrm>
            <a:off x="3371850" y="2422922"/>
            <a:ext cx="1714500" cy="1714500"/>
          </a:xfrm>
          <a:prstGeom prst="rect">
            <a:avLst/>
          </a:prstGeom>
          <a:noFill/>
          <a:ln w="9525">
            <a:noFill/>
            <a:miter lim="800000"/>
            <a:headEnd/>
            <a:tailEnd/>
          </a:ln>
        </p:spPr>
      </p:pic>
      <p:sp>
        <p:nvSpPr>
          <p:cNvPr id="9223" name="Line 7"/>
          <p:cNvSpPr>
            <a:spLocks noChangeShapeType="1"/>
          </p:cNvSpPr>
          <p:nvPr/>
        </p:nvSpPr>
        <p:spPr bwMode="auto">
          <a:xfrm>
            <a:off x="2457450" y="2422922"/>
            <a:ext cx="1028700" cy="628650"/>
          </a:xfrm>
          <a:prstGeom prst="line">
            <a:avLst/>
          </a:prstGeom>
          <a:noFill/>
          <a:ln w="28575">
            <a:solidFill>
              <a:schemeClr val="tx1"/>
            </a:solidFill>
            <a:round/>
            <a:headEnd type="triangle" w="med" len="med"/>
            <a:tailEnd type="triangle" w="med" len="med"/>
          </a:ln>
        </p:spPr>
        <p:txBody>
          <a:bodyPr/>
          <a:lstStyle/>
          <a:p>
            <a:pPr eaLnBrk="0" fontAlgn="base" hangingPunct="0">
              <a:spcBef>
                <a:spcPct val="0"/>
              </a:spcBef>
              <a:spcAft>
                <a:spcPct val="0"/>
              </a:spcAft>
            </a:pPr>
            <a:endParaRPr lang="en-US" dirty="0">
              <a:solidFill>
                <a:srgbClr val="000000"/>
              </a:solidFill>
              <a:latin typeface="Monotype Corsiva" pitchFamily="66" charset="0"/>
            </a:endParaRPr>
          </a:p>
        </p:txBody>
      </p:sp>
      <p:sp>
        <p:nvSpPr>
          <p:cNvPr id="9224" name="Line 8"/>
          <p:cNvSpPr>
            <a:spLocks noChangeShapeType="1"/>
          </p:cNvSpPr>
          <p:nvPr/>
        </p:nvSpPr>
        <p:spPr bwMode="auto">
          <a:xfrm>
            <a:off x="2571750" y="3051572"/>
            <a:ext cx="914400" cy="228600"/>
          </a:xfrm>
          <a:prstGeom prst="line">
            <a:avLst/>
          </a:prstGeom>
          <a:noFill/>
          <a:ln w="28575">
            <a:solidFill>
              <a:schemeClr val="tx1"/>
            </a:solidFill>
            <a:round/>
            <a:headEnd type="triangle" w="med" len="med"/>
            <a:tailEnd type="triangle" w="med" len="med"/>
          </a:ln>
        </p:spPr>
        <p:txBody>
          <a:bodyPr/>
          <a:lstStyle/>
          <a:p>
            <a:pPr eaLnBrk="0" fontAlgn="base" hangingPunct="0">
              <a:spcBef>
                <a:spcPct val="0"/>
              </a:spcBef>
              <a:spcAft>
                <a:spcPct val="0"/>
              </a:spcAft>
            </a:pPr>
            <a:endParaRPr lang="en-US" dirty="0">
              <a:solidFill>
                <a:srgbClr val="000000"/>
              </a:solidFill>
              <a:latin typeface="Monotype Corsiva" pitchFamily="66" charset="0"/>
            </a:endParaRPr>
          </a:p>
        </p:txBody>
      </p:sp>
      <p:sp>
        <p:nvSpPr>
          <p:cNvPr id="9225" name="Line 9"/>
          <p:cNvSpPr>
            <a:spLocks noChangeShapeType="1"/>
          </p:cNvSpPr>
          <p:nvPr/>
        </p:nvSpPr>
        <p:spPr bwMode="auto">
          <a:xfrm flipV="1">
            <a:off x="2800350" y="3451622"/>
            <a:ext cx="742950" cy="228600"/>
          </a:xfrm>
          <a:prstGeom prst="line">
            <a:avLst/>
          </a:prstGeom>
          <a:noFill/>
          <a:ln w="28575">
            <a:solidFill>
              <a:schemeClr val="tx1"/>
            </a:solidFill>
            <a:round/>
            <a:headEnd type="triangle" w="med" len="med"/>
            <a:tailEnd type="triangle" w="med" len="med"/>
          </a:ln>
        </p:spPr>
        <p:txBody>
          <a:bodyPr/>
          <a:lstStyle/>
          <a:p>
            <a:pPr eaLnBrk="0" fontAlgn="base" hangingPunct="0">
              <a:spcBef>
                <a:spcPct val="0"/>
              </a:spcBef>
              <a:spcAft>
                <a:spcPct val="0"/>
              </a:spcAft>
            </a:pPr>
            <a:endParaRPr lang="en-US" dirty="0">
              <a:solidFill>
                <a:srgbClr val="000000"/>
              </a:solidFill>
              <a:latin typeface="Monotype Corsiva" pitchFamily="66" charset="0"/>
            </a:endParaRPr>
          </a:p>
        </p:txBody>
      </p:sp>
      <p:sp>
        <p:nvSpPr>
          <p:cNvPr id="9226" name="Line 10"/>
          <p:cNvSpPr>
            <a:spLocks noChangeShapeType="1"/>
          </p:cNvSpPr>
          <p:nvPr/>
        </p:nvSpPr>
        <p:spPr bwMode="auto">
          <a:xfrm flipV="1">
            <a:off x="3028950" y="3771900"/>
            <a:ext cx="571500" cy="457200"/>
          </a:xfrm>
          <a:prstGeom prst="line">
            <a:avLst/>
          </a:prstGeom>
          <a:noFill/>
          <a:ln w="28575">
            <a:solidFill>
              <a:schemeClr val="tx1"/>
            </a:solidFill>
            <a:round/>
            <a:headEnd type="triangle" w="med" len="med"/>
            <a:tailEnd type="triangle" w="med" len="med"/>
          </a:ln>
        </p:spPr>
        <p:txBody>
          <a:bodyPr/>
          <a:lstStyle/>
          <a:p>
            <a:pPr eaLnBrk="0" fontAlgn="base" hangingPunct="0">
              <a:spcBef>
                <a:spcPct val="0"/>
              </a:spcBef>
              <a:spcAft>
                <a:spcPct val="0"/>
              </a:spcAft>
            </a:pPr>
            <a:endParaRPr lang="en-US" dirty="0">
              <a:solidFill>
                <a:srgbClr val="000000"/>
              </a:solidFill>
              <a:latin typeface="Monotype Corsiva" pitchFamily="66" charset="0"/>
            </a:endParaRPr>
          </a:p>
        </p:txBody>
      </p:sp>
      <p:sp>
        <p:nvSpPr>
          <p:cNvPr id="9227" name="Line 11"/>
          <p:cNvSpPr>
            <a:spLocks noChangeShapeType="1"/>
          </p:cNvSpPr>
          <p:nvPr/>
        </p:nvSpPr>
        <p:spPr bwMode="auto">
          <a:xfrm flipV="1">
            <a:off x="3200400" y="3886200"/>
            <a:ext cx="571500" cy="800100"/>
          </a:xfrm>
          <a:prstGeom prst="line">
            <a:avLst/>
          </a:prstGeom>
          <a:noFill/>
          <a:ln w="28575">
            <a:solidFill>
              <a:schemeClr val="tx1"/>
            </a:solidFill>
            <a:round/>
            <a:headEnd type="triangle" w="med" len="med"/>
            <a:tailEnd type="triangle" w="med" len="med"/>
          </a:ln>
        </p:spPr>
        <p:txBody>
          <a:bodyPr/>
          <a:lstStyle/>
          <a:p>
            <a:pPr eaLnBrk="0" fontAlgn="base" hangingPunct="0">
              <a:spcBef>
                <a:spcPct val="0"/>
              </a:spcBef>
              <a:spcAft>
                <a:spcPct val="0"/>
              </a:spcAft>
            </a:pPr>
            <a:endParaRPr lang="en-US" dirty="0">
              <a:solidFill>
                <a:srgbClr val="000000"/>
              </a:solidFill>
              <a:latin typeface="Monotype Corsiva" pitchFamily="66" charset="0"/>
            </a:endParaRPr>
          </a:p>
        </p:txBody>
      </p:sp>
      <p:sp>
        <p:nvSpPr>
          <p:cNvPr id="9228" name="Line 12"/>
          <p:cNvSpPr>
            <a:spLocks noChangeShapeType="1"/>
          </p:cNvSpPr>
          <p:nvPr/>
        </p:nvSpPr>
        <p:spPr bwMode="auto">
          <a:xfrm flipV="1">
            <a:off x="3486150" y="4023123"/>
            <a:ext cx="400050" cy="1177528"/>
          </a:xfrm>
          <a:prstGeom prst="line">
            <a:avLst/>
          </a:prstGeom>
          <a:noFill/>
          <a:ln w="28575">
            <a:solidFill>
              <a:schemeClr val="tx1"/>
            </a:solidFill>
            <a:round/>
            <a:headEnd type="triangle" w="med" len="med"/>
            <a:tailEnd type="triangle" w="med" len="med"/>
          </a:ln>
        </p:spPr>
        <p:txBody>
          <a:bodyPr/>
          <a:lstStyle/>
          <a:p>
            <a:pPr eaLnBrk="0" fontAlgn="base" hangingPunct="0">
              <a:spcBef>
                <a:spcPct val="0"/>
              </a:spcBef>
              <a:spcAft>
                <a:spcPct val="0"/>
              </a:spcAft>
            </a:pPr>
            <a:endParaRPr lang="en-US" dirty="0">
              <a:solidFill>
                <a:srgbClr val="000000"/>
              </a:solidFill>
              <a:latin typeface="Monotype Corsiva" pitchFamily="66" charset="0"/>
            </a:endParaRPr>
          </a:p>
        </p:txBody>
      </p:sp>
      <p:grpSp>
        <p:nvGrpSpPr>
          <p:cNvPr id="9229" name="Group 13"/>
          <p:cNvGrpSpPr>
            <a:grpSpLocks/>
          </p:cNvGrpSpPr>
          <p:nvPr/>
        </p:nvGrpSpPr>
        <p:grpSpPr bwMode="auto">
          <a:xfrm>
            <a:off x="2800350" y="2228850"/>
            <a:ext cx="1371600" cy="400050"/>
            <a:chOff x="1200" y="864"/>
            <a:chExt cx="1152" cy="336"/>
          </a:xfrm>
        </p:grpSpPr>
        <p:sp>
          <p:nvSpPr>
            <p:cNvPr id="378894" name="AutoShape 14"/>
            <p:cNvSpPr>
              <a:spLocks noChangeArrowheads="1"/>
            </p:cNvSpPr>
            <p:nvPr/>
          </p:nvSpPr>
          <p:spPr bwMode="auto">
            <a:xfrm>
              <a:off x="1200" y="864"/>
              <a:ext cx="1152" cy="336"/>
            </a:xfrm>
            <a:prstGeom prst="cloudCallout">
              <a:avLst>
                <a:gd name="adj1" fmla="val -6338"/>
                <a:gd name="adj2" fmla="val 116069"/>
              </a:avLst>
            </a:prstGeom>
            <a:blipFill>
              <a:blip r:embed="rId4" cstate="print"/>
              <a:tile tx="0" ty="0" sx="100000" sy="100000" flip="none" algn="tl"/>
            </a:blipFill>
            <a:ln w="9525">
              <a:solidFill>
                <a:schemeClr val="tx1"/>
              </a:solidFill>
              <a:round/>
              <a:headEnd/>
              <a:tailEnd/>
            </a:ln>
            <a:effectLst>
              <a:prstShdw prst="shdw17" dist="17961" dir="2700000">
                <a:schemeClr val="accent2">
                  <a:gamma/>
                  <a:shade val="60000"/>
                  <a:invGamma/>
                </a:schemeClr>
              </a:prstShdw>
            </a:effectLst>
          </p:spPr>
          <p:txBody>
            <a:bodyPr/>
            <a:lstStyle/>
            <a:p>
              <a:pPr eaLnBrk="0" hangingPunct="0">
                <a:defRPr/>
              </a:pPr>
              <a:endParaRPr lang="en-US" sz="1200" dirty="0">
                <a:solidFill>
                  <a:srgbClr val="000000"/>
                </a:solidFill>
                <a:ea typeface="ＭＳ Ｐゴシック" pitchFamily="84" charset="-128"/>
              </a:endParaRPr>
            </a:p>
          </p:txBody>
        </p:sp>
        <p:sp>
          <p:nvSpPr>
            <p:cNvPr id="378895" name="Text Box 15"/>
            <p:cNvSpPr txBox="1">
              <a:spLocks noChangeArrowheads="1"/>
            </p:cNvSpPr>
            <p:nvPr/>
          </p:nvSpPr>
          <p:spPr bwMode="auto">
            <a:xfrm>
              <a:off x="1378" y="909"/>
              <a:ext cx="757" cy="23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0" hangingPunct="0">
                <a:defRPr/>
              </a:pPr>
              <a:r>
                <a:rPr lang="en-US" sz="1200" dirty="0">
                  <a:solidFill>
                    <a:srgbClr val="000000"/>
                  </a:solidFill>
                  <a:latin typeface="Arial Narrow" pitchFamily="34" charset="0"/>
                  <a:ea typeface="ＭＳ Ｐゴシック" pitchFamily="84" charset="-128"/>
                </a:rPr>
                <a:t>Transactions</a:t>
              </a:r>
            </a:p>
          </p:txBody>
        </p:sp>
      </p:grpSp>
      <p:pic>
        <p:nvPicPr>
          <p:cNvPr id="9233" name="Picture 17" descr="BP_Monitor_FundsMgmt"/>
          <p:cNvPicPr>
            <a:picLocks noChangeAspect="1" noChangeArrowheads="1"/>
          </p:cNvPicPr>
          <p:nvPr/>
        </p:nvPicPr>
        <p:blipFill>
          <a:blip r:embed="rId5" cstate="print"/>
          <a:srcRect/>
          <a:stretch>
            <a:fillRect/>
          </a:stretch>
        </p:blipFill>
        <p:spPr bwMode="auto">
          <a:xfrm>
            <a:off x="1257300" y="1965723"/>
            <a:ext cx="1257300" cy="1052513"/>
          </a:xfrm>
          <a:prstGeom prst="rect">
            <a:avLst/>
          </a:prstGeom>
          <a:noFill/>
          <a:ln w="9525">
            <a:noFill/>
            <a:miter lim="800000"/>
            <a:headEnd/>
            <a:tailEnd/>
          </a:ln>
        </p:spPr>
      </p:pic>
      <p:pic>
        <p:nvPicPr>
          <p:cNvPr id="9234" name="Picture 18" descr="BP_Monitor_PPE"/>
          <p:cNvPicPr>
            <a:picLocks noChangeAspect="1" noChangeArrowheads="1"/>
          </p:cNvPicPr>
          <p:nvPr/>
        </p:nvPicPr>
        <p:blipFill>
          <a:blip r:embed="rId6" cstate="print"/>
          <a:srcRect/>
          <a:stretch>
            <a:fillRect/>
          </a:stretch>
        </p:blipFill>
        <p:spPr bwMode="auto">
          <a:xfrm>
            <a:off x="1371600" y="2594374"/>
            <a:ext cx="1268016" cy="1059656"/>
          </a:xfrm>
          <a:prstGeom prst="rect">
            <a:avLst/>
          </a:prstGeom>
          <a:noFill/>
          <a:ln w="9525">
            <a:noFill/>
            <a:miter lim="800000"/>
            <a:headEnd/>
            <a:tailEnd/>
          </a:ln>
        </p:spPr>
      </p:pic>
      <p:pic>
        <p:nvPicPr>
          <p:cNvPr id="9235" name="Picture 19" descr="BP_Monitor_SpendingChain"/>
          <p:cNvPicPr>
            <a:picLocks noChangeAspect="1" noChangeArrowheads="1"/>
          </p:cNvPicPr>
          <p:nvPr/>
        </p:nvPicPr>
        <p:blipFill>
          <a:blip r:embed="rId7" cstate="print"/>
          <a:srcRect/>
          <a:stretch>
            <a:fillRect/>
          </a:stretch>
        </p:blipFill>
        <p:spPr bwMode="auto">
          <a:xfrm>
            <a:off x="1543050" y="3280174"/>
            <a:ext cx="1268016" cy="1059656"/>
          </a:xfrm>
          <a:prstGeom prst="rect">
            <a:avLst/>
          </a:prstGeom>
          <a:noFill/>
          <a:ln w="9525">
            <a:noFill/>
            <a:miter lim="800000"/>
            <a:headEnd/>
            <a:tailEnd/>
          </a:ln>
        </p:spPr>
      </p:pic>
      <p:pic>
        <p:nvPicPr>
          <p:cNvPr id="9236" name="Picture 20" descr="BP_Monitor_Reimbursables"/>
          <p:cNvPicPr>
            <a:picLocks noChangeAspect="1" noChangeArrowheads="1"/>
          </p:cNvPicPr>
          <p:nvPr/>
        </p:nvPicPr>
        <p:blipFill>
          <a:blip r:embed="rId8" cstate="print"/>
          <a:srcRect/>
          <a:stretch>
            <a:fillRect/>
          </a:stretch>
        </p:blipFill>
        <p:spPr bwMode="auto">
          <a:xfrm>
            <a:off x="1771650" y="3886201"/>
            <a:ext cx="1268016" cy="1059656"/>
          </a:xfrm>
          <a:prstGeom prst="rect">
            <a:avLst/>
          </a:prstGeom>
          <a:noFill/>
          <a:ln w="9525">
            <a:noFill/>
            <a:miter lim="800000"/>
            <a:headEnd/>
            <a:tailEnd/>
          </a:ln>
        </p:spPr>
      </p:pic>
      <p:pic>
        <p:nvPicPr>
          <p:cNvPr id="9237" name="Picture 21" descr="BP_Monitor_CostMgmt"/>
          <p:cNvPicPr>
            <a:picLocks noChangeAspect="1" noChangeArrowheads="1"/>
          </p:cNvPicPr>
          <p:nvPr/>
        </p:nvPicPr>
        <p:blipFill>
          <a:blip r:embed="rId9" cstate="print"/>
          <a:srcRect/>
          <a:stretch>
            <a:fillRect/>
          </a:stretch>
        </p:blipFill>
        <p:spPr bwMode="auto">
          <a:xfrm>
            <a:off x="1943100" y="4400551"/>
            <a:ext cx="1268016" cy="1059656"/>
          </a:xfrm>
          <a:prstGeom prst="rect">
            <a:avLst/>
          </a:prstGeom>
          <a:noFill/>
          <a:ln w="9525">
            <a:noFill/>
            <a:miter lim="800000"/>
            <a:headEnd/>
            <a:tailEnd/>
          </a:ln>
        </p:spPr>
      </p:pic>
      <p:grpSp>
        <p:nvGrpSpPr>
          <p:cNvPr id="9239" name="Group 69"/>
          <p:cNvGrpSpPr>
            <a:grpSpLocks/>
          </p:cNvGrpSpPr>
          <p:nvPr/>
        </p:nvGrpSpPr>
        <p:grpSpPr bwMode="auto">
          <a:xfrm>
            <a:off x="2814638" y="1728789"/>
            <a:ext cx="3471863" cy="472679"/>
            <a:chOff x="1404" y="732"/>
            <a:chExt cx="2916" cy="397"/>
          </a:xfrm>
        </p:grpSpPr>
        <p:grpSp>
          <p:nvGrpSpPr>
            <p:cNvPr id="9245" name="Group 68"/>
            <p:cNvGrpSpPr>
              <a:grpSpLocks/>
            </p:cNvGrpSpPr>
            <p:nvPr/>
          </p:nvGrpSpPr>
          <p:grpSpPr bwMode="auto">
            <a:xfrm>
              <a:off x="1404" y="733"/>
              <a:ext cx="947" cy="374"/>
              <a:chOff x="1404" y="736"/>
              <a:chExt cx="947" cy="374"/>
            </a:xfrm>
          </p:grpSpPr>
          <p:sp>
            <p:nvSpPr>
              <p:cNvPr id="9250" name="AutoShape 27"/>
              <p:cNvSpPr>
                <a:spLocks noChangeArrowheads="1"/>
              </p:cNvSpPr>
              <p:nvPr/>
            </p:nvSpPr>
            <p:spPr bwMode="auto">
              <a:xfrm>
                <a:off x="1404" y="736"/>
                <a:ext cx="947" cy="374"/>
              </a:xfrm>
              <a:prstGeom prst="roundRect">
                <a:avLst>
                  <a:gd name="adj" fmla="val 16667"/>
                </a:avLst>
              </a:prstGeom>
              <a:blipFill>
                <a:blip r:embed="rId4" cstate="print"/>
                <a:tile tx="0" ty="0" sx="100000" sy="100000" flip="none" algn="tl"/>
              </a:blipFill>
              <a:ln w="57150" cmpd="thickThin" algn="ctr">
                <a:solidFill>
                  <a:schemeClr val="tx1"/>
                </a:solidFill>
                <a:round/>
                <a:headEnd/>
                <a:tailEnd/>
              </a:ln>
            </p:spPr>
            <p:txBody>
              <a:bodyPr wrap="none" lIns="82296" anchor="ctr"/>
              <a:lstStyle/>
              <a:p>
                <a:pPr eaLnBrk="0" fontAlgn="base" hangingPunct="0">
                  <a:spcBef>
                    <a:spcPct val="0"/>
                  </a:spcBef>
                  <a:spcAft>
                    <a:spcPct val="0"/>
                  </a:spcAft>
                </a:pPr>
                <a:endParaRPr lang="en-US" sz="2100" dirty="0">
                  <a:solidFill>
                    <a:srgbClr val="000000"/>
                  </a:solidFill>
                  <a:latin typeface="Calibri" pitchFamily="34" charset="0"/>
                  <a:ea typeface="ＭＳ Ｐゴシック" pitchFamily="34" charset="-128"/>
                </a:endParaRPr>
              </a:p>
            </p:txBody>
          </p:sp>
          <p:sp>
            <p:nvSpPr>
              <p:cNvPr id="9251" name="Text Box 195"/>
              <p:cNvSpPr txBox="1">
                <a:spLocks noChangeArrowheads="1"/>
              </p:cNvSpPr>
              <p:nvPr/>
            </p:nvSpPr>
            <p:spPr bwMode="auto">
              <a:xfrm>
                <a:off x="1469" y="822"/>
                <a:ext cx="792" cy="223"/>
              </a:xfrm>
              <a:prstGeom prst="rect">
                <a:avLst/>
              </a:prstGeom>
              <a:noFill/>
              <a:ln w="9525" algn="ctr">
                <a:noFill/>
                <a:miter lim="800000"/>
                <a:headEnd/>
                <a:tailEnd/>
              </a:ln>
              <a:effectLst>
                <a:prstShdw prst="shdw17" dist="17961" dir="13500000">
                  <a:srgbClr val="99993D"/>
                </a:prstShdw>
              </a:effectLst>
            </p:spPr>
            <p:txBody>
              <a:bodyPr wrap="none">
                <a:spAutoFit/>
              </a:bodyPr>
              <a:lstStyle/>
              <a:p>
                <a:pPr marL="130966" indent="-130966" defTabSz="390515" eaLnBrk="0" fontAlgn="base" hangingPunct="0">
                  <a:spcBef>
                    <a:spcPct val="20000"/>
                  </a:spcBef>
                  <a:spcAft>
                    <a:spcPct val="0"/>
                  </a:spcAft>
                </a:pPr>
                <a:r>
                  <a:rPr lang="en-US" sz="1125" dirty="0">
                    <a:solidFill>
                      <a:srgbClr val="000000"/>
                    </a:solidFill>
                    <a:latin typeface="Times New Roman" pitchFamily="18" charset="0"/>
                    <a:ea typeface="ＭＳ Ｐゴシック" pitchFamily="34" charset="-128"/>
                    <a:cs typeface="Times New Roman" pitchFamily="18" charset="0"/>
                  </a:rPr>
                  <a:t>Active Army</a:t>
                </a:r>
              </a:p>
            </p:txBody>
          </p:sp>
        </p:grpSp>
        <p:grpSp>
          <p:nvGrpSpPr>
            <p:cNvPr id="9246" name="Group 67"/>
            <p:cNvGrpSpPr>
              <a:grpSpLocks/>
            </p:cNvGrpSpPr>
            <p:nvPr/>
          </p:nvGrpSpPr>
          <p:grpSpPr bwMode="auto">
            <a:xfrm>
              <a:off x="2373" y="732"/>
              <a:ext cx="961" cy="397"/>
              <a:chOff x="2396" y="729"/>
              <a:chExt cx="961" cy="397"/>
            </a:xfrm>
          </p:grpSpPr>
          <p:sp>
            <p:nvSpPr>
              <p:cNvPr id="9248" name="AutoShape 29"/>
              <p:cNvSpPr>
                <a:spLocks noChangeArrowheads="1"/>
              </p:cNvSpPr>
              <p:nvPr/>
            </p:nvSpPr>
            <p:spPr bwMode="auto">
              <a:xfrm>
                <a:off x="2409" y="730"/>
                <a:ext cx="948" cy="374"/>
              </a:xfrm>
              <a:prstGeom prst="roundRect">
                <a:avLst>
                  <a:gd name="adj" fmla="val 16667"/>
                </a:avLst>
              </a:prstGeom>
              <a:blipFill>
                <a:blip r:embed="rId4" cstate="print"/>
                <a:tile tx="0" ty="0" sx="100000" sy="100000" flip="none" algn="tl"/>
              </a:blipFill>
              <a:ln w="57150" cmpd="thickThin" algn="ctr">
                <a:solidFill>
                  <a:schemeClr val="tx1"/>
                </a:solidFill>
                <a:round/>
                <a:headEnd/>
                <a:tailEnd/>
              </a:ln>
            </p:spPr>
            <p:txBody>
              <a:bodyPr wrap="none" lIns="82296" anchor="ctr"/>
              <a:lstStyle/>
              <a:p>
                <a:pPr eaLnBrk="0" fontAlgn="base" hangingPunct="0">
                  <a:spcBef>
                    <a:spcPct val="0"/>
                  </a:spcBef>
                  <a:spcAft>
                    <a:spcPct val="0"/>
                  </a:spcAft>
                </a:pPr>
                <a:endParaRPr lang="en-US" sz="2100" dirty="0">
                  <a:solidFill>
                    <a:srgbClr val="000000"/>
                  </a:solidFill>
                  <a:latin typeface="Calibri" pitchFamily="34" charset="0"/>
                  <a:ea typeface="ＭＳ Ｐゴシック" pitchFamily="34" charset="-128"/>
                </a:endParaRPr>
              </a:p>
            </p:txBody>
          </p:sp>
          <p:sp>
            <p:nvSpPr>
              <p:cNvPr id="9249" name="Text Box 195"/>
              <p:cNvSpPr txBox="1">
                <a:spLocks noChangeArrowheads="1"/>
              </p:cNvSpPr>
              <p:nvPr/>
            </p:nvSpPr>
            <p:spPr bwMode="auto">
              <a:xfrm>
                <a:off x="2396" y="729"/>
                <a:ext cx="906" cy="397"/>
              </a:xfrm>
              <a:prstGeom prst="rect">
                <a:avLst/>
              </a:prstGeom>
              <a:noFill/>
              <a:ln w="9525" algn="ctr">
                <a:noFill/>
                <a:miter lim="800000"/>
                <a:headEnd/>
                <a:tailEnd/>
              </a:ln>
              <a:effectLst>
                <a:prstShdw prst="shdw17" dist="17961" dir="13500000">
                  <a:srgbClr val="99993D"/>
                </a:prstShdw>
              </a:effectLst>
            </p:spPr>
            <p:txBody>
              <a:bodyPr wrap="none">
                <a:spAutoFit/>
              </a:bodyPr>
              <a:lstStyle/>
              <a:p>
                <a:pPr marL="130966" indent="-130966" defTabSz="390515" eaLnBrk="0" fontAlgn="base" hangingPunct="0">
                  <a:spcBef>
                    <a:spcPct val="20000"/>
                  </a:spcBef>
                  <a:spcAft>
                    <a:spcPct val="0"/>
                  </a:spcAft>
                </a:pPr>
                <a:r>
                  <a:rPr lang="en-US" sz="1125" dirty="0">
                    <a:solidFill>
                      <a:srgbClr val="000000"/>
                    </a:solidFill>
                    <a:latin typeface="Times New Roman" pitchFamily="18" charset="0"/>
                    <a:ea typeface="ＭＳ Ｐゴシック" pitchFamily="34" charset="-128"/>
                    <a:cs typeface="Times New Roman" pitchFamily="18" charset="0"/>
                  </a:rPr>
                  <a:t>Army</a:t>
                </a:r>
                <a:r>
                  <a:rPr lang="en-US" sz="1125" dirty="0">
                    <a:solidFill>
                      <a:srgbClr val="003300"/>
                    </a:solidFill>
                    <a:latin typeface="Times New Roman" pitchFamily="18" charset="0"/>
                    <a:ea typeface="ＭＳ Ｐゴシック" pitchFamily="34" charset="-128"/>
                    <a:cs typeface="Times New Roman" pitchFamily="18" charset="0"/>
                  </a:rPr>
                  <a:t> </a:t>
                </a:r>
              </a:p>
              <a:p>
                <a:pPr marL="130966" indent="-130966" defTabSz="390515" eaLnBrk="0" fontAlgn="base" hangingPunct="0">
                  <a:spcBef>
                    <a:spcPct val="20000"/>
                  </a:spcBef>
                  <a:spcAft>
                    <a:spcPct val="0"/>
                  </a:spcAft>
                </a:pPr>
                <a:r>
                  <a:rPr lang="en-US" sz="1125" dirty="0">
                    <a:solidFill>
                      <a:srgbClr val="000000"/>
                    </a:solidFill>
                    <a:latin typeface="Times New Roman" pitchFamily="18" charset="0"/>
                    <a:ea typeface="ＭＳ Ｐゴシック" pitchFamily="34" charset="-128"/>
                    <a:cs typeface="Times New Roman" pitchFamily="18" charset="0"/>
                  </a:rPr>
                  <a:t>National Guard</a:t>
                </a:r>
              </a:p>
            </p:txBody>
          </p:sp>
        </p:grpSp>
        <p:sp>
          <p:nvSpPr>
            <p:cNvPr id="9247" name="AutoShape 31"/>
            <p:cNvSpPr>
              <a:spLocks noChangeArrowheads="1"/>
            </p:cNvSpPr>
            <p:nvPr/>
          </p:nvSpPr>
          <p:spPr bwMode="auto">
            <a:xfrm>
              <a:off x="3372" y="733"/>
              <a:ext cx="948" cy="374"/>
            </a:xfrm>
            <a:prstGeom prst="roundRect">
              <a:avLst>
                <a:gd name="adj" fmla="val 16667"/>
              </a:avLst>
            </a:prstGeom>
            <a:blipFill>
              <a:blip r:embed="rId4" cstate="print"/>
              <a:tile tx="0" ty="0" sx="100000" sy="100000" flip="none" algn="tl"/>
            </a:blipFill>
            <a:ln w="57150" cmpd="thickThin" algn="ctr">
              <a:solidFill>
                <a:schemeClr val="tx1"/>
              </a:solidFill>
              <a:round/>
              <a:headEnd/>
              <a:tailEnd/>
            </a:ln>
          </p:spPr>
          <p:txBody>
            <a:bodyPr wrap="none" lIns="82296" anchor="ctr"/>
            <a:lstStyle/>
            <a:p>
              <a:pPr eaLnBrk="0" fontAlgn="base" hangingPunct="0">
                <a:spcBef>
                  <a:spcPct val="0"/>
                </a:spcBef>
                <a:spcAft>
                  <a:spcPct val="0"/>
                </a:spcAft>
              </a:pPr>
              <a:r>
                <a:rPr lang="en-US" sz="1125" dirty="0">
                  <a:solidFill>
                    <a:srgbClr val="000000"/>
                  </a:solidFill>
                  <a:latin typeface="Times New Roman" pitchFamily="18" charset="0"/>
                  <a:ea typeface="ＭＳ Ｐゴシック" pitchFamily="34" charset="-128"/>
                  <a:cs typeface="Times New Roman" pitchFamily="18" charset="0"/>
                </a:rPr>
                <a:t>Army Reserve</a:t>
              </a:r>
            </a:p>
          </p:txBody>
        </p:sp>
      </p:grpSp>
      <p:sp>
        <p:nvSpPr>
          <p:cNvPr id="42" name="Flowchart: Magnetic Disk 41"/>
          <p:cNvSpPr/>
          <p:nvPr/>
        </p:nvSpPr>
        <p:spPr>
          <a:xfrm>
            <a:off x="4114800" y="4171950"/>
            <a:ext cx="628650" cy="971550"/>
          </a:xfrm>
          <a:prstGeom prst="flowChartMagneticDisk">
            <a:avLst/>
          </a:prstGeom>
          <a:solidFill>
            <a:srgbClr val="0070C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r>
              <a:rPr lang="en-US" sz="3000" b="1" dirty="0">
                <a:solidFill>
                  <a:srgbClr val="FFFFFF"/>
                </a:solidFill>
              </a:rPr>
              <a:t>BI</a:t>
            </a:r>
          </a:p>
        </p:txBody>
      </p:sp>
      <p:cxnSp>
        <p:nvCxnSpPr>
          <p:cNvPr id="44" name="Straight Arrow Connector 43"/>
          <p:cNvCxnSpPr/>
          <p:nvPr/>
        </p:nvCxnSpPr>
        <p:spPr>
          <a:xfrm rot="5400000">
            <a:off x="4227911" y="4114801"/>
            <a:ext cx="458391" cy="1190"/>
          </a:xfrm>
          <a:prstGeom prst="straightConnector1">
            <a:avLst/>
          </a:prstGeom>
          <a:ln w="31750">
            <a:headEnd type="triangle"/>
            <a:tailEnd type="triangle"/>
          </a:ln>
        </p:spPr>
        <p:style>
          <a:lnRef idx="1">
            <a:schemeClr val="dk1"/>
          </a:lnRef>
          <a:fillRef idx="0">
            <a:schemeClr val="dk1"/>
          </a:fillRef>
          <a:effectRef idx="0">
            <a:schemeClr val="dk1"/>
          </a:effectRef>
          <a:fontRef idx="minor">
            <a:schemeClr val="tx1"/>
          </a:fontRef>
        </p:style>
      </p:cxnSp>
      <p:sp>
        <p:nvSpPr>
          <p:cNvPr id="9242" name="TextBox 40"/>
          <p:cNvSpPr txBox="1">
            <a:spLocks noChangeArrowheads="1"/>
          </p:cNvSpPr>
          <p:nvPr/>
        </p:nvSpPr>
        <p:spPr bwMode="auto">
          <a:xfrm>
            <a:off x="5029200" y="2400301"/>
            <a:ext cx="2686050" cy="3231654"/>
          </a:xfrm>
          <a:prstGeom prst="rect">
            <a:avLst/>
          </a:prstGeom>
          <a:noFill/>
          <a:ln w="9525">
            <a:noFill/>
            <a:miter lim="800000"/>
            <a:headEnd/>
            <a:tailEnd/>
          </a:ln>
        </p:spPr>
        <p:txBody>
          <a:bodyPr wrap="square">
            <a:spAutoFit/>
          </a:bodyPr>
          <a:lstStyle/>
          <a:p>
            <a:pPr eaLnBrk="0" fontAlgn="base" hangingPunct="0">
              <a:spcBef>
                <a:spcPct val="0"/>
              </a:spcBef>
              <a:spcAft>
                <a:spcPct val="0"/>
              </a:spcAft>
            </a:pPr>
            <a:r>
              <a:rPr lang="en-US" sz="1200" dirty="0">
                <a:latin typeface="Times New Roman" pitchFamily="18" charset="0"/>
                <a:cs typeface="Times New Roman" pitchFamily="18" charset="0"/>
              </a:rPr>
              <a:t>GFEBS is organized for reports, analysis and development activities into 6 functional areas. </a:t>
            </a:r>
          </a:p>
          <a:p>
            <a:pPr eaLnBrk="0" fontAlgn="base" hangingPunct="0">
              <a:spcBef>
                <a:spcPct val="0"/>
              </a:spcBef>
              <a:spcAft>
                <a:spcPct val="0"/>
              </a:spcAft>
              <a:buFont typeface="Arial" charset="0"/>
              <a:buChar char="•"/>
            </a:pPr>
            <a:endParaRPr lang="en-US" sz="1200" dirty="0">
              <a:latin typeface="Times New Roman" pitchFamily="18" charset="0"/>
              <a:cs typeface="Times New Roman" pitchFamily="18" charset="0"/>
            </a:endParaRPr>
          </a:p>
          <a:p>
            <a:pPr eaLnBrk="0" fontAlgn="base" hangingPunct="0">
              <a:spcBef>
                <a:spcPct val="0"/>
              </a:spcBef>
              <a:spcAft>
                <a:spcPct val="0"/>
              </a:spcAft>
            </a:pPr>
            <a:r>
              <a:rPr lang="en-US" sz="1200" dirty="0">
                <a:latin typeface="Times New Roman" pitchFamily="18" charset="0"/>
                <a:cs typeface="Times New Roman" pitchFamily="18" charset="0"/>
              </a:rPr>
              <a:t>All users across the Army draw common data from and record transactions in the Enterprise Central Component (ECC) (Real-Time).</a:t>
            </a:r>
          </a:p>
          <a:p>
            <a:pPr eaLnBrk="0" fontAlgn="base" hangingPunct="0">
              <a:spcBef>
                <a:spcPct val="0"/>
              </a:spcBef>
              <a:spcAft>
                <a:spcPct val="0"/>
              </a:spcAft>
            </a:pPr>
            <a:endParaRPr lang="en-US" sz="1200" dirty="0">
              <a:latin typeface="Times New Roman" pitchFamily="18" charset="0"/>
              <a:cs typeface="Times New Roman" pitchFamily="18" charset="0"/>
            </a:endParaRPr>
          </a:p>
          <a:p>
            <a:pPr eaLnBrk="0" fontAlgn="base" hangingPunct="0">
              <a:spcBef>
                <a:spcPct val="0"/>
              </a:spcBef>
              <a:spcAft>
                <a:spcPct val="0"/>
              </a:spcAft>
            </a:pPr>
            <a:r>
              <a:rPr lang="en-US" sz="1200" dirty="0">
                <a:latin typeface="Times New Roman" pitchFamily="18" charset="0"/>
                <a:cs typeface="Times New Roman" pitchFamily="18" charset="0"/>
              </a:rPr>
              <a:t>Periodically, data is transferred from the real-time ECC to the business warehouse, Business Intelligence (BI), which also includes analytic and reporting capabilities.</a:t>
            </a:r>
          </a:p>
          <a:p>
            <a:pPr eaLnBrk="0" fontAlgn="base" hangingPunct="0">
              <a:spcBef>
                <a:spcPct val="0"/>
              </a:spcBef>
              <a:spcAft>
                <a:spcPct val="0"/>
              </a:spcAft>
              <a:buFont typeface="Arial" charset="0"/>
              <a:buChar char="•"/>
            </a:pPr>
            <a:endParaRPr lang="en-US" dirty="0">
              <a:solidFill>
                <a:srgbClr val="000000"/>
              </a:solidFill>
              <a:latin typeface="Calibri" pitchFamily="34" charset="0"/>
            </a:endParaRPr>
          </a:p>
          <a:p>
            <a:pPr eaLnBrk="0" fontAlgn="base" hangingPunct="0">
              <a:spcBef>
                <a:spcPct val="0"/>
              </a:spcBef>
              <a:spcAft>
                <a:spcPct val="0"/>
              </a:spcAft>
              <a:buFont typeface="Arial" charset="0"/>
              <a:buChar char="•"/>
            </a:pPr>
            <a:endParaRPr lang="en-US" dirty="0">
              <a:solidFill>
                <a:srgbClr val="000000"/>
              </a:solidFill>
              <a:latin typeface="Calibri" pitchFamily="34" charset="0"/>
            </a:endParaRPr>
          </a:p>
        </p:txBody>
      </p:sp>
      <p:pic>
        <p:nvPicPr>
          <p:cNvPr id="9238" name="Picture 22" descr="BP_Monitor_Financials"/>
          <p:cNvPicPr>
            <a:picLocks noChangeAspect="1" noChangeArrowheads="1"/>
          </p:cNvPicPr>
          <p:nvPr/>
        </p:nvPicPr>
        <p:blipFill>
          <a:blip r:embed="rId10" cstate="print"/>
          <a:srcRect/>
          <a:stretch>
            <a:fillRect/>
          </a:stretch>
        </p:blipFill>
        <p:spPr bwMode="auto">
          <a:xfrm>
            <a:off x="2228850" y="4941096"/>
            <a:ext cx="1268016" cy="1059656"/>
          </a:xfrm>
          <a:prstGeom prst="rect">
            <a:avLst/>
          </a:prstGeom>
          <a:noFill/>
          <a:ln w="9525">
            <a:noFill/>
            <a:miter lim="800000"/>
            <a:headEnd/>
            <a:tailEnd/>
          </a:ln>
        </p:spPr>
      </p:pic>
      <p:sp>
        <p:nvSpPr>
          <p:cNvPr id="33" name="TextBox 32"/>
          <p:cNvSpPr txBox="1"/>
          <p:nvPr/>
        </p:nvSpPr>
        <p:spPr>
          <a:xfrm>
            <a:off x="8621485" y="6272183"/>
            <a:ext cx="280846" cy="300082"/>
          </a:xfrm>
          <a:prstGeom prst="rect">
            <a:avLst/>
          </a:prstGeom>
          <a:noFill/>
        </p:spPr>
        <p:txBody>
          <a:bodyPr wrap="none" rtlCol="0">
            <a:spAutoFit/>
          </a:bodyPr>
          <a:lstStyle/>
          <a:p>
            <a:r>
              <a:rPr lang="en-US" sz="1350" dirty="0"/>
              <a:t>4</a:t>
            </a:r>
          </a:p>
        </p:txBody>
      </p:sp>
    </p:spTree>
    <p:extLst>
      <p:ext uri="{BB962C8B-B14F-4D97-AF65-F5344CB8AC3E}">
        <p14:creationId xmlns:p14="http://schemas.microsoft.com/office/powerpoint/2010/main" val="582419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1528763" y="817465"/>
            <a:ext cx="6172200" cy="484748"/>
          </a:xfrm>
          <a:prstGeom prst="rect">
            <a:avLst/>
          </a:prstGeom>
        </p:spPr>
        <p:txBody>
          <a:bodyPr/>
          <a:lstStyle/>
          <a:p>
            <a:r>
              <a:rPr lang="en-US" sz="2700" b="1" dirty="0">
                <a:cs typeface="Times New Roman" pitchFamily="18" charset="0"/>
              </a:rPr>
              <a:t>Concepts</a:t>
            </a:r>
          </a:p>
        </p:txBody>
      </p:sp>
      <p:sp>
        <p:nvSpPr>
          <p:cNvPr id="6148" name="Rectangle 3"/>
          <p:cNvSpPr>
            <a:spLocks noGrp="1" noChangeArrowheads="1"/>
          </p:cNvSpPr>
          <p:nvPr>
            <p:ph idx="4294967295"/>
          </p:nvPr>
        </p:nvSpPr>
        <p:spPr>
          <a:xfrm>
            <a:off x="715617" y="1497496"/>
            <a:ext cx="7315199" cy="4028153"/>
          </a:xfrm>
          <a:prstGeom prst="rect">
            <a:avLst/>
          </a:prstGeom>
        </p:spPr>
        <p:txBody>
          <a:bodyPr/>
          <a:lstStyle/>
          <a:p>
            <a:pPr>
              <a:buFontTx/>
              <a:buNone/>
            </a:pPr>
            <a:r>
              <a:rPr lang="en-US" sz="2000" dirty="0">
                <a:cs typeface="Times New Roman" pitchFamily="18" charset="0"/>
              </a:rPr>
              <a:t>What is General </a:t>
            </a:r>
            <a:r>
              <a:rPr lang="en-US" sz="2000" dirty="0">
                <a:cs typeface="Times New Roman" pitchFamily="18" charset="0"/>
              </a:rPr>
              <a:t>Fund </a:t>
            </a:r>
            <a:r>
              <a:rPr lang="en-US" sz="2000" dirty="0">
                <a:cs typeface="Times New Roman" pitchFamily="18" charset="0"/>
              </a:rPr>
              <a:t>Enterprise Business System (GFEBS)?</a:t>
            </a:r>
          </a:p>
          <a:p>
            <a:pPr>
              <a:buFontTx/>
              <a:buNone/>
            </a:pPr>
            <a:endParaRPr lang="en-US" sz="1800" dirty="0">
              <a:cs typeface="Times New Roman" pitchFamily="18" charset="0"/>
            </a:endParaRPr>
          </a:p>
          <a:p>
            <a:r>
              <a:rPr lang="en-US" sz="1800" dirty="0">
                <a:cs typeface="Times New Roman" pitchFamily="18" charset="0"/>
              </a:rPr>
              <a:t>A web-based financial, asset, and  accounting management system that provides the Army relevant, reliable, and timely financial information </a:t>
            </a:r>
          </a:p>
          <a:p>
            <a:r>
              <a:rPr lang="en-US" sz="1800" dirty="0">
                <a:cs typeface="Times New Roman" pitchFamily="18" charset="0"/>
              </a:rPr>
              <a:t>GFEBS standardizes and streamline’s financial business processes</a:t>
            </a:r>
          </a:p>
          <a:p>
            <a:r>
              <a:rPr lang="en-US" sz="1800" dirty="0">
                <a:cs typeface="Times New Roman" pitchFamily="18" charset="0"/>
              </a:rPr>
              <a:t>GFEBS is deployed to over 200 locations and supports more than 60,000 end-users</a:t>
            </a:r>
          </a:p>
          <a:p>
            <a:r>
              <a:rPr lang="en-US" sz="1800" dirty="0">
                <a:cs typeface="Times New Roman" pitchFamily="18" charset="0"/>
              </a:rPr>
              <a:t>GFEBS integrates several different modules to access the same database and use the same master data. Master data includes vendors, functional locations, etc. </a:t>
            </a:r>
          </a:p>
          <a:p>
            <a:endParaRPr lang="en-US" sz="2100" dirty="0"/>
          </a:p>
        </p:txBody>
      </p:sp>
      <p:sp>
        <p:nvSpPr>
          <p:cNvPr id="5" name="TextBox 4"/>
          <p:cNvSpPr txBox="1"/>
          <p:nvPr/>
        </p:nvSpPr>
        <p:spPr>
          <a:xfrm>
            <a:off x="8608233" y="6325191"/>
            <a:ext cx="280846" cy="300082"/>
          </a:xfrm>
          <a:prstGeom prst="rect">
            <a:avLst/>
          </a:prstGeom>
          <a:noFill/>
        </p:spPr>
        <p:txBody>
          <a:bodyPr wrap="none" rtlCol="0">
            <a:spAutoFit/>
          </a:bodyPr>
          <a:lstStyle/>
          <a:p>
            <a:r>
              <a:rPr lang="en-US" sz="1350" dirty="0"/>
              <a:t>5</a:t>
            </a:r>
          </a:p>
        </p:txBody>
      </p:sp>
    </p:spTree>
    <p:extLst>
      <p:ext uri="{BB962C8B-B14F-4D97-AF65-F5344CB8AC3E}">
        <p14:creationId xmlns:p14="http://schemas.microsoft.com/office/powerpoint/2010/main" val="77109160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1428750" y="828262"/>
            <a:ext cx="6172200" cy="807914"/>
          </a:xfrm>
          <a:prstGeom prst="rect">
            <a:avLst/>
          </a:prstGeom>
        </p:spPr>
        <p:txBody>
          <a:bodyPr/>
          <a:lstStyle/>
          <a:p>
            <a:r>
              <a:rPr lang="en-US" sz="2700" b="1" dirty="0">
                <a:cs typeface="Times New Roman" pitchFamily="18" charset="0"/>
              </a:rPr>
              <a:t>General Fund Enterprise Business System Overview</a:t>
            </a:r>
          </a:p>
        </p:txBody>
      </p:sp>
      <p:sp>
        <p:nvSpPr>
          <p:cNvPr id="8195" name="Content Placeholder 5"/>
          <p:cNvSpPr>
            <a:spLocks noGrp="1"/>
          </p:cNvSpPr>
          <p:nvPr>
            <p:ph idx="4294967295"/>
          </p:nvPr>
        </p:nvSpPr>
        <p:spPr>
          <a:xfrm>
            <a:off x="1428750" y="2055746"/>
            <a:ext cx="6172200" cy="3231058"/>
          </a:xfrm>
          <a:prstGeom prst="rect">
            <a:avLst/>
          </a:prstGeom>
        </p:spPr>
        <p:txBody>
          <a:bodyPr/>
          <a:lstStyle/>
          <a:p>
            <a:pPr>
              <a:lnSpc>
                <a:spcPct val="150000"/>
              </a:lnSpc>
              <a:buFontTx/>
              <a:buNone/>
            </a:pPr>
            <a:r>
              <a:rPr lang="en-US" sz="1800" dirty="0">
                <a:cs typeface="Times New Roman" pitchFamily="18" charset="0"/>
              </a:rPr>
              <a:t>Two primary types of data exist in GFEBS</a:t>
            </a:r>
          </a:p>
          <a:p>
            <a:r>
              <a:rPr lang="en-US" sz="1800" b="1" dirty="0">
                <a:cs typeface="Times New Roman" pitchFamily="18" charset="0"/>
              </a:rPr>
              <a:t>Master data </a:t>
            </a:r>
            <a:r>
              <a:rPr lang="en-US" sz="1800" dirty="0">
                <a:cs typeface="Times New Roman" pitchFamily="18" charset="0"/>
              </a:rPr>
              <a:t>is information about a person or an object, such as a cost object, vendor, or General Ledger (GL) account.</a:t>
            </a:r>
          </a:p>
          <a:p>
            <a:endParaRPr lang="en-US" sz="1800" dirty="0">
              <a:cs typeface="Times New Roman" pitchFamily="18" charset="0"/>
            </a:endParaRPr>
          </a:p>
          <a:p>
            <a:r>
              <a:rPr lang="en-US" sz="1800" b="1" dirty="0">
                <a:cs typeface="Times New Roman" pitchFamily="18" charset="0"/>
              </a:rPr>
              <a:t>Transactional data </a:t>
            </a:r>
            <a:r>
              <a:rPr lang="en-US" sz="1800" dirty="0">
                <a:cs typeface="Times New Roman" pitchFamily="18" charset="0"/>
              </a:rPr>
              <a:t>is transaction-specific data that is associated with master data. Transactional data is created from a single business event such as a purchase requisition or a request for payment.</a:t>
            </a:r>
          </a:p>
        </p:txBody>
      </p:sp>
      <p:sp>
        <p:nvSpPr>
          <p:cNvPr id="5" name="TextBox 4"/>
          <p:cNvSpPr txBox="1"/>
          <p:nvPr/>
        </p:nvSpPr>
        <p:spPr>
          <a:xfrm>
            <a:off x="8541972" y="6298686"/>
            <a:ext cx="280846" cy="300082"/>
          </a:xfrm>
          <a:prstGeom prst="rect">
            <a:avLst/>
          </a:prstGeom>
          <a:noFill/>
        </p:spPr>
        <p:txBody>
          <a:bodyPr wrap="none" rtlCol="0">
            <a:spAutoFit/>
          </a:bodyPr>
          <a:lstStyle/>
          <a:p>
            <a:r>
              <a:rPr lang="en-US" sz="1350" dirty="0"/>
              <a:t>6</a:t>
            </a:r>
          </a:p>
        </p:txBody>
      </p:sp>
    </p:spTree>
    <p:extLst>
      <p:ext uri="{BB962C8B-B14F-4D97-AF65-F5344CB8AC3E}">
        <p14:creationId xmlns:p14="http://schemas.microsoft.com/office/powerpoint/2010/main" val="32625484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idx="4294967295"/>
          </p:nvPr>
        </p:nvSpPr>
        <p:spPr>
          <a:xfrm>
            <a:off x="1467009" y="645890"/>
            <a:ext cx="6172200" cy="525661"/>
          </a:xfrm>
          <a:prstGeom prst="rect">
            <a:avLst/>
          </a:prstGeom>
        </p:spPr>
        <p:txBody>
          <a:bodyPr/>
          <a:lstStyle/>
          <a:p>
            <a:r>
              <a:rPr lang="en-US" sz="2700" b="1" dirty="0">
                <a:cs typeface="Times New Roman" pitchFamily="18" charset="0"/>
              </a:rPr>
              <a:t>S8 Gunnery Training Formula</a:t>
            </a:r>
          </a:p>
        </p:txBody>
      </p:sp>
      <p:sp>
        <p:nvSpPr>
          <p:cNvPr id="11" name="TextBox 10"/>
          <p:cNvSpPr txBox="1"/>
          <p:nvPr/>
        </p:nvSpPr>
        <p:spPr>
          <a:xfrm>
            <a:off x="1655550" y="6199287"/>
            <a:ext cx="5338321" cy="369332"/>
          </a:xfrm>
          <a:prstGeom prst="rect">
            <a:avLst/>
          </a:prstGeom>
          <a:solidFill>
            <a:srgbClr val="C00000"/>
          </a:solidFill>
          <a:ln w="28575">
            <a:solidFill>
              <a:schemeClr val="accent5">
                <a:lumMod val="75000"/>
              </a:schemeClr>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b="1" dirty="0">
                <a:effectLst>
                  <a:outerShdw blurRad="38100" dist="38100" dir="2700000" algn="tl">
                    <a:srgbClr val="000000">
                      <a:alpha val="43137"/>
                    </a:srgbClr>
                  </a:outerShdw>
                </a:effectLst>
              </a:rPr>
              <a:t>METL to Battle Drill Crosswalk</a:t>
            </a:r>
            <a:endParaRPr lang="en-US" dirty="0"/>
          </a:p>
        </p:txBody>
      </p:sp>
      <p:grpSp>
        <p:nvGrpSpPr>
          <p:cNvPr id="13" name="Group 12"/>
          <p:cNvGrpSpPr/>
          <p:nvPr/>
        </p:nvGrpSpPr>
        <p:grpSpPr>
          <a:xfrm>
            <a:off x="1061782" y="1218809"/>
            <a:ext cx="7396890" cy="1061781"/>
            <a:chOff x="923097" y="1097657"/>
            <a:chExt cx="8009105" cy="893435"/>
          </a:xfrm>
        </p:grpSpPr>
        <p:grpSp>
          <p:nvGrpSpPr>
            <p:cNvPr id="22" name="Group 21"/>
            <p:cNvGrpSpPr/>
            <p:nvPr/>
          </p:nvGrpSpPr>
          <p:grpSpPr>
            <a:xfrm>
              <a:off x="923097" y="1209613"/>
              <a:ext cx="7121818" cy="781479"/>
              <a:chOff x="1538734" y="1422348"/>
              <a:chExt cx="7121818" cy="781479"/>
            </a:xfrm>
          </p:grpSpPr>
          <p:sp>
            <p:nvSpPr>
              <p:cNvPr id="24" name="TextBox 23"/>
              <p:cNvSpPr txBox="1"/>
              <p:nvPr/>
            </p:nvSpPr>
            <p:spPr>
              <a:xfrm>
                <a:off x="1538735" y="1944848"/>
                <a:ext cx="7121817" cy="258979"/>
              </a:xfrm>
              <a:prstGeom prst="rect">
                <a:avLst/>
              </a:prstGeom>
              <a:solidFill>
                <a:srgbClr val="CC3300"/>
              </a:solidFill>
              <a:ln w="28575">
                <a:solidFill>
                  <a:schemeClr val="accent1">
                    <a:lumMod val="50000"/>
                  </a:schemeClr>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400" b="1" dirty="0">
                    <a:solidFill>
                      <a:srgbClr val="FFFF00"/>
                    </a:solidFill>
                    <a:effectLst>
                      <a:outerShdw blurRad="38100" dist="38100" dir="2700000" algn="tl">
                        <a:srgbClr val="000000">
                          <a:alpha val="43137"/>
                        </a:srgbClr>
                      </a:outerShdw>
                    </a:effectLst>
                  </a:rPr>
                  <a:t>Trained, Ready, Agile, and Adaptive Leaders w/ Fund Certification Authority</a:t>
                </a:r>
              </a:p>
            </p:txBody>
          </p:sp>
          <p:sp>
            <p:nvSpPr>
              <p:cNvPr id="25" name="TextBox 24"/>
              <p:cNvSpPr txBox="1"/>
              <p:nvPr/>
            </p:nvSpPr>
            <p:spPr>
              <a:xfrm>
                <a:off x="1538734" y="1422348"/>
                <a:ext cx="7121818" cy="258979"/>
              </a:xfrm>
              <a:prstGeom prst="rect">
                <a:avLst/>
              </a:prstGeom>
              <a:solidFill>
                <a:srgbClr val="CC3300"/>
              </a:solidFill>
              <a:ln w="28575">
                <a:solidFill>
                  <a:schemeClr val="accent1">
                    <a:lumMod val="50000"/>
                  </a:schemeClr>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400" b="1" dirty="0">
                    <a:solidFill>
                      <a:schemeClr val="bg1"/>
                    </a:solidFill>
                    <a:effectLst>
                      <a:outerShdw blurRad="38100" dist="38100" dir="2700000" algn="tl">
                        <a:srgbClr val="000000">
                          <a:alpha val="43137"/>
                        </a:srgbClr>
                      </a:outerShdw>
                    </a:effectLst>
                  </a:rPr>
                  <a:t>(Battle Drills + Home Station Training) +  (GFEBS </a:t>
                </a:r>
                <a:r>
                  <a:rPr lang="en-US" sz="1400" b="1" dirty="0" err="1">
                    <a:solidFill>
                      <a:schemeClr val="bg1"/>
                    </a:solidFill>
                    <a:effectLst>
                      <a:outerShdw blurRad="38100" dist="38100" dir="2700000" algn="tl">
                        <a:srgbClr val="000000">
                          <a:alpha val="43137"/>
                        </a:srgbClr>
                      </a:outerShdw>
                    </a:effectLst>
                  </a:rPr>
                  <a:t>Prov</a:t>
                </a:r>
                <a:r>
                  <a:rPr lang="en-US" sz="1400" b="1" dirty="0">
                    <a:solidFill>
                      <a:schemeClr val="bg1"/>
                    </a:solidFill>
                    <a:effectLst>
                      <a:outerShdw blurRad="38100" dist="38100" dir="2700000" algn="tl">
                        <a:srgbClr val="000000">
                          <a:alpha val="43137"/>
                        </a:srgbClr>
                      </a:outerShdw>
                    </a:effectLst>
                  </a:rPr>
                  <a:t> + FM Certification) </a:t>
                </a:r>
              </a:p>
            </p:txBody>
          </p:sp>
        </p:grpSp>
        <p:sp>
          <p:nvSpPr>
            <p:cNvPr id="23" name="Equal 22"/>
            <p:cNvSpPr/>
            <p:nvPr/>
          </p:nvSpPr>
          <p:spPr>
            <a:xfrm>
              <a:off x="8369069" y="1097657"/>
              <a:ext cx="563133" cy="553406"/>
            </a:xfrm>
            <a:prstGeom prst="mathEqual">
              <a:avLst/>
            </a:prstGeom>
            <a:solidFill>
              <a:srgbClr val="CC3300"/>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5" name="TextBox 4"/>
          <p:cNvSpPr txBox="1"/>
          <p:nvPr/>
        </p:nvSpPr>
        <p:spPr>
          <a:xfrm>
            <a:off x="8551437" y="6268537"/>
            <a:ext cx="274511" cy="300082"/>
          </a:xfrm>
          <a:prstGeom prst="rect">
            <a:avLst/>
          </a:prstGeom>
          <a:noFill/>
        </p:spPr>
        <p:txBody>
          <a:bodyPr wrap="none" rtlCol="0">
            <a:spAutoFit/>
          </a:bodyPr>
          <a:lstStyle/>
          <a:p>
            <a:r>
              <a:rPr lang="en-US" sz="1350" dirty="0"/>
              <a:t>7</a:t>
            </a:r>
            <a:endParaRPr lang="en-US" sz="1350" dirty="0"/>
          </a:p>
        </p:txBody>
      </p:sp>
      <p:sp>
        <p:nvSpPr>
          <p:cNvPr id="12" name="Plus 11"/>
          <p:cNvSpPr/>
          <p:nvPr/>
        </p:nvSpPr>
        <p:spPr bwMode="auto">
          <a:xfrm>
            <a:off x="4367245" y="3965429"/>
            <a:ext cx="532298" cy="479058"/>
          </a:xfrm>
          <a:prstGeom prst="mathPlus">
            <a:avLst/>
          </a:prstGeom>
          <a:solidFill>
            <a:srgbClr val="C00000"/>
          </a:solidFill>
          <a:ln w="12700" cap="flat" cmpd="sng" algn="ctr">
            <a:solidFill>
              <a:schemeClr val="tx1"/>
            </a:solidFill>
            <a:prstDash val="solid"/>
            <a:round/>
            <a:headEnd type="none" w="med" len="med"/>
            <a:tailEnd type="none" w="med" len="med"/>
          </a:ln>
          <a:effectLst/>
        </p:spPr>
        <p:txBody>
          <a:bodyPr vert="horz" wrap="square" lIns="41148" tIns="41148" rIns="41148" bIns="41148" numCol="1" rtlCol="0" anchor="ctr" anchorCtr="1" compatLnSpc="1">
            <a:prstTxWarp prst="textNoShape">
              <a:avLst/>
            </a:prstTxWarp>
          </a:bodyPr>
          <a:lstStyle/>
          <a:p>
            <a:pPr algn="ctr" eaLnBrk="0" fontAlgn="base" hangingPunct="0">
              <a:lnSpc>
                <a:spcPct val="106000"/>
              </a:lnSpc>
              <a:spcBef>
                <a:spcPct val="0"/>
              </a:spcBef>
              <a:spcAft>
                <a:spcPct val="0"/>
              </a:spcAft>
            </a:pPr>
            <a:endParaRPr lang="en-US" sz="619" dirty="0">
              <a:latin typeface="Arial" charset="0"/>
            </a:endParaRPr>
          </a:p>
        </p:txBody>
      </p:sp>
      <p:grpSp>
        <p:nvGrpSpPr>
          <p:cNvPr id="6" name="Group 5"/>
          <p:cNvGrpSpPr/>
          <p:nvPr/>
        </p:nvGrpSpPr>
        <p:grpSpPr>
          <a:xfrm>
            <a:off x="658406" y="2420087"/>
            <a:ext cx="3540943" cy="3678384"/>
            <a:chOff x="910196" y="2420087"/>
            <a:chExt cx="3540943" cy="3678384"/>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1083" t="302" r="29823" b="30380"/>
            <a:stretch/>
          </p:blipFill>
          <p:spPr>
            <a:xfrm>
              <a:off x="1040831" y="2420087"/>
              <a:ext cx="1422283" cy="735212"/>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1083" t="302" r="29823" b="30428"/>
            <a:stretch/>
          </p:blipFill>
          <p:spPr>
            <a:xfrm>
              <a:off x="2894104" y="2427961"/>
              <a:ext cx="1422283" cy="734706"/>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13502" t="4568" r="11538" b="4382"/>
            <a:stretch/>
          </p:blipFill>
          <p:spPr>
            <a:xfrm>
              <a:off x="910196" y="2756602"/>
              <a:ext cx="1759368" cy="3341869"/>
            </a:xfrm>
            <a:prstGeom prst="rect">
              <a:avLst/>
            </a:prstGeom>
          </p:spPr>
        </p:pic>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l="11868" t="4105" r="13174" b="4380"/>
            <a:stretch/>
          </p:blipFill>
          <p:spPr>
            <a:xfrm>
              <a:off x="2713263" y="2747259"/>
              <a:ext cx="1737876" cy="3351212"/>
            </a:xfrm>
            <a:prstGeom prst="rect">
              <a:avLst/>
            </a:prstGeom>
          </p:spPr>
        </p:pic>
      </p:grpSp>
      <p:sp>
        <p:nvSpPr>
          <p:cNvPr id="17" name="Double Bracket 16"/>
          <p:cNvSpPr/>
          <p:nvPr/>
        </p:nvSpPr>
        <p:spPr>
          <a:xfrm>
            <a:off x="516834" y="2604789"/>
            <a:ext cx="3752961" cy="3518634"/>
          </a:xfrm>
          <a:prstGeom prst="bracketPair">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20" name="TextBox 19"/>
          <p:cNvSpPr txBox="1"/>
          <p:nvPr/>
        </p:nvSpPr>
        <p:spPr>
          <a:xfrm>
            <a:off x="2351197" y="3923122"/>
            <a:ext cx="424477" cy="540536"/>
          </a:xfrm>
          <a:prstGeom prst="rect">
            <a:avLst/>
          </a:prstGeom>
          <a:noFill/>
        </p:spPr>
        <p:txBody>
          <a:bodyPr wrap="none" rtlCol="0">
            <a:spAutoFit/>
          </a:bodyPr>
          <a:lstStyle/>
          <a:p>
            <a:r>
              <a:rPr lang="en-US" sz="2400" dirty="0"/>
              <a:t>+</a:t>
            </a:r>
          </a:p>
        </p:txBody>
      </p:sp>
      <p:grpSp>
        <p:nvGrpSpPr>
          <p:cNvPr id="26" name="Group 25"/>
          <p:cNvGrpSpPr/>
          <p:nvPr/>
        </p:nvGrpSpPr>
        <p:grpSpPr>
          <a:xfrm>
            <a:off x="4978001" y="2424022"/>
            <a:ext cx="3445694" cy="3635766"/>
            <a:chOff x="4779221" y="2424022"/>
            <a:chExt cx="3445694" cy="3635766"/>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31083" t="303" r="29823" b="30751"/>
            <a:stretch/>
          </p:blipFill>
          <p:spPr>
            <a:xfrm>
              <a:off x="4923695" y="2424022"/>
              <a:ext cx="1422283" cy="731277"/>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31083" t="302" r="29823" b="27051"/>
            <a:stretch/>
          </p:blipFill>
          <p:spPr>
            <a:xfrm>
              <a:off x="6640981" y="2443703"/>
              <a:ext cx="1428969" cy="770530"/>
            </a:xfrm>
            <a:prstGeom prst="rect">
              <a:avLst/>
            </a:prstGeom>
          </p:spPr>
        </p:pic>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l="12076" t="4132" r="12965" b="4011"/>
            <a:stretch/>
          </p:blipFill>
          <p:spPr>
            <a:xfrm>
              <a:off x="4779221" y="2763969"/>
              <a:ext cx="1709150" cy="3295819"/>
            </a:xfrm>
            <a:prstGeom prst="rect">
              <a:avLst/>
            </a:prstGeom>
          </p:spPr>
        </p:pic>
        <p:pic>
          <p:nvPicPr>
            <p:cNvPr id="18" name="Picture 17"/>
            <p:cNvPicPr>
              <a:picLocks noChangeAspect="1"/>
            </p:cNvPicPr>
            <p:nvPr/>
          </p:nvPicPr>
          <p:blipFill rotWithShape="1">
            <a:blip r:embed="rId7">
              <a:extLst>
                <a:ext uri="{28A0092B-C50C-407E-A947-70E740481C1C}">
                  <a14:useLocalDpi xmlns:a14="http://schemas.microsoft.com/office/drawing/2010/main" val="0"/>
                </a:ext>
              </a:extLst>
            </a:blip>
            <a:srcRect l="12564" t="4533" r="12845" b="4296"/>
            <a:stretch/>
          </p:blipFill>
          <p:spPr>
            <a:xfrm>
              <a:off x="6547036" y="2771335"/>
              <a:ext cx="1677879" cy="3273777"/>
            </a:xfrm>
            <a:prstGeom prst="rect">
              <a:avLst/>
            </a:prstGeom>
          </p:spPr>
        </p:pic>
        <p:sp>
          <p:nvSpPr>
            <p:cNvPr id="21" name="TextBox 20"/>
            <p:cNvSpPr txBox="1"/>
            <p:nvPr/>
          </p:nvSpPr>
          <p:spPr>
            <a:xfrm>
              <a:off x="6257624" y="3923122"/>
              <a:ext cx="424477" cy="540536"/>
            </a:xfrm>
            <a:prstGeom prst="rect">
              <a:avLst/>
            </a:prstGeom>
            <a:noFill/>
          </p:spPr>
          <p:txBody>
            <a:bodyPr wrap="none" rtlCol="0">
              <a:spAutoFit/>
            </a:bodyPr>
            <a:lstStyle/>
            <a:p>
              <a:r>
                <a:rPr lang="en-US" sz="2400" dirty="0"/>
                <a:t>+</a:t>
              </a:r>
            </a:p>
          </p:txBody>
        </p:sp>
      </p:grpSp>
      <p:sp>
        <p:nvSpPr>
          <p:cNvPr id="19" name="Double Bracket 18"/>
          <p:cNvSpPr/>
          <p:nvPr/>
        </p:nvSpPr>
        <p:spPr>
          <a:xfrm>
            <a:off x="5031011" y="2624470"/>
            <a:ext cx="3490134" cy="3518634"/>
          </a:xfrm>
          <a:prstGeom prst="bracketPair">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Tree>
    <p:extLst>
      <p:ext uri="{BB962C8B-B14F-4D97-AF65-F5344CB8AC3E}">
        <p14:creationId xmlns:p14="http://schemas.microsoft.com/office/powerpoint/2010/main" val="2080445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58"/>
          <p:cNvSpPr txBox="1">
            <a:spLocks noChangeArrowheads="1"/>
          </p:cNvSpPr>
          <p:nvPr/>
        </p:nvSpPr>
        <p:spPr bwMode="auto">
          <a:xfrm>
            <a:off x="1149424" y="867330"/>
            <a:ext cx="6858000" cy="923330"/>
          </a:xfrm>
          <a:prstGeom prst="rect">
            <a:avLst/>
          </a:prstGeom>
          <a:noFill/>
          <a:ln w="9525">
            <a:noFill/>
            <a:miter lim="800000"/>
            <a:headEnd/>
            <a:tailEnd/>
          </a:ln>
        </p:spPr>
        <p:txBody>
          <a:bodyPr wrap="square">
            <a:spAutoFit/>
          </a:bodyPr>
          <a:lstStyle/>
          <a:p>
            <a:pPr algn="ctr"/>
            <a:r>
              <a:rPr lang="en-US" sz="2700" b="1" dirty="0"/>
              <a:t>GFEBS S8– Infantry or </a:t>
            </a:r>
            <a:endParaRPr lang="en-US" sz="2700" b="1" dirty="0" smtClean="0"/>
          </a:p>
          <a:p>
            <a:pPr algn="ctr"/>
            <a:r>
              <a:rPr lang="en-US" sz="2700" b="1" dirty="0" smtClean="0"/>
              <a:t>Sustainment </a:t>
            </a:r>
            <a:r>
              <a:rPr lang="en-US" sz="2700" b="1" dirty="0"/>
              <a:t>Brigade</a:t>
            </a:r>
          </a:p>
        </p:txBody>
      </p:sp>
      <p:grpSp>
        <p:nvGrpSpPr>
          <p:cNvPr id="3" name="Group 2"/>
          <p:cNvGrpSpPr/>
          <p:nvPr/>
        </p:nvGrpSpPr>
        <p:grpSpPr>
          <a:xfrm>
            <a:off x="689113" y="1741734"/>
            <a:ext cx="7553739" cy="4526543"/>
            <a:chOff x="15108" y="1179313"/>
            <a:chExt cx="8960649" cy="4840488"/>
          </a:xfrm>
        </p:grpSpPr>
        <p:sp>
          <p:nvSpPr>
            <p:cNvPr id="8" name="Rectangle 7"/>
            <p:cNvSpPr/>
            <p:nvPr/>
          </p:nvSpPr>
          <p:spPr>
            <a:xfrm>
              <a:off x="1973282" y="1690711"/>
              <a:ext cx="1991768" cy="432908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endParaRPr>
            </a:p>
            <a:p>
              <a:pPr algn="ctr"/>
              <a:r>
                <a:rPr lang="en-US" sz="1200" b="1" dirty="0">
                  <a:solidFill>
                    <a:schemeClr val="tx1"/>
                  </a:solidFill>
                </a:rPr>
                <a:t>S8 (O3)</a:t>
              </a:r>
            </a:p>
            <a:p>
              <a:pPr algn="ctr"/>
              <a:r>
                <a:rPr lang="en-US" sz="1200" b="1" dirty="0">
                  <a:solidFill>
                    <a:schemeClr val="tx1"/>
                  </a:solidFill>
                </a:rPr>
                <a:t>S8 NCOIC (E7/E6)</a:t>
              </a:r>
              <a:endParaRPr lang="en-US" sz="1200" dirty="0">
                <a:solidFill>
                  <a:srgbClr val="FF7453"/>
                </a:solidFill>
              </a:endParaRPr>
            </a:p>
            <a:p>
              <a:pPr algn="ctr"/>
              <a:endParaRPr lang="en-US" sz="1200" dirty="0">
                <a:solidFill>
                  <a:schemeClr val="tx1"/>
                </a:solidFill>
              </a:endParaRPr>
            </a:p>
          </p:txBody>
        </p:sp>
        <p:sp>
          <p:nvSpPr>
            <p:cNvPr id="18" name="Rectangle 17"/>
            <p:cNvSpPr/>
            <p:nvPr/>
          </p:nvSpPr>
          <p:spPr>
            <a:xfrm>
              <a:off x="19812" y="2546271"/>
              <a:ext cx="1946708" cy="620981"/>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Position</a:t>
              </a:r>
            </a:p>
          </p:txBody>
        </p:sp>
        <p:sp>
          <p:nvSpPr>
            <p:cNvPr id="19" name="Rectangle 18"/>
            <p:cNvSpPr/>
            <p:nvPr/>
          </p:nvSpPr>
          <p:spPr>
            <a:xfrm>
              <a:off x="17109" y="3167253"/>
              <a:ext cx="1949410" cy="620483"/>
            </a:xfrm>
            <a:prstGeom prst="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solidFill>
              </a:endParaRPr>
            </a:p>
            <a:p>
              <a:pPr algn="ctr"/>
              <a:r>
                <a:rPr lang="en-US" sz="1050" dirty="0">
                  <a:solidFill>
                    <a:schemeClr val="tx1"/>
                  </a:solidFill>
                </a:rPr>
                <a:t>Required</a:t>
              </a:r>
            </a:p>
            <a:p>
              <a:pPr algn="ctr"/>
              <a:r>
                <a:rPr lang="en-US" sz="1050" dirty="0">
                  <a:solidFill>
                    <a:schemeClr val="tx1"/>
                  </a:solidFill>
                </a:rPr>
                <a:t>Role</a:t>
              </a:r>
            </a:p>
            <a:p>
              <a:pPr algn="ctr"/>
              <a:endParaRPr lang="en-US" sz="1050" dirty="0">
                <a:solidFill>
                  <a:schemeClr val="tx1"/>
                </a:solidFill>
              </a:endParaRPr>
            </a:p>
          </p:txBody>
        </p:sp>
        <p:sp>
          <p:nvSpPr>
            <p:cNvPr id="44" name="Rectangle 43"/>
            <p:cNvSpPr/>
            <p:nvPr/>
          </p:nvSpPr>
          <p:spPr>
            <a:xfrm>
              <a:off x="4802430" y="5555297"/>
              <a:ext cx="2347922" cy="159703"/>
            </a:xfrm>
            <a:prstGeom prst="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Financial Reviewer</a:t>
              </a:r>
            </a:p>
          </p:txBody>
        </p:sp>
        <p:sp>
          <p:nvSpPr>
            <p:cNvPr id="23" name="TextBox 22"/>
            <p:cNvSpPr txBox="1"/>
            <p:nvPr/>
          </p:nvSpPr>
          <p:spPr>
            <a:xfrm>
              <a:off x="3957761" y="1691579"/>
              <a:ext cx="838200" cy="4328221"/>
            </a:xfrm>
            <a:prstGeom prst="rect">
              <a:avLst/>
            </a:prstGeom>
            <a:solidFill>
              <a:srgbClr val="B9CD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50" dirty="0">
                <a:solidFill>
                  <a:schemeClr val="tx1"/>
                </a:solidFill>
              </a:endParaRPr>
            </a:p>
            <a:p>
              <a:endParaRPr lang="en-US" sz="750" dirty="0">
                <a:solidFill>
                  <a:schemeClr val="tx1"/>
                </a:solidFill>
              </a:endParaRPr>
            </a:p>
            <a:p>
              <a:endParaRPr lang="en-US" sz="750" dirty="0">
                <a:solidFill>
                  <a:schemeClr val="tx1"/>
                </a:solidFill>
              </a:endParaRPr>
            </a:p>
            <a:p>
              <a:endParaRPr lang="en-US" sz="750" dirty="0">
                <a:solidFill>
                  <a:schemeClr val="tx1"/>
                </a:solidFill>
              </a:endParaRPr>
            </a:p>
            <a:p>
              <a:pPr algn="ctr"/>
              <a:r>
                <a:rPr lang="en-US" sz="750" dirty="0">
                  <a:solidFill>
                    <a:schemeClr val="tx1"/>
                  </a:solidFill>
                </a:rPr>
                <a:t>L305E L210E</a:t>
              </a:r>
            </a:p>
            <a:p>
              <a:pPr algn="ctr"/>
              <a:r>
                <a:rPr lang="en-US" sz="750" dirty="0">
                  <a:solidFill>
                    <a:schemeClr val="tx1"/>
                  </a:solidFill>
                </a:rPr>
                <a:t>L410E</a:t>
              </a:r>
            </a:p>
            <a:p>
              <a:pPr algn="ctr"/>
              <a:r>
                <a:rPr lang="en-US" sz="750" dirty="0">
                  <a:solidFill>
                    <a:schemeClr val="tx1"/>
                  </a:solidFill>
                </a:rPr>
                <a:t>L412E</a:t>
              </a:r>
            </a:p>
            <a:p>
              <a:pPr algn="ctr"/>
              <a:r>
                <a:rPr lang="en-US" sz="750" dirty="0">
                  <a:solidFill>
                    <a:schemeClr val="tx1"/>
                  </a:solidFill>
                </a:rPr>
                <a:t>L413E</a:t>
              </a:r>
            </a:p>
            <a:p>
              <a:pPr algn="ctr"/>
              <a:r>
                <a:rPr lang="en-US" sz="750" dirty="0">
                  <a:solidFill>
                    <a:schemeClr val="tx1"/>
                  </a:solidFill>
                </a:rPr>
                <a:t>L230E</a:t>
              </a:r>
            </a:p>
            <a:p>
              <a:pPr algn="ctr"/>
              <a:r>
                <a:rPr lang="en-US" sz="750" dirty="0">
                  <a:solidFill>
                    <a:schemeClr val="tx1"/>
                  </a:solidFill>
                </a:rPr>
                <a:t>L432E</a:t>
              </a:r>
            </a:p>
            <a:p>
              <a:pPr algn="ctr"/>
              <a:r>
                <a:rPr lang="en-US" sz="750" dirty="0">
                  <a:solidFill>
                    <a:schemeClr val="tx1"/>
                  </a:solidFill>
                </a:rPr>
                <a:t>L435E</a:t>
              </a:r>
            </a:p>
            <a:p>
              <a:pPr algn="ctr"/>
              <a:r>
                <a:rPr lang="en-US" sz="750" dirty="0">
                  <a:solidFill>
                    <a:schemeClr val="tx1"/>
                  </a:solidFill>
                </a:rPr>
                <a:t>L250E</a:t>
              </a:r>
            </a:p>
            <a:p>
              <a:pPr algn="ctr"/>
              <a:r>
                <a:rPr lang="en-US" sz="750" dirty="0">
                  <a:solidFill>
                    <a:schemeClr val="tx1"/>
                  </a:solidFill>
                </a:rPr>
                <a:t>L251E</a:t>
              </a:r>
            </a:p>
            <a:p>
              <a:pPr algn="ctr"/>
              <a:r>
                <a:rPr lang="en-US" sz="750" dirty="0">
                  <a:solidFill>
                    <a:schemeClr val="tx1"/>
                  </a:solidFill>
                </a:rPr>
                <a:t>L450C</a:t>
              </a:r>
            </a:p>
            <a:p>
              <a:pPr algn="ctr"/>
              <a:r>
                <a:rPr lang="en-US" sz="750" dirty="0">
                  <a:solidFill>
                    <a:schemeClr val="tx1"/>
                  </a:solidFill>
                </a:rPr>
                <a:t>L451E</a:t>
              </a:r>
            </a:p>
            <a:p>
              <a:pPr algn="ctr"/>
              <a:r>
                <a:rPr lang="en-US" sz="750" dirty="0">
                  <a:solidFill>
                    <a:schemeClr val="tx1"/>
                  </a:solidFill>
                </a:rPr>
                <a:t>L452E</a:t>
              </a:r>
            </a:p>
            <a:p>
              <a:pPr algn="ctr"/>
              <a:r>
                <a:rPr lang="en-US" sz="750" dirty="0">
                  <a:solidFill>
                    <a:schemeClr val="tx1"/>
                  </a:solidFill>
                </a:rPr>
                <a:t>L453E</a:t>
              </a:r>
            </a:p>
            <a:p>
              <a:pPr algn="ctr"/>
              <a:r>
                <a:rPr lang="en-US" sz="750" dirty="0">
                  <a:solidFill>
                    <a:schemeClr val="tx1"/>
                  </a:solidFill>
                </a:rPr>
                <a:t>L457E</a:t>
              </a:r>
            </a:p>
            <a:p>
              <a:endParaRPr lang="en-US" sz="750" dirty="0">
                <a:solidFill>
                  <a:schemeClr val="tx1"/>
                </a:solidFill>
              </a:endParaRPr>
            </a:p>
            <a:p>
              <a:endParaRPr lang="en-US" sz="750" dirty="0">
                <a:solidFill>
                  <a:schemeClr val="tx1"/>
                </a:solidFill>
              </a:endParaRPr>
            </a:p>
            <a:p>
              <a:endParaRPr lang="en-US" sz="750" dirty="0">
                <a:solidFill>
                  <a:schemeClr val="tx1"/>
                </a:solidFill>
              </a:endParaRPr>
            </a:p>
            <a:p>
              <a:endParaRPr lang="en-US" sz="750" dirty="0">
                <a:solidFill>
                  <a:schemeClr val="tx1"/>
                </a:solidFill>
              </a:endParaRPr>
            </a:p>
          </p:txBody>
        </p:sp>
        <p:grpSp>
          <p:nvGrpSpPr>
            <p:cNvPr id="2" name="Group 16"/>
            <p:cNvGrpSpPr/>
            <p:nvPr/>
          </p:nvGrpSpPr>
          <p:grpSpPr>
            <a:xfrm>
              <a:off x="338941" y="1179313"/>
              <a:ext cx="1143000" cy="914400"/>
              <a:chOff x="1399593" y="1371600"/>
              <a:chExt cx="1143000" cy="914400"/>
            </a:xfrm>
          </p:grpSpPr>
          <p:sp>
            <p:nvSpPr>
              <p:cNvPr id="20" name="Explosion 1 19"/>
              <p:cNvSpPr/>
              <p:nvPr/>
            </p:nvSpPr>
            <p:spPr>
              <a:xfrm>
                <a:off x="1399593" y="1371600"/>
                <a:ext cx="1143000" cy="914400"/>
              </a:xfrm>
              <a:prstGeom prst="irregularSeal1">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solidFill>
                </a:endParaRPr>
              </a:p>
            </p:txBody>
          </p:sp>
          <p:sp>
            <p:nvSpPr>
              <p:cNvPr id="21" name="TextBox 20"/>
              <p:cNvSpPr txBox="1"/>
              <p:nvPr/>
            </p:nvSpPr>
            <p:spPr>
              <a:xfrm rot="20913727">
                <a:off x="1647356" y="1664968"/>
                <a:ext cx="836152" cy="307776"/>
              </a:xfrm>
              <a:prstGeom prst="rect">
                <a:avLst/>
              </a:prstGeom>
              <a:noFill/>
              <a:ln>
                <a:noFill/>
              </a:ln>
            </p:spPr>
            <p:txBody>
              <a:bodyPr wrap="square" rtlCol="0">
                <a:spAutoFit/>
              </a:bodyPr>
              <a:lstStyle/>
              <a:p>
                <a:r>
                  <a:rPr lang="en-US" sz="900" dirty="0">
                    <a:solidFill>
                      <a:srgbClr val="FF0000"/>
                    </a:solidFill>
                  </a:rPr>
                  <a:t>2 PAX</a:t>
                </a:r>
              </a:p>
            </p:txBody>
          </p:sp>
        </p:grpSp>
        <p:sp>
          <p:nvSpPr>
            <p:cNvPr id="16" name="TextBox 15"/>
            <p:cNvSpPr txBox="1"/>
            <p:nvPr/>
          </p:nvSpPr>
          <p:spPr>
            <a:xfrm>
              <a:off x="7146957" y="1690711"/>
              <a:ext cx="1828800" cy="4329090"/>
            </a:xfrm>
            <a:prstGeom prst="rect">
              <a:avLst/>
            </a:prstGeom>
            <a:solidFill>
              <a:srgbClr val="FF9B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50" dirty="0">
                <a:solidFill>
                  <a:schemeClr val="tx1"/>
                </a:solidFill>
              </a:endParaRPr>
            </a:p>
            <a:p>
              <a:endParaRPr lang="en-US" sz="750" dirty="0">
                <a:solidFill>
                  <a:schemeClr val="tx1"/>
                </a:solidFill>
              </a:endParaRPr>
            </a:p>
            <a:p>
              <a:endParaRPr lang="en-US" sz="750" dirty="0">
                <a:solidFill>
                  <a:schemeClr val="tx1"/>
                </a:solidFill>
              </a:endParaRPr>
            </a:p>
            <a:p>
              <a:pPr algn="ctr"/>
              <a:r>
                <a:rPr lang="en-US" sz="675" dirty="0">
                  <a:solidFill>
                    <a:schemeClr val="tx1"/>
                  </a:solidFill>
                </a:rPr>
                <a:t>FMBB </a:t>
              </a:r>
            </a:p>
            <a:p>
              <a:pPr algn="ctr"/>
              <a:r>
                <a:rPr lang="en-US" sz="675" dirty="0">
                  <a:solidFill>
                    <a:schemeClr val="tx1"/>
                  </a:solidFill>
                </a:rPr>
                <a:t>FMMEASURED </a:t>
              </a:r>
            </a:p>
            <a:p>
              <a:pPr algn="ctr"/>
              <a:r>
                <a:rPr lang="en-US" sz="675" dirty="0">
                  <a:solidFill>
                    <a:schemeClr val="tx1"/>
                  </a:solidFill>
                </a:rPr>
                <a:t>CJ20N </a:t>
              </a:r>
            </a:p>
            <a:p>
              <a:pPr algn="ctr"/>
              <a:r>
                <a:rPr lang="en-US" sz="675" dirty="0">
                  <a:solidFill>
                    <a:schemeClr val="tx1"/>
                  </a:solidFill>
                </a:rPr>
                <a:t>WE02 </a:t>
              </a:r>
            </a:p>
            <a:p>
              <a:pPr algn="ctr"/>
              <a:r>
                <a:rPr lang="en-US" sz="675" dirty="0">
                  <a:solidFill>
                    <a:schemeClr val="tx1"/>
                  </a:solidFill>
                </a:rPr>
                <a:t>WE09 </a:t>
              </a:r>
            </a:p>
            <a:p>
              <a:pPr algn="ctr"/>
              <a:r>
                <a:rPr lang="en-US" sz="675" dirty="0">
                  <a:solidFill>
                    <a:schemeClr val="tx1"/>
                  </a:solidFill>
                </a:rPr>
                <a:t>Z_OPEN_COM – FM Z_OPEN_OB – FM </a:t>
              </a:r>
            </a:p>
            <a:p>
              <a:pPr algn="ctr"/>
              <a:r>
                <a:rPr lang="en-US" sz="675" dirty="0">
                  <a:solidFill>
                    <a:schemeClr val="tx1"/>
                  </a:solidFill>
                </a:rPr>
                <a:t>ZFSC1 </a:t>
              </a:r>
            </a:p>
            <a:p>
              <a:pPr algn="ctr"/>
              <a:r>
                <a:rPr lang="en-US" sz="675" dirty="0">
                  <a:solidFill>
                    <a:schemeClr val="tx1"/>
                  </a:solidFill>
                </a:rPr>
                <a:t>ZFSC2 </a:t>
              </a:r>
            </a:p>
            <a:p>
              <a:pPr algn="ctr"/>
              <a:r>
                <a:rPr lang="en-US" sz="675" dirty="0">
                  <a:solidFill>
                    <a:schemeClr val="tx1"/>
                  </a:solidFill>
                </a:rPr>
                <a:t>ZFSC3 </a:t>
              </a:r>
            </a:p>
            <a:p>
              <a:pPr algn="ctr"/>
              <a:r>
                <a:rPr lang="en-US" sz="675" dirty="0">
                  <a:solidFill>
                    <a:schemeClr val="tx1"/>
                  </a:solidFill>
                </a:rPr>
                <a:t>ZFSC9 </a:t>
              </a:r>
            </a:p>
            <a:p>
              <a:pPr algn="ctr"/>
              <a:r>
                <a:rPr lang="en-US" sz="675" dirty="0">
                  <a:solidFill>
                    <a:schemeClr val="tx1"/>
                  </a:solidFill>
                </a:rPr>
                <a:t>ZFSNC1 </a:t>
              </a:r>
            </a:p>
            <a:p>
              <a:pPr algn="ctr"/>
              <a:r>
                <a:rPr lang="en-US" sz="675" dirty="0">
                  <a:solidFill>
                    <a:schemeClr val="tx1"/>
                  </a:solidFill>
                </a:rPr>
                <a:t>ZFSNC2 </a:t>
              </a:r>
            </a:p>
            <a:p>
              <a:pPr algn="ctr"/>
              <a:r>
                <a:rPr lang="en-US" sz="675" dirty="0">
                  <a:solidFill>
                    <a:schemeClr val="tx1"/>
                  </a:solidFill>
                </a:rPr>
                <a:t>ZFSNC3 </a:t>
              </a:r>
            </a:p>
            <a:p>
              <a:pPr algn="ctr"/>
              <a:r>
                <a:rPr lang="en-US" sz="675" dirty="0">
                  <a:solidFill>
                    <a:schemeClr val="tx1"/>
                  </a:solidFill>
                </a:rPr>
                <a:t>VA03 </a:t>
              </a:r>
            </a:p>
            <a:p>
              <a:pPr algn="ctr"/>
              <a:r>
                <a:rPr lang="en-US" sz="675" dirty="0">
                  <a:solidFill>
                    <a:schemeClr val="tx1"/>
                  </a:solidFill>
                </a:rPr>
                <a:t>FB03 </a:t>
              </a:r>
            </a:p>
            <a:p>
              <a:pPr algn="ctr"/>
              <a:r>
                <a:rPr lang="en-US" sz="675" dirty="0">
                  <a:solidFill>
                    <a:schemeClr val="tx1"/>
                  </a:solidFill>
                </a:rPr>
                <a:t>ME21N </a:t>
              </a:r>
            </a:p>
            <a:p>
              <a:pPr algn="ctr"/>
              <a:r>
                <a:rPr lang="en-US" sz="675" dirty="0">
                  <a:solidFill>
                    <a:schemeClr val="tx1"/>
                  </a:solidFill>
                </a:rPr>
                <a:t>ME22N </a:t>
              </a:r>
            </a:p>
            <a:p>
              <a:pPr algn="ctr"/>
              <a:r>
                <a:rPr lang="en-US" sz="675" dirty="0">
                  <a:solidFill>
                    <a:schemeClr val="tx1"/>
                  </a:solidFill>
                </a:rPr>
                <a:t>ME23N </a:t>
              </a:r>
            </a:p>
            <a:p>
              <a:pPr algn="ctr"/>
              <a:r>
                <a:rPr lang="en-US" sz="675" dirty="0">
                  <a:solidFill>
                    <a:schemeClr val="tx1"/>
                  </a:solidFill>
                </a:rPr>
                <a:t>ME51N </a:t>
              </a:r>
            </a:p>
            <a:p>
              <a:pPr algn="ctr"/>
              <a:r>
                <a:rPr lang="en-US" sz="675" dirty="0">
                  <a:solidFill>
                    <a:schemeClr val="tx1"/>
                  </a:solidFill>
                </a:rPr>
                <a:t>ME52N </a:t>
              </a:r>
            </a:p>
            <a:p>
              <a:pPr algn="ctr"/>
              <a:r>
                <a:rPr lang="en-US" sz="675" dirty="0">
                  <a:solidFill>
                    <a:schemeClr val="tx1"/>
                  </a:solidFill>
                </a:rPr>
                <a:t>ME53N </a:t>
              </a:r>
            </a:p>
            <a:p>
              <a:pPr algn="ctr"/>
              <a:r>
                <a:rPr lang="en-US" sz="675" dirty="0">
                  <a:solidFill>
                    <a:schemeClr val="tx1"/>
                  </a:solidFill>
                </a:rPr>
                <a:t>ZOS_IFV</a:t>
              </a:r>
            </a:p>
            <a:p>
              <a:pPr algn="ctr"/>
              <a:r>
                <a:rPr lang="en-US" sz="675" dirty="0">
                  <a:solidFill>
                    <a:schemeClr val="tx1"/>
                  </a:solidFill>
                </a:rPr>
                <a:t>  S_P99_41000147  ZSSC_DD448 ZSSC_PRINT_PR </a:t>
              </a:r>
            </a:p>
            <a:p>
              <a:pPr algn="ctr"/>
              <a:r>
                <a:rPr lang="en-US" sz="675" dirty="0">
                  <a:solidFill>
                    <a:schemeClr val="tx1"/>
                  </a:solidFill>
                </a:rPr>
                <a:t>FV50</a:t>
              </a:r>
            </a:p>
            <a:p>
              <a:pPr algn="ctr"/>
              <a:r>
                <a:rPr lang="en-US" sz="675" dirty="0">
                  <a:solidFill>
                    <a:schemeClr val="tx1"/>
                  </a:solidFill>
                </a:rPr>
                <a:t> FV53 </a:t>
              </a:r>
            </a:p>
            <a:p>
              <a:pPr algn="ctr"/>
              <a:r>
                <a:rPr lang="en-US" sz="675" dirty="0">
                  <a:solidFill>
                    <a:schemeClr val="tx1"/>
                  </a:solidFill>
                </a:rPr>
                <a:t>FMAVCR02 </a:t>
              </a:r>
            </a:p>
            <a:p>
              <a:pPr algn="ctr"/>
              <a:r>
                <a:rPr lang="en-US" sz="675" dirty="0">
                  <a:solidFill>
                    <a:schemeClr val="tx1"/>
                  </a:solidFill>
                </a:rPr>
                <a:t>ME54N </a:t>
              </a:r>
            </a:p>
            <a:p>
              <a:pPr algn="ctr"/>
              <a:r>
                <a:rPr lang="en-US" sz="675" dirty="0">
                  <a:solidFill>
                    <a:schemeClr val="tx1"/>
                  </a:solidFill>
                </a:rPr>
                <a:t>KO03</a:t>
              </a:r>
            </a:p>
            <a:p>
              <a:endParaRPr lang="en-US" sz="750" dirty="0">
                <a:solidFill>
                  <a:schemeClr val="tx1"/>
                </a:solidFill>
              </a:endParaRPr>
            </a:p>
            <a:p>
              <a:endParaRPr lang="en-US" sz="750" dirty="0">
                <a:solidFill>
                  <a:schemeClr val="tx1"/>
                </a:solidFill>
              </a:endParaRPr>
            </a:p>
            <a:p>
              <a:endParaRPr lang="en-US" sz="750" dirty="0">
                <a:solidFill>
                  <a:schemeClr val="tx1"/>
                </a:solidFill>
              </a:endParaRPr>
            </a:p>
          </p:txBody>
        </p:sp>
        <p:sp>
          <p:nvSpPr>
            <p:cNvPr id="24" name="Rectangle 23"/>
            <p:cNvSpPr/>
            <p:nvPr/>
          </p:nvSpPr>
          <p:spPr>
            <a:xfrm>
              <a:off x="19812" y="3787736"/>
              <a:ext cx="1949410" cy="620483"/>
            </a:xfrm>
            <a:prstGeom prst="rect">
              <a:avLst/>
            </a:prstGeom>
            <a:solidFill>
              <a:srgbClr val="FF9B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endParaRPr>
            </a:p>
            <a:p>
              <a:pPr algn="ctr"/>
              <a:r>
                <a:rPr lang="en-US" sz="1050" dirty="0">
                  <a:solidFill>
                    <a:schemeClr val="tx1"/>
                  </a:solidFill>
                </a:rPr>
                <a:t>Transaction</a:t>
              </a:r>
            </a:p>
            <a:p>
              <a:pPr algn="ctr"/>
              <a:r>
                <a:rPr lang="en-US" sz="1050" dirty="0">
                  <a:solidFill>
                    <a:schemeClr val="tx1"/>
                  </a:solidFill>
                </a:rPr>
                <a:t>Code(s)</a:t>
              </a:r>
            </a:p>
            <a:p>
              <a:pPr algn="ctr"/>
              <a:endParaRPr lang="en-US" sz="1050" dirty="0">
                <a:solidFill>
                  <a:schemeClr val="tx1"/>
                </a:solidFill>
              </a:endParaRPr>
            </a:p>
          </p:txBody>
        </p:sp>
        <p:sp>
          <p:nvSpPr>
            <p:cNvPr id="22" name="Rectangle 21"/>
            <p:cNvSpPr/>
            <p:nvPr/>
          </p:nvSpPr>
          <p:spPr>
            <a:xfrm>
              <a:off x="15108" y="4408717"/>
              <a:ext cx="1954261" cy="620483"/>
            </a:xfrm>
            <a:prstGeom prst="rect">
              <a:avLst/>
            </a:prstGeom>
            <a:solidFill>
              <a:srgbClr val="B9CDE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chemeClr val="tx1"/>
                </a:solidFill>
              </a:endParaRPr>
            </a:p>
            <a:p>
              <a:pPr algn="ctr"/>
              <a:r>
                <a:rPr lang="en-US" sz="1050" dirty="0">
                  <a:solidFill>
                    <a:schemeClr val="tx1"/>
                  </a:solidFill>
                </a:rPr>
                <a:t>Course(s)</a:t>
              </a:r>
            </a:p>
            <a:p>
              <a:pPr algn="ctr"/>
              <a:endParaRPr lang="en-US" sz="1050" dirty="0">
                <a:solidFill>
                  <a:schemeClr val="tx1"/>
                </a:solidFill>
              </a:endParaRPr>
            </a:p>
          </p:txBody>
        </p:sp>
        <p:sp>
          <p:nvSpPr>
            <p:cNvPr id="15" name="Rectangle 14"/>
            <p:cNvSpPr/>
            <p:nvPr/>
          </p:nvSpPr>
          <p:spPr>
            <a:xfrm>
              <a:off x="4799134" y="1691579"/>
              <a:ext cx="2352919" cy="169105"/>
            </a:xfrm>
            <a:prstGeom prst="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Command Budget Reporter</a:t>
              </a:r>
            </a:p>
          </p:txBody>
        </p:sp>
        <p:sp>
          <p:nvSpPr>
            <p:cNvPr id="17" name="Rectangle 16"/>
            <p:cNvSpPr/>
            <p:nvPr/>
          </p:nvSpPr>
          <p:spPr>
            <a:xfrm>
              <a:off x="4798202" y="4036664"/>
              <a:ext cx="2350380" cy="179200"/>
            </a:xfrm>
            <a:prstGeom prst="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Commitment Processor</a:t>
              </a:r>
            </a:p>
          </p:txBody>
        </p:sp>
        <p:sp>
          <p:nvSpPr>
            <p:cNvPr id="25" name="Rectangle 24"/>
            <p:cNvSpPr/>
            <p:nvPr/>
          </p:nvSpPr>
          <p:spPr>
            <a:xfrm>
              <a:off x="4798202" y="3653451"/>
              <a:ext cx="2350380" cy="201547"/>
            </a:xfrm>
            <a:prstGeom prst="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Project Workflow Monitor</a:t>
              </a:r>
            </a:p>
          </p:txBody>
        </p:sp>
        <p:sp>
          <p:nvSpPr>
            <p:cNvPr id="26" name="Rectangle 25"/>
            <p:cNvSpPr/>
            <p:nvPr/>
          </p:nvSpPr>
          <p:spPr>
            <a:xfrm>
              <a:off x="4798295" y="3474003"/>
              <a:ext cx="2355677" cy="186737"/>
            </a:xfrm>
            <a:prstGeom prst="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Project Time Processor</a:t>
              </a:r>
            </a:p>
          </p:txBody>
        </p:sp>
        <p:sp>
          <p:nvSpPr>
            <p:cNvPr id="27" name="Rectangle 26"/>
            <p:cNvSpPr/>
            <p:nvPr/>
          </p:nvSpPr>
          <p:spPr>
            <a:xfrm>
              <a:off x="4796371" y="3318101"/>
              <a:ext cx="2357191" cy="169397"/>
            </a:xfrm>
            <a:prstGeom prst="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Project Schedule Controller</a:t>
              </a:r>
            </a:p>
          </p:txBody>
        </p:sp>
        <p:sp>
          <p:nvSpPr>
            <p:cNvPr id="28" name="Rectangle 27"/>
            <p:cNvSpPr/>
            <p:nvPr/>
          </p:nvSpPr>
          <p:spPr>
            <a:xfrm>
              <a:off x="4799943" y="2800725"/>
              <a:ext cx="2347921" cy="184432"/>
            </a:xfrm>
            <a:prstGeom prst="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Project Report Reviewer</a:t>
              </a:r>
            </a:p>
          </p:txBody>
        </p:sp>
        <p:sp>
          <p:nvSpPr>
            <p:cNvPr id="29" name="Rectangle 28"/>
            <p:cNvSpPr/>
            <p:nvPr/>
          </p:nvSpPr>
          <p:spPr>
            <a:xfrm>
              <a:off x="4808068" y="2637128"/>
              <a:ext cx="2354732" cy="154486"/>
            </a:xfrm>
            <a:prstGeom prst="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Project Funds Approver</a:t>
              </a:r>
            </a:p>
          </p:txBody>
        </p:sp>
        <p:sp>
          <p:nvSpPr>
            <p:cNvPr id="30" name="Rectangle 29"/>
            <p:cNvSpPr/>
            <p:nvPr/>
          </p:nvSpPr>
          <p:spPr>
            <a:xfrm>
              <a:off x="4808067" y="2448017"/>
              <a:ext cx="2354733" cy="179160"/>
            </a:xfrm>
            <a:prstGeom prst="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Project Financial Controller</a:t>
              </a:r>
            </a:p>
          </p:txBody>
        </p:sp>
        <p:sp>
          <p:nvSpPr>
            <p:cNvPr id="31" name="Rectangle 30"/>
            <p:cNvSpPr/>
            <p:nvPr/>
          </p:nvSpPr>
          <p:spPr>
            <a:xfrm>
              <a:off x="4798336" y="2978836"/>
              <a:ext cx="2347921" cy="169872"/>
            </a:xfrm>
            <a:prstGeom prst="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Project Financial Maintainer</a:t>
              </a:r>
            </a:p>
          </p:txBody>
        </p:sp>
        <p:sp>
          <p:nvSpPr>
            <p:cNvPr id="32" name="Rectangle 31"/>
            <p:cNvSpPr/>
            <p:nvPr/>
          </p:nvSpPr>
          <p:spPr>
            <a:xfrm>
              <a:off x="4797636" y="3142729"/>
              <a:ext cx="2349622" cy="175097"/>
            </a:xfrm>
            <a:prstGeom prst="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Project Maintainer</a:t>
              </a:r>
            </a:p>
          </p:txBody>
        </p:sp>
        <p:sp>
          <p:nvSpPr>
            <p:cNvPr id="33" name="Rectangle 32"/>
            <p:cNvSpPr/>
            <p:nvPr/>
          </p:nvSpPr>
          <p:spPr>
            <a:xfrm>
              <a:off x="4796878" y="3854998"/>
              <a:ext cx="2350380" cy="189751"/>
            </a:xfrm>
            <a:prstGeom prst="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Project Approver</a:t>
              </a:r>
            </a:p>
          </p:txBody>
        </p:sp>
        <p:sp>
          <p:nvSpPr>
            <p:cNvPr id="34" name="Rectangle 33"/>
            <p:cNvSpPr/>
            <p:nvPr/>
          </p:nvSpPr>
          <p:spPr>
            <a:xfrm>
              <a:off x="4809233" y="2034922"/>
              <a:ext cx="2347922" cy="213983"/>
            </a:xfrm>
            <a:prstGeom prst="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BI Budget Reporter</a:t>
              </a:r>
            </a:p>
          </p:txBody>
        </p:sp>
        <p:sp>
          <p:nvSpPr>
            <p:cNvPr id="35" name="Rectangle 34"/>
            <p:cNvSpPr/>
            <p:nvPr/>
          </p:nvSpPr>
          <p:spPr>
            <a:xfrm>
              <a:off x="4801884" y="1859022"/>
              <a:ext cx="2351518" cy="181569"/>
            </a:xfrm>
            <a:prstGeom prst="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ECC Budget Reporter</a:t>
              </a:r>
            </a:p>
          </p:txBody>
        </p:sp>
        <p:sp>
          <p:nvSpPr>
            <p:cNvPr id="36" name="Rectangle 35"/>
            <p:cNvSpPr/>
            <p:nvPr/>
          </p:nvSpPr>
          <p:spPr>
            <a:xfrm>
              <a:off x="4804977" y="5380487"/>
              <a:ext cx="2349358" cy="175437"/>
            </a:xfrm>
            <a:prstGeom prst="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Funds Management Maintainer</a:t>
              </a:r>
            </a:p>
          </p:txBody>
        </p:sp>
        <p:sp>
          <p:nvSpPr>
            <p:cNvPr id="37" name="Rectangle 36"/>
            <p:cNvSpPr/>
            <p:nvPr/>
          </p:nvSpPr>
          <p:spPr>
            <a:xfrm>
              <a:off x="4797636" y="5034198"/>
              <a:ext cx="2355766" cy="168684"/>
            </a:xfrm>
            <a:prstGeom prst="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Reimbursable Reporter</a:t>
              </a:r>
            </a:p>
          </p:txBody>
        </p:sp>
        <p:sp>
          <p:nvSpPr>
            <p:cNvPr id="38" name="Rectangle 37"/>
            <p:cNvSpPr/>
            <p:nvPr/>
          </p:nvSpPr>
          <p:spPr>
            <a:xfrm>
              <a:off x="4800599" y="5701963"/>
              <a:ext cx="2333357" cy="163660"/>
            </a:xfrm>
            <a:prstGeom prst="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Customer Order Approver</a:t>
              </a:r>
            </a:p>
          </p:txBody>
        </p:sp>
        <p:sp>
          <p:nvSpPr>
            <p:cNvPr id="39" name="Rectangle 38"/>
            <p:cNvSpPr/>
            <p:nvPr/>
          </p:nvSpPr>
          <p:spPr>
            <a:xfrm>
              <a:off x="4798508" y="5184479"/>
              <a:ext cx="2349356" cy="201189"/>
            </a:xfrm>
            <a:prstGeom prst="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Customer Master Data Reporter</a:t>
              </a:r>
            </a:p>
          </p:txBody>
        </p:sp>
        <p:sp>
          <p:nvSpPr>
            <p:cNvPr id="40" name="Rectangle 39"/>
            <p:cNvSpPr/>
            <p:nvPr/>
          </p:nvSpPr>
          <p:spPr>
            <a:xfrm>
              <a:off x="4804773" y="4859456"/>
              <a:ext cx="2355766" cy="181168"/>
            </a:xfrm>
            <a:prstGeom prst="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Accounts Receivable Reporter</a:t>
              </a:r>
            </a:p>
          </p:txBody>
        </p:sp>
        <p:sp>
          <p:nvSpPr>
            <p:cNvPr id="41" name="Rectangle 40"/>
            <p:cNvSpPr/>
            <p:nvPr/>
          </p:nvSpPr>
          <p:spPr>
            <a:xfrm>
              <a:off x="4800549" y="4211254"/>
              <a:ext cx="2346709" cy="159356"/>
            </a:xfrm>
            <a:prstGeom prst="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Purchase Order Processor</a:t>
              </a:r>
            </a:p>
          </p:txBody>
        </p:sp>
        <p:sp>
          <p:nvSpPr>
            <p:cNvPr id="42" name="Rectangle 41"/>
            <p:cNvSpPr/>
            <p:nvPr/>
          </p:nvSpPr>
          <p:spPr>
            <a:xfrm>
              <a:off x="4806413" y="4552801"/>
              <a:ext cx="2351158" cy="164470"/>
            </a:xfrm>
            <a:prstGeom prst="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Purchase Requisition Funds Certifier</a:t>
              </a:r>
            </a:p>
          </p:txBody>
        </p:sp>
        <p:sp>
          <p:nvSpPr>
            <p:cNvPr id="43" name="Rectangle 42"/>
            <p:cNvSpPr/>
            <p:nvPr/>
          </p:nvSpPr>
          <p:spPr>
            <a:xfrm>
              <a:off x="4807263" y="4370610"/>
              <a:ext cx="2346709" cy="176965"/>
            </a:xfrm>
            <a:prstGeom prst="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Purchase Requisition Approver</a:t>
              </a:r>
            </a:p>
          </p:txBody>
        </p:sp>
        <p:sp>
          <p:nvSpPr>
            <p:cNvPr id="45" name="Rectangle 44"/>
            <p:cNvSpPr/>
            <p:nvPr/>
          </p:nvSpPr>
          <p:spPr>
            <a:xfrm>
              <a:off x="4805171" y="4707522"/>
              <a:ext cx="2349357" cy="160547"/>
            </a:xfrm>
            <a:prstGeom prst="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Purchase Order Processor</a:t>
              </a:r>
            </a:p>
          </p:txBody>
        </p:sp>
        <p:sp>
          <p:nvSpPr>
            <p:cNvPr id="46" name="Rectangle 45"/>
            <p:cNvSpPr/>
            <p:nvPr/>
          </p:nvSpPr>
          <p:spPr>
            <a:xfrm>
              <a:off x="4806413" y="2248906"/>
              <a:ext cx="2347922" cy="194726"/>
            </a:xfrm>
            <a:prstGeom prst="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Cost Management Reporter</a:t>
              </a:r>
            </a:p>
          </p:txBody>
        </p:sp>
        <p:sp>
          <p:nvSpPr>
            <p:cNvPr id="47" name="Rectangle 46"/>
            <p:cNvSpPr/>
            <p:nvPr/>
          </p:nvSpPr>
          <p:spPr>
            <a:xfrm>
              <a:off x="4800600" y="5856140"/>
              <a:ext cx="2333357" cy="163660"/>
            </a:xfrm>
            <a:prstGeom prst="rect">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a:solidFill>
                    <a:schemeClr val="tx1"/>
                  </a:solidFill>
                </a:rPr>
                <a:t>Journal Voucher Processor</a:t>
              </a:r>
            </a:p>
          </p:txBody>
        </p:sp>
      </p:grpSp>
      <p:sp>
        <p:nvSpPr>
          <p:cNvPr id="49" name="TextBox 48"/>
          <p:cNvSpPr txBox="1"/>
          <p:nvPr/>
        </p:nvSpPr>
        <p:spPr>
          <a:xfrm>
            <a:off x="8647990" y="6483094"/>
            <a:ext cx="280846" cy="300082"/>
          </a:xfrm>
          <a:prstGeom prst="rect">
            <a:avLst/>
          </a:prstGeom>
          <a:noFill/>
        </p:spPr>
        <p:txBody>
          <a:bodyPr wrap="none" rtlCol="0">
            <a:spAutoFit/>
          </a:bodyPr>
          <a:lstStyle/>
          <a:p>
            <a:r>
              <a:rPr lang="en-US" sz="1350" dirty="0"/>
              <a:t>8</a:t>
            </a:r>
            <a:endParaRPr lang="en-US" sz="1350" dirty="0"/>
          </a:p>
        </p:txBody>
      </p:sp>
    </p:spTree>
    <p:extLst>
      <p:ext uri="{BB962C8B-B14F-4D97-AF65-F5344CB8AC3E}">
        <p14:creationId xmlns:p14="http://schemas.microsoft.com/office/powerpoint/2010/main" val="3438775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2819" y="1425187"/>
            <a:ext cx="7029790" cy="5632311"/>
          </a:xfrm>
          <a:prstGeom prst="rect">
            <a:avLst/>
          </a:prstGeom>
          <a:noFill/>
        </p:spPr>
        <p:txBody>
          <a:bodyPr wrap="square" rtlCol="0">
            <a:spAutoFit/>
          </a:bodyPr>
          <a:lstStyle/>
          <a:p>
            <a:pPr marL="160731" indent="-160731">
              <a:buFont typeface="Arial" panose="020B0604020202020204" pitchFamily="34" charset="0"/>
              <a:buChar char="•"/>
            </a:pPr>
            <a:r>
              <a:rPr lang="en-US" sz="2000" dirty="0" smtClean="0">
                <a:solidFill>
                  <a:srgbClr val="000000"/>
                </a:solidFill>
              </a:rPr>
              <a:t>GFEBS </a:t>
            </a:r>
            <a:r>
              <a:rPr lang="en-US" sz="2000" dirty="0">
                <a:solidFill>
                  <a:srgbClr val="000000"/>
                </a:solidFill>
              </a:rPr>
              <a:t>Essentials </a:t>
            </a:r>
          </a:p>
          <a:p>
            <a:pPr marL="160731" indent="-160731">
              <a:buFont typeface="Arial" panose="020B0604020202020204" pitchFamily="34" charset="0"/>
              <a:buChar char="•"/>
            </a:pPr>
            <a:r>
              <a:rPr lang="en-US" sz="2000" dirty="0">
                <a:solidFill>
                  <a:srgbClr val="000000"/>
                </a:solidFill>
              </a:rPr>
              <a:t>GFEBS </a:t>
            </a:r>
            <a:r>
              <a:rPr lang="en-US" sz="2000" dirty="0">
                <a:solidFill>
                  <a:srgbClr val="000000"/>
                </a:solidFill>
              </a:rPr>
              <a:t>Essentials BI Reporting </a:t>
            </a:r>
          </a:p>
          <a:p>
            <a:pPr marL="160731" indent="-160731">
              <a:buFont typeface="Arial" panose="020B0604020202020204" pitchFamily="34" charset="0"/>
              <a:buChar char="•"/>
            </a:pPr>
            <a:r>
              <a:rPr lang="en-US" sz="2000" dirty="0">
                <a:solidFill>
                  <a:srgbClr val="000000"/>
                </a:solidFill>
              </a:rPr>
              <a:t>L210E Financials Process Overview</a:t>
            </a:r>
          </a:p>
          <a:p>
            <a:pPr marL="160731" indent="-160731">
              <a:buFont typeface="Arial" panose="020B0604020202020204" pitchFamily="34" charset="0"/>
              <a:buChar char="•"/>
            </a:pPr>
            <a:r>
              <a:rPr lang="en-US" sz="2000" dirty="0">
                <a:solidFill>
                  <a:srgbClr val="000000"/>
                </a:solidFill>
              </a:rPr>
              <a:t>L230E Cost Management Process Overview</a:t>
            </a:r>
          </a:p>
          <a:p>
            <a:pPr marL="160731" indent="-160731">
              <a:buFont typeface="Arial" panose="020B0604020202020204" pitchFamily="34" charset="0"/>
              <a:buChar char="•"/>
            </a:pPr>
            <a:r>
              <a:rPr lang="en-US" sz="2000" dirty="0">
                <a:solidFill>
                  <a:srgbClr val="000000"/>
                </a:solidFill>
              </a:rPr>
              <a:t>L250E Acquisition Process Overview</a:t>
            </a:r>
          </a:p>
          <a:p>
            <a:pPr marL="160731" indent="-160731">
              <a:buFont typeface="Arial" panose="020B0604020202020204" pitchFamily="34" charset="0"/>
              <a:buChar char="•"/>
            </a:pPr>
            <a:r>
              <a:rPr lang="en-US" sz="2000" dirty="0">
                <a:solidFill>
                  <a:srgbClr val="000000"/>
                </a:solidFill>
              </a:rPr>
              <a:t>L251E Accounts Payable Process Overview</a:t>
            </a:r>
          </a:p>
          <a:p>
            <a:pPr marL="160731" indent="-160731">
              <a:buFont typeface="Arial" panose="020B0604020202020204" pitchFamily="34" charset="0"/>
              <a:buChar char="•"/>
            </a:pPr>
            <a:r>
              <a:rPr lang="en-US" sz="2000" dirty="0">
                <a:solidFill>
                  <a:srgbClr val="000000"/>
                </a:solidFill>
              </a:rPr>
              <a:t>L410E Introduction to Financials</a:t>
            </a:r>
          </a:p>
          <a:p>
            <a:pPr marL="160731" indent="-160731">
              <a:buFont typeface="Arial" panose="020B0604020202020204" pitchFamily="34" charset="0"/>
              <a:buChar char="•"/>
            </a:pPr>
            <a:r>
              <a:rPr lang="en-US" sz="2000" dirty="0">
                <a:solidFill>
                  <a:srgbClr val="000000"/>
                </a:solidFill>
              </a:rPr>
              <a:t>L412E Journal Entries Processing and Approval</a:t>
            </a:r>
          </a:p>
          <a:p>
            <a:pPr marL="160731" indent="-160731">
              <a:buFont typeface="Arial" panose="020B0604020202020204" pitchFamily="34" charset="0"/>
              <a:buChar char="•"/>
            </a:pPr>
            <a:r>
              <a:rPr lang="en-US" sz="2000" dirty="0">
                <a:solidFill>
                  <a:srgbClr val="000000"/>
                </a:solidFill>
              </a:rPr>
              <a:t>L413E Financial Reporting</a:t>
            </a:r>
          </a:p>
          <a:p>
            <a:pPr marL="160731" indent="-160731">
              <a:buFont typeface="Arial" panose="020B0604020202020204" pitchFamily="34" charset="0"/>
              <a:buChar char="•"/>
            </a:pPr>
            <a:r>
              <a:rPr lang="en-US" sz="2000" dirty="0">
                <a:solidFill>
                  <a:srgbClr val="000000"/>
                </a:solidFill>
              </a:rPr>
              <a:t>L432E Cost Collection and Allocation</a:t>
            </a:r>
          </a:p>
          <a:p>
            <a:pPr marL="160731" indent="-160731">
              <a:buFont typeface="Arial" panose="020B0604020202020204" pitchFamily="34" charset="0"/>
              <a:buChar char="•"/>
            </a:pPr>
            <a:r>
              <a:rPr lang="en-US" sz="2000" dirty="0">
                <a:solidFill>
                  <a:srgbClr val="000000"/>
                </a:solidFill>
              </a:rPr>
              <a:t>L435E Cost Reporting and Analysis</a:t>
            </a:r>
          </a:p>
          <a:p>
            <a:pPr marL="160731" indent="-160731">
              <a:buFont typeface="Arial" panose="020B0604020202020204" pitchFamily="34" charset="0"/>
              <a:buChar char="•"/>
            </a:pPr>
            <a:r>
              <a:rPr lang="en-US" sz="2000" dirty="0">
                <a:solidFill>
                  <a:srgbClr val="000000"/>
                </a:solidFill>
              </a:rPr>
              <a:t>L450C Charge Card Process in GFEBS</a:t>
            </a:r>
          </a:p>
          <a:p>
            <a:pPr marL="160731" indent="-160731">
              <a:buFont typeface="Arial" panose="020B0604020202020204" pitchFamily="34" charset="0"/>
              <a:buChar char="•"/>
            </a:pPr>
            <a:r>
              <a:rPr lang="en-US" sz="2000" dirty="0">
                <a:solidFill>
                  <a:srgbClr val="000000"/>
                </a:solidFill>
              </a:rPr>
              <a:t>L451E Material and Vendor Master Data Maintenance</a:t>
            </a:r>
          </a:p>
          <a:p>
            <a:pPr marL="160731" indent="-160731">
              <a:buFont typeface="Arial" panose="020B0604020202020204" pitchFamily="34" charset="0"/>
              <a:buChar char="•"/>
            </a:pPr>
            <a:r>
              <a:rPr lang="en-US" sz="2000" dirty="0">
                <a:solidFill>
                  <a:srgbClr val="000000"/>
                </a:solidFill>
              </a:rPr>
              <a:t>L452E Purchase Requisitioning and Approval</a:t>
            </a:r>
          </a:p>
          <a:p>
            <a:pPr marL="160731" indent="-160731">
              <a:buFont typeface="Arial" panose="020B0604020202020204" pitchFamily="34" charset="0"/>
              <a:buChar char="•"/>
            </a:pPr>
            <a:r>
              <a:rPr lang="en-US" sz="2000" dirty="0">
                <a:solidFill>
                  <a:srgbClr val="000000"/>
                </a:solidFill>
              </a:rPr>
              <a:t>L453E Purchase Orders and Contracts</a:t>
            </a:r>
          </a:p>
          <a:p>
            <a:pPr marL="160731" indent="-160731">
              <a:buFont typeface="Arial" panose="020B0604020202020204" pitchFamily="34" charset="0"/>
              <a:buChar char="•"/>
            </a:pPr>
            <a:r>
              <a:rPr lang="en-US" sz="2000" dirty="0">
                <a:solidFill>
                  <a:srgbClr val="000000"/>
                </a:solidFill>
              </a:rPr>
              <a:t>L457E Purchase Card</a:t>
            </a:r>
          </a:p>
          <a:p>
            <a:pPr marL="160731" indent="-160731">
              <a:buFont typeface="Arial" panose="020B0604020202020204" pitchFamily="34" charset="0"/>
              <a:buChar char="•"/>
            </a:pPr>
            <a:endParaRPr lang="en-US" sz="2000" dirty="0">
              <a:solidFill>
                <a:srgbClr val="000000"/>
              </a:solidFill>
            </a:endParaRPr>
          </a:p>
          <a:p>
            <a:pPr fontAlgn="base">
              <a:spcBef>
                <a:spcPct val="0"/>
              </a:spcBef>
              <a:spcAft>
                <a:spcPct val="0"/>
              </a:spcAft>
            </a:pPr>
            <a:endParaRPr lang="en-US" sz="2000" b="1" u="sng" dirty="0">
              <a:solidFill>
                <a:srgbClr val="000000"/>
              </a:solidFill>
            </a:endParaRPr>
          </a:p>
        </p:txBody>
      </p:sp>
      <p:sp>
        <p:nvSpPr>
          <p:cNvPr id="5" name="TextBox 4"/>
          <p:cNvSpPr txBox="1"/>
          <p:nvPr/>
        </p:nvSpPr>
        <p:spPr>
          <a:xfrm>
            <a:off x="912062" y="917356"/>
            <a:ext cx="7263527" cy="507831"/>
          </a:xfrm>
          <a:prstGeom prst="rect">
            <a:avLst/>
          </a:prstGeom>
          <a:noFill/>
        </p:spPr>
        <p:txBody>
          <a:bodyPr wrap="none" rtlCol="0">
            <a:spAutoFit/>
          </a:bodyPr>
          <a:lstStyle/>
          <a:p>
            <a:pPr fontAlgn="base">
              <a:spcBef>
                <a:spcPct val="0"/>
              </a:spcBef>
              <a:spcAft>
                <a:spcPct val="0"/>
              </a:spcAft>
            </a:pPr>
            <a:r>
              <a:rPr lang="en-US" sz="2700" b="1" dirty="0">
                <a:solidFill>
                  <a:srgbClr val="000000"/>
                </a:solidFill>
                <a:latin typeface="+mj-lt"/>
              </a:rPr>
              <a:t>GFEBS Courses Needed for CPT/SFC in S8</a:t>
            </a:r>
          </a:p>
        </p:txBody>
      </p:sp>
      <p:sp>
        <p:nvSpPr>
          <p:cNvPr id="7" name="TextBox 6"/>
          <p:cNvSpPr txBox="1"/>
          <p:nvPr/>
        </p:nvSpPr>
        <p:spPr>
          <a:xfrm>
            <a:off x="8623366" y="6351695"/>
            <a:ext cx="280846" cy="300082"/>
          </a:xfrm>
          <a:prstGeom prst="rect">
            <a:avLst/>
          </a:prstGeom>
          <a:noFill/>
        </p:spPr>
        <p:txBody>
          <a:bodyPr wrap="none" rtlCol="0">
            <a:spAutoFit/>
          </a:bodyPr>
          <a:lstStyle/>
          <a:p>
            <a:r>
              <a:rPr lang="en-US" sz="1350" dirty="0"/>
              <a:t>9</a:t>
            </a:r>
          </a:p>
        </p:txBody>
      </p:sp>
    </p:spTree>
    <p:extLst>
      <p:ext uri="{BB962C8B-B14F-4D97-AF65-F5344CB8AC3E}">
        <p14:creationId xmlns:p14="http://schemas.microsoft.com/office/powerpoint/2010/main" val="2560542674"/>
      </p:ext>
    </p:extLst>
  </p:cSld>
  <p:clrMapOvr>
    <a:masterClrMapping/>
  </p:clrMapOvr>
  <p:timing>
    <p:tnLst>
      <p:par>
        <p:cTn id="1" dur="indefinite" restart="never" nodeType="tmRoot"/>
      </p:par>
    </p:tnLst>
  </p:timing>
</p:sld>
</file>

<file path=ppt/theme/theme1.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DAF2F07E192C4E947B3E2EF4D99752" ma:contentTypeVersion="11" ma:contentTypeDescription="Create a new document." ma:contentTypeScope="" ma:versionID="fbbdf089fb579bee0edc68fdbbd09f62">
  <xsd:schema xmlns:xsd="http://www.w3.org/2001/XMLSchema" xmlns:xs="http://www.w3.org/2001/XMLSchema" xmlns:p="http://schemas.microsoft.com/office/2006/metadata/properties" xmlns:ns2="3836bba3-b3f8-4a2d-8e96-f3b8bd4e5fec" xmlns:ns3="e2119da1-bc05-496b-b658-bf18e83fb611" xmlns:ns4="3f429c45-5b6e-484f-8d54-0573955c5c70" targetNamespace="http://schemas.microsoft.com/office/2006/metadata/properties" ma:root="true" ma:fieldsID="189a90475c6d28b491b3f0441d6536dd" ns2:_="" ns3:_="" ns4:_="">
    <xsd:import namespace="3836bba3-b3f8-4a2d-8e96-f3b8bd4e5fec"/>
    <xsd:import namespace="e2119da1-bc05-496b-b658-bf18e83fb611"/>
    <xsd:import namespace="3f429c45-5b6e-484f-8d54-0573955c5c70"/>
    <xsd:element name="properties">
      <xsd:complexType>
        <xsd:sequence>
          <xsd:element name="documentManagement">
            <xsd:complexType>
              <xsd:all>
                <xsd:element ref="ns2:Course_x0020_ID" minOccurs="0"/>
                <xsd:element ref="ns2:Lesson_x0020_Module" minOccurs="0"/>
                <xsd:element ref="ns2:Lesson_x0020_Number" minOccurs="0"/>
                <xsd:element ref="ns2:CTSSB_x0020_Date" minOccurs="0"/>
                <xsd:element ref="ns2:ISAP_x0020_Task_x0020_Number" minOccurs="0"/>
                <xsd:element ref="ns2:ISAP_x0020_Task_x0020_Title" minOccurs="0"/>
                <xsd:element ref="ns2:Hours" minOccurs="0"/>
                <xsd:element ref="ns2:Media_x0020_Type" minOccurs="0"/>
                <xsd:element ref="ns3:PE_x0020_Hours" minOccurs="0"/>
                <xsd:element ref="ns4:D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36bba3-b3f8-4a2d-8e96-f3b8bd4e5fec" elementFormDefault="qualified">
    <xsd:import namespace="http://schemas.microsoft.com/office/2006/documentManagement/types"/>
    <xsd:import namespace="http://schemas.microsoft.com/office/infopath/2007/PartnerControls"/>
    <xsd:element name="Course_x0020_ID" ma:index="8" nillable="true" ma:displayName="Course ID" ma:internalName="Course_x0020_ID">
      <xsd:simpleType>
        <xsd:restriction base="dms:Text">
          <xsd:maxLength value="255"/>
        </xsd:restriction>
      </xsd:simpleType>
    </xsd:element>
    <xsd:element name="Lesson_x0020_Module" ma:index="9" nillable="true" ma:displayName="Lesson Module" ma:format="RadioButtons" ma:internalName="Lesson_x0020_Module">
      <xsd:simpleType>
        <xsd:restriction base="dms:Choice">
          <xsd:enumeration value="Module A Professional Development and Mentorship"/>
          <xsd:enumeration value="Module B Fiscal Triad"/>
          <xsd:enumeration value="Module C Budgeting Basics and Accounting"/>
          <xsd:enumeration value="Module D Fund the Force in GFEBS"/>
          <xsd:enumeration value="Module E Cost Management and Internal Control"/>
        </xsd:restriction>
      </xsd:simpleType>
    </xsd:element>
    <xsd:element name="Lesson_x0020_Number" ma:index="10" nillable="true" ma:displayName="Lesson Number" ma:internalName="Lesson_x0020_Number">
      <xsd:simpleType>
        <xsd:restriction base="dms:Text">
          <xsd:maxLength value="255"/>
        </xsd:restriction>
      </xsd:simpleType>
    </xsd:element>
    <xsd:element name="CTSSB_x0020_Date" ma:index="11" nillable="true" ma:displayName="CTSSB Date" ma:internalName="CTSSB_x0020_Date">
      <xsd:simpleType>
        <xsd:restriction base="dms:Text">
          <xsd:maxLength value="255"/>
        </xsd:restriction>
      </xsd:simpleType>
    </xsd:element>
    <xsd:element name="ISAP_x0020_Task_x0020_Number" ma:index="12" nillable="true" ma:displayName="ISAP Task Number" ma:internalName="ISAP_x0020_Task_x0020_Number">
      <xsd:simpleType>
        <xsd:restriction base="dms:Text">
          <xsd:maxLength value="255"/>
        </xsd:restriction>
      </xsd:simpleType>
    </xsd:element>
    <xsd:element name="ISAP_x0020_Task_x0020_Title" ma:index="13" nillable="true" ma:displayName="ISAP Task Title" ma:internalName="ISAP_x0020_Task_x0020_Title">
      <xsd:simpleType>
        <xsd:restriction base="dms:Text">
          <xsd:maxLength value="255"/>
        </xsd:restriction>
      </xsd:simpleType>
    </xsd:element>
    <xsd:element name="Hours" ma:index="14" nillable="true" ma:displayName="Hours" ma:internalName="Hours">
      <xsd:simpleType>
        <xsd:restriction base="dms:Text">
          <xsd:maxLength value="255"/>
        </xsd:restriction>
      </xsd:simpleType>
    </xsd:element>
    <xsd:element name="Media_x0020_Type" ma:index="15" nillable="true" ma:displayName="Media Type" ma:internalName="Media_x0020_Typ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2119da1-bc05-496b-b658-bf18e83fb611" elementFormDefault="qualified">
    <xsd:import namespace="http://schemas.microsoft.com/office/2006/documentManagement/types"/>
    <xsd:import namespace="http://schemas.microsoft.com/office/infopath/2007/PartnerControls"/>
    <xsd:element name="PE_x0020_Hours" ma:index="16" nillable="true" ma:displayName="PE Hours" ma:internalName="PE_x0020_Hour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f429c45-5b6e-484f-8d54-0573955c5c70" elementFormDefault="qualified">
    <xsd:import namespace="http://schemas.microsoft.com/office/2006/documentManagement/types"/>
    <xsd:import namespace="http://schemas.microsoft.com/office/infopath/2007/PartnerControls"/>
    <xsd:element name="Day" ma:index="17" nillable="true" ma:displayName="Day" ma:internalName="Da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esson_x0020_Module xmlns="3836bba3-b3f8-4a2d-8e96-f3b8bd4e5fec" xsi:nil="true"/>
    <ISAP_x0020_Task_x0020_Title xmlns="3836bba3-b3f8-4a2d-8e96-f3b8bd4e5fec" xsi:nil="true"/>
    <Lesson_x0020_Number xmlns="3836bba3-b3f8-4a2d-8e96-f3b8bd4e5fec" xsi:nil="true"/>
    <Course_x0020_ID xmlns="3836bba3-b3f8-4a2d-8e96-f3b8bd4e5fec" xsi:nil="true"/>
    <Day xmlns="3f429c45-5b6e-484f-8d54-0573955c5c70" xsi:nil="true"/>
    <Hours xmlns="3836bba3-b3f8-4a2d-8e96-f3b8bd4e5fec" xsi:nil="true"/>
    <Media_x0020_Type xmlns="3836bba3-b3f8-4a2d-8e96-f3b8bd4e5fec" xsi:nil="true"/>
    <PE_x0020_Hours xmlns="e2119da1-bc05-496b-b658-bf18e83fb611" xsi:nil="true"/>
    <CTSSB_x0020_Date xmlns="3836bba3-b3f8-4a2d-8e96-f3b8bd4e5fec" xsi:nil="true"/>
    <ISAP_x0020_Task_x0020_Number xmlns="3836bba3-b3f8-4a2d-8e96-f3b8bd4e5fe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DACCA6-2EE7-4C69-91E9-A2B6AFEEDBA8}"/>
</file>

<file path=customXml/itemProps2.xml><?xml version="1.0" encoding="utf-8"?>
<ds:datastoreItem xmlns:ds="http://schemas.openxmlformats.org/officeDocument/2006/customXml" ds:itemID="{BFC1CC29-05EE-423A-B805-C3EA14ABF68E}"/>
</file>

<file path=customXml/itemProps3.xml><?xml version="1.0" encoding="utf-8"?>
<ds:datastoreItem xmlns:ds="http://schemas.openxmlformats.org/officeDocument/2006/customXml" ds:itemID="{C724C2F5-92C4-490B-A544-0E39EC198E01}"/>
</file>

<file path=docProps/app.xml><?xml version="1.0" encoding="utf-8"?>
<Properties xmlns="http://schemas.openxmlformats.org/officeDocument/2006/extended-properties" xmlns:vt="http://schemas.openxmlformats.org/officeDocument/2006/docPropsVTypes">
  <TotalTime>1862</TotalTime>
  <Words>3143</Words>
  <Application>Microsoft Office PowerPoint</Application>
  <PresentationFormat>On-screen Show (4:3)</PresentationFormat>
  <Paragraphs>492</Paragraphs>
  <Slides>24</Slides>
  <Notes>24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35" baseType="lpstr">
      <vt:lpstr>ＭＳ Ｐゴシック</vt:lpstr>
      <vt:lpstr>Arial</vt:lpstr>
      <vt:lpstr>Arial Narrow</vt:lpstr>
      <vt:lpstr>Calibri</vt:lpstr>
      <vt:lpstr>Courier New</vt:lpstr>
      <vt:lpstr>Monotype Corsiva</vt:lpstr>
      <vt:lpstr>Monotype Sorts</vt:lpstr>
      <vt:lpstr>Times New Roman</vt:lpstr>
      <vt:lpstr>2_Default Design</vt:lpstr>
      <vt:lpstr>Microsoft Excel 97-2003 Worksheet</vt:lpstr>
      <vt:lpstr>Worksheet</vt:lpstr>
      <vt:lpstr>PowerPoint Presentation</vt:lpstr>
      <vt:lpstr>PowerPoint Presentation</vt:lpstr>
      <vt:lpstr>Agenda</vt:lpstr>
      <vt:lpstr>GFEBS Overview </vt:lpstr>
      <vt:lpstr>Concepts</vt:lpstr>
      <vt:lpstr>General Fund Enterprise Business System Overview</vt:lpstr>
      <vt:lpstr>S8 Gunnery Training Formula</vt:lpstr>
      <vt:lpstr>PowerPoint Presentation</vt:lpstr>
      <vt:lpstr>PowerPoint Presentation</vt:lpstr>
      <vt:lpstr>Provisioning</vt:lpstr>
      <vt:lpstr>PowerPoint Presentation</vt:lpstr>
      <vt:lpstr>Department Code</vt:lpstr>
      <vt:lpstr>Fund - Appropriation Symbol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 6</dc:title>
  <dc:creator>Lane, David B CTR</dc:creator>
  <cp:lastModifiedBy>DoD Admin</cp:lastModifiedBy>
  <cp:revision>101</cp:revision>
  <dcterms:created xsi:type="dcterms:W3CDTF">2016-03-02T20:51:55Z</dcterms:created>
  <dcterms:modified xsi:type="dcterms:W3CDTF">2018-01-09T20:54:30Z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0x0101003DDAF2F07E192C4E947B3E2EF4D99752</vt:lpwstr>
  </property>
  <property fmtid="{D5CDD505-2E9C-101B-9397-08002B2CF9AE}" pid="3" name="_dlc_DocIdItemGuid">
    <vt:lpwstr>002a8307-e9ff-47f0-8675-60e94e84edb7</vt:lpwstr>
  </property>
</Properties>
</file>