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0"/>
  </p:notesMasterIdLst>
  <p:handoutMasterIdLst>
    <p:handoutMasterId r:id="rId31"/>
  </p:handoutMasterIdLst>
  <p:sldIdLst>
    <p:sldId id="301" r:id="rId6"/>
    <p:sldId id="546" r:id="rId7"/>
    <p:sldId id="465" r:id="rId8"/>
    <p:sldId id="466" r:id="rId9"/>
    <p:sldId id="467" r:id="rId10"/>
    <p:sldId id="470" r:id="rId11"/>
    <p:sldId id="468" r:id="rId12"/>
    <p:sldId id="471" r:id="rId13"/>
    <p:sldId id="538" r:id="rId14"/>
    <p:sldId id="446" r:id="rId15"/>
    <p:sldId id="447" r:id="rId16"/>
    <p:sldId id="437" r:id="rId17"/>
    <p:sldId id="448" r:id="rId18"/>
    <p:sldId id="449" r:id="rId19"/>
    <p:sldId id="450" r:id="rId20"/>
    <p:sldId id="451" r:id="rId21"/>
    <p:sldId id="452" r:id="rId22"/>
    <p:sldId id="453" r:id="rId23"/>
    <p:sldId id="454" r:id="rId24"/>
    <p:sldId id="455" r:id="rId25"/>
    <p:sldId id="456" r:id="rId26"/>
    <p:sldId id="473" r:id="rId27"/>
    <p:sldId id="542" r:id="rId28"/>
    <p:sldId id="543"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49665" autoAdjust="0"/>
  </p:normalViewPr>
  <p:slideViewPr>
    <p:cSldViewPr>
      <p:cViewPr varScale="1">
        <p:scale>
          <a:sx n="54" d="100"/>
          <a:sy n="54" d="100"/>
        </p:scale>
        <p:origin x="25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180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EF661A4B-1161-4E2E-80C3-AE5D76B5E5F9}" type="datetimeFigureOut">
              <a:rPr lang="en-US"/>
              <a:pPr>
                <a:defRPr/>
              </a:pPr>
              <a:t>3/29/2017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endParaRPr lang="en-US" dirty="0"/>
          </a:p>
        </p:txBody>
      </p:sp>
    </p:spTree>
    <p:extLst>
      <p:ext uri="{BB962C8B-B14F-4D97-AF65-F5344CB8AC3E}">
        <p14:creationId xmlns:p14="http://schemas.microsoft.com/office/powerpoint/2010/main" val="1584817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Arial" charset="0"/>
              </a:defRPr>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Arial" charset="0"/>
              </a:defRPr>
            </a:lvl1pPr>
          </a:lstStyle>
          <a:p>
            <a:pPr>
              <a:defRPr/>
            </a:pPr>
            <a:fld id="{98A873A7-F8F0-4AC1-B3CA-FE3456E1F4F9}" type="slidenum">
              <a:rPr lang="en-US"/>
              <a:pPr>
                <a:defRPr/>
              </a:pPr>
              <a:t>‹#›</a:t>
            </a:fld>
            <a:endParaRPr lang="en-US" dirty="0"/>
          </a:p>
        </p:txBody>
      </p:sp>
    </p:spTree>
    <p:extLst>
      <p:ext uri="{BB962C8B-B14F-4D97-AF65-F5344CB8AC3E}">
        <p14:creationId xmlns:p14="http://schemas.microsoft.com/office/powerpoint/2010/main" val="492957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Double-entry_bookkeepin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en.wikipedia.org/wiki/Assets" TargetMode="External"/><Relationship Id="rId4" Type="http://schemas.openxmlformats.org/officeDocument/2006/relationships/hyperlink" Target="http://en.wikipedia.org/wiki/Account_(accountanc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Slide 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SECTION I.	ADMINISTRATIVE DATA</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Academic Hours / Methods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1 hrs / 00 min  Large group Instruction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        /  0 min  Practical Exercise (Hands 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        /   0 min  Test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        /   0 min  Test Review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1 hrs /  00 min  Total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SECTION II. INTRODUCTION:  Today we are Reviewing Funds Management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Method of Instruction. Conference / Discussion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Instructor to Student Ratio: 1:24</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Time of Instruction 1 hrs 00 mins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Media: Large Group Instruction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Motivator:  In today’s Army, we define ourselves as being the best trained, equipped and the best led Army that the United States has ever known.  So to keep this image we as Financial Leaders and Managers have to become the best at financially supporting our Soldiers and being stewards of taxpayer dollars.  Knowing this we have embraced Standard Financial Information System (SFIS) and the General Fund Enterprise Business System (GFEBS) in that it provides our Army decision makers with accurate, reliable, timely business and financial information to keep our War Fighters within their fiscal responsibilities.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Student Materials: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Student Funds Management PowerPoint slides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Access to AFMS TED 357</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Motivator or Lead-in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In this block of instructions we will be covering how to understand who to contact to create data in the source system; define the three primary customer master data processes; describe the importance of and how to use customer master data, how to use customer account groups, the sources of master data (AESIP), and create a Project, create a reimbursable sales and fund it.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Financial Management Technicians are obligated with the task of ensuring our inputted data is accurate, reliable, and useful to others.  Knowing all particular requirements and methods utilized in GFEBS will keep technicians and commanders safe.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Knowledge of the concepts and the types/stages of the reimbursement program is essential to learning military accounting.  Without this knowledge, you will not be able to follow the flow of transactions inherent to military accounting. As accountants, you must be able to recognize a reimbursement transaction and know how to properly account for those funds used to support a non-mission expense.  Funds used to finance non-mission reimbursement transactions are either created, based upon a signed agreement between the performing activity and the receiving activity, or provided by higher command for specific purposes. The installation providing the goods and/or services will be REIMBURSED by the installation receiving the benefit of these goods and/or services.  This causes an overall financial effect of zero to the performing installation's records; they use their own funds then collect from the benefiting activity or installation. In either case, the timely and accurate accounting for these funds is essential to ensure that the reimbursement program is being executed within regulatory guidelines.  Failure to properly monitor the reimbursement program could result in a violation of US Code 31, Section 1517.</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Instructor Note: Insert Concrete experience disk and play ‘Navigate the General Fund Enterprise Business System”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b. Concrete Experience (05 minutes)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The concrete experience serves as a trigger of past experience, knowledge, and it is also a focusing mechanism for the lesson that follows to support the teaching of new content. The collective intent is to force the student to connect to the lesson and is the precursor to intuitive thinking of experiential learning model.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Concrete experience: click on Play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Discuss the bridge between the question and lesson to help the students understand the importance of relating past experience to current situations.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Instructor Note: To open the discussion canvas the class to see how many have deployed. Find out what they did on the deployment.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c. Publish and Process (15 Minutes)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During this phase of the Army Learning Model the instructor will solicit responses of the student’s reaction to the concrete experience. The students will reflect on their experience and knowledge of the topic and they will begin a reconciliation of where they are and, if successful, where they will be at lesson end.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The critical portion of this part of the ALM process is to force the students to reflect. As the instructor you can achieve this by asking a series of thought influencing questions, for example: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What happened in the video/skit/slide and how could it relate to this lesson?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How did it make you feel about the personal responsibility that must be taken to mitigate causing undue hardship to Soldier’s and their Family’s?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What did you hear/see that makes you relate it to your own experiences?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What was your reaction to the magnitude of miscues?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Having the students think critically is the ultimate goal of publish and process. Force the students to explain their answers; meaning, how and why did they arrive at the solution to the questions.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As the instructor, you should also be looking for responses that will help the student’s transition from publish and process to generalize new information. During this process, remind the students of lesson objectives as they transition from publish and process into generalize new information.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Show Slide #2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p:txBody>
      </p:sp>
      <p:sp>
        <p:nvSpPr>
          <p:cNvPr id="41988" name="Slide Number Placeholder 3"/>
          <p:cNvSpPr>
            <a:spLocks noGrp="1"/>
          </p:cNvSpPr>
          <p:nvPr>
            <p:ph type="sldNum" sz="quarter" idx="5"/>
          </p:nvPr>
        </p:nvSpPr>
        <p:spPr>
          <a:noFill/>
        </p:spPr>
        <p:txBody>
          <a:bodyPr/>
          <a:lstStyle/>
          <a:p>
            <a:fld id="{4427E8A9-3EE7-4AF3-80A1-5303955029D9}" type="slidenum">
              <a:rPr lang="en-US" smtClean="0">
                <a:latin typeface="Arial" pitchFamily="34" charset="0"/>
                <a:cs typeface="Arial" pitchFamily="34" charset="0"/>
              </a:rPr>
              <a:pPr/>
              <a:t>1</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63274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Show Slide #9</a:t>
            </a:r>
            <a:endParaRPr lang="en-US" dirty="0" smtClean="0">
              <a:latin typeface="Arial" pitchFamily="34" charset="0"/>
              <a:cs typeface="Arial" pitchFamily="34" charset="0"/>
            </a:endParaRPr>
          </a:p>
          <a:p>
            <a:pPr>
              <a:buFontTx/>
              <a:buNone/>
            </a:pPr>
            <a:endParaRPr lang="en-US" dirty="0" smtClean="0">
              <a:latin typeface="Arial" pitchFamily="34" charset="0"/>
              <a:cs typeface="Arial" pitchFamily="34" charset="0"/>
            </a:endParaRPr>
          </a:p>
          <a:p>
            <a:pPr>
              <a:buFontTx/>
              <a:buChar char="•"/>
            </a:pPr>
            <a:r>
              <a:rPr lang="en-US" dirty="0" smtClean="0">
                <a:latin typeface="Arial" pitchFamily="34" charset="0"/>
                <a:cs typeface="Arial" pitchFamily="34" charset="0"/>
              </a:rPr>
              <a:t>To access various transactions within GFEBS, users must enter transaction codes in the Command Field </a:t>
            </a:r>
          </a:p>
          <a:p>
            <a:pPr>
              <a:buFontTx/>
              <a:buChar char="•"/>
            </a:pPr>
            <a:endParaRPr lang="en-US" dirty="0" smtClean="0">
              <a:latin typeface="Arial" pitchFamily="34" charset="0"/>
              <a:cs typeface="Arial" pitchFamily="34" charset="0"/>
            </a:endParaRPr>
          </a:p>
          <a:p>
            <a:pPr>
              <a:buFontTx/>
              <a:buChar char="•"/>
            </a:pPr>
            <a:r>
              <a:rPr lang="en-US" dirty="0" smtClean="0">
                <a:latin typeface="Arial" pitchFamily="34" charset="0"/>
                <a:cs typeface="Arial" pitchFamily="34" charset="0"/>
              </a:rPr>
              <a:t>T- Codes are a sequence of characters that identifies a transaction or function in GFEBS </a:t>
            </a:r>
          </a:p>
          <a:p>
            <a:pPr>
              <a:buFontTx/>
              <a:buChar char="•"/>
            </a:pPr>
            <a:r>
              <a:rPr lang="en-US" dirty="0" smtClean="0">
                <a:latin typeface="Arial" pitchFamily="34" charset="0"/>
                <a:cs typeface="Arial" pitchFamily="34" charset="0"/>
              </a:rPr>
              <a:t>Basically, T-Codes allow the user to perform their various job functions in GFEBS</a:t>
            </a:r>
          </a:p>
          <a:p>
            <a:pPr>
              <a:buFontTx/>
              <a:buChar char="•"/>
            </a:pPr>
            <a:endParaRPr lang="en-US" dirty="0" smtClean="0">
              <a:latin typeface="Arial" pitchFamily="34" charset="0"/>
              <a:cs typeface="Arial" pitchFamily="34" charset="0"/>
            </a:endParaRPr>
          </a:p>
          <a:p>
            <a:pPr>
              <a:buFontTx/>
              <a:buChar char="•"/>
            </a:pPr>
            <a:r>
              <a:rPr lang="en-US" dirty="0" smtClean="0">
                <a:latin typeface="Arial" pitchFamily="34" charset="0"/>
                <a:cs typeface="Arial" pitchFamily="34" charset="0"/>
              </a:rPr>
              <a:t>We will use a VA01 (Create a sales order)</a:t>
            </a:r>
          </a:p>
          <a:p>
            <a:pPr>
              <a:spcBef>
                <a:spcPct val="0"/>
              </a:spcBef>
            </a:pPr>
            <a:endParaRPr lang="en-US" dirty="0" smtClean="0">
              <a:latin typeface="Arial" pitchFamily="34" charset="0"/>
              <a:cs typeface="Arial" pitchFamily="34" charset="0"/>
            </a:endParaRPr>
          </a:p>
        </p:txBody>
      </p:sp>
      <p:sp>
        <p:nvSpPr>
          <p:cNvPr id="64516" name="Slide Number Placeholder 3"/>
          <p:cNvSpPr>
            <a:spLocks noGrp="1"/>
          </p:cNvSpPr>
          <p:nvPr>
            <p:ph type="sldNum" sz="quarter" idx="5"/>
          </p:nvPr>
        </p:nvSpPr>
        <p:spPr>
          <a:noFill/>
        </p:spPr>
        <p:txBody>
          <a:bodyPr/>
          <a:lstStyle/>
          <a:p>
            <a:fld id="{5DE4FC8E-0BA3-4A38-AE6B-8882683BE1C6}" type="slidenum">
              <a:rPr lang="en-US" smtClean="0">
                <a:latin typeface="Arial" pitchFamily="34" charset="0"/>
                <a:cs typeface="Arial" pitchFamily="34" charset="0"/>
              </a:rPr>
              <a:pPr/>
              <a:t>10</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955512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Show Slide #10</a:t>
            </a:r>
            <a:endParaRPr lang="en-US" dirty="0" smtClean="0"/>
          </a:p>
          <a:p>
            <a:pPr>
              <a:defRPr/>
            </a:pPr>
            <a:endParaRPr lang="en-US" dirty="0" smtClean="0"/>
          </a:p>
          <a:p>
            <a:pPr>
              <a:defRPr/>
            </a:pPr>
            <a:r>
              <a:rPr lang="en-US" dirty="0" smtClean="0"/>
              <a:t>An SAP specific, unique command that tells the location of a system task. A transaction code may contain letters only or a combination of letters and numbers. When entered into the command line in SAP, the system is prompted to perform specific tasks The action part of the T-Codes allow the user roles to perform the following functions:</a:t>
            </a:r>
          </a:p>
          <a:p>
            <a:pPr lvl="1">
              <a:defRPr/>
            </a:pPr>
            <a:r>
              <a:rPr lang="en-US" dirty="0" smtClean="0"/>
              <a:t>Create 	(01)</a:t>
            </a:r>
          </a:p>
          <a:p>
            <a:pPr lvl="1">
              <a:defRPr/>
            </a:pPr>
            <a:r>
              <a:rPr lang="en-US" dirty="0" smtClean="0"/>
              <a:t>Change	(02)</a:t>
            </a:r>
          </a:p>
          <a:p>
            <a:pPr lvl="1">
              <a:defRPr/>
            </a:pPr>
            <a:r>
              <a:rPr lang="en-US" dirty="0" smtClean="0"/>
              <a:t>Display	(03)</a:t>
            </a:r>
          </a:p>
          <a:p>
            <a:pPr lvl="1">
              <a:defRPr/>
            </a:pPr>
            <a:r>
              <a:rPr lang="en-US" dirty="0" smtClean="0"/>
              <a:t>Run reports</a:t>
            </a:r>
          </a:p>
          <a:p>
            <a:pPr>
              <a:defRPr/>
            </a:pPr>
            <a:r>
              <a:rPr lang="en-US" dirty="0" smtClean="0"/>
              <a:t>These functions allow the flexibility of daily tasks performed and is also instrumental in Job Role Mapping</a:t>
            </a:r>
          </a:p>
          <a:p>
            <a:pPr>
              <a:defRPr/>
            </a:pPr>
            <a:endParaRPr lang="en-US" dirty="0" smtClean="0"/>
          </a:p>
          <a:p>
            <a:pPr>
              <a:defRPr/>
            </a:pPr>
            <a:r>
              <a:rPr lang="en-US" dirty="0" smtClean="0"/>
              <a:t>Relate the T-codes to the Format ID and Action codes.  For example a 3501 (start BAH) 4003 (report BAS).  Ensure they understand the different codes: a 01, 02, and 03 difference using DJMS and GFEBS. </a:t>
            </a:r>
          </a:p>
          <a:p>
            <a:pPr>
              <a:defRPr/>
            </a:pPr>
            <a:endParaRPr lang="en-US" dirty="0"/>
          </a:p>
        </p:txBody>
      </p:sp>
      <p:sp>
        <p:nvSpPr>
          <p:cNvPr id="63492" name="Slide Number Placeholder 3"/>
          <p:cNvSpPr>
            <a:spLocks noGrp="1"/>
          </p:cNvSpPr>
          <p:nvPr>
            <p:ph type="sldNum" sz="quarter" idx="5"/>
          </p:nvPr>
        </p:nvSpPr>
        <p:spPr>
          <a:noFill/>
        </p:spPr>
        <p:txBody>
          <a:bodyPr/>
          <a:lstStyle/>
          <a:p>
            <a:fld id="{94426F77-50C2-4D7A-B810-7013FDA0305E}" type="slidenum">
              <a:rPr lang="en-US" smtClean="0">
                <a:latin typeface="Arial" pitchFamily="34" charset="0"/>
                <a:cs typeface="Arial" pitchFamily="34" charset="0"/>
              </a:rPr>
              <a:pPr/>
              <a:t>11</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71741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Show Slide# 11</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Type in a T-code. We used VA01 Create a sales order </a:t>
            </a:r>
          </a:p>
        </p:txBody>
      </p:sp>
      <p:sp>
        <p:nvSpPr>
          <p:cNvPr id="65540" name="Slide Number Placeholder 3"/>
          <p:cNvSpPr>
            <a:spLocks noGrp="1"/>
          </p:cNvSpPr>
          <p:nvPr>
            <p:ph type="sldNum" sz="quarter" idx="5"/>
          </p:nvPr>
        </p:nvSpPr>
        <p:spPr>
          <a:noFill/>
        </p:spPr>
        <p:txBody>
          <a:bodyPr/>
          <a:lstStyle/>
          <a:p>
            <a:fld id="{1D989886-B504-422E-8A46-E95A9F2C8740}" type="slidenum">
              <a:rPr lang="en-US" smtClean="0">
                <a:latin typeface="Arial" pitchFamily="34" charset="0"/>
                <a:cs typeface="Arial" pitchFamily="34" charset="0"/>
              </a:rPr>
              <a:pPr/>
              <a:t>12</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65101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Show Slide #12</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The Menu Button can be used to drill down to different areas within the system.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Command Field: Used for T-codes and additional codes to maneuver through GFEBS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Add to Favorites:  You can save the T-codes you utilize on a regular basis. You are not limited to what you can save in your favorites folder.  By saving your T-codes you can access your t-codes faster than you can using drill down procedures. 	</a:t>
            </a:r>
          </a:p>
          <a:p>
            <a:endParaRPr lang="en-US" dirty="0" smtClean="0">
              <a:latin typeface="Arial" pitchFamily="34" charset="0"/>
              <a:cs typeface="Arial" pitchFamily="34" charset="0"/>
            </a:endParaRPr>
          </a:p>
          <a:p>
            <a:pPr>
              <a:buFontTx/>
              <a:buNone/>
            </a:pPr>
            <a:r>
              <a:rPr lang="en-US" sz="1200" b="1" u="sng" dirty="0" smtClean="0">
                <a:latin typeface="Times New Roman" pitchFamily="18" charset="0"/>
                <a:cs typeface="Times New Roman" pitchFamily="18" charset="0"/>
              </a:rPr>
              <a:t>Favorites</a:t>
            </a:r>
          </a:p>
          <a:p>
            <a:r>
              <a:rPr lang="en-US" sz="1200" dirty="0" smtClean="0">
                <a:latin typeface="Times New Roman" pitchFamily="18" charset="0"/>
                <a:cs typeface="Times New Roman" pitchFamily="18" charset="0"/>
              </a:rPr>
              <a:t>Favorites are a saved reference in the form of a link to a particular function, location, or site. To add a favorite, you must locate the transaction you would like to save from the menu path on the GFEBS Portal Home Screen. </a:t>
            </a:r>
          </a:p>
          <a:p>
            <a:endParaRPr lang="en-US" sz="1200" i="1" dirty="0" smtClean="0">
              <a:latin typeface="Times New Roman" pitchFamily="18" charset="0"/>
              <a:cs typeface="Times New Roman" pitchFamily="18" charset="0"/>
            </a:endParaRPr>
          </a:p>
          <a:p>
            <a:pPr>
              <a:buFontTx/>
              <a:buNone/>
            </a:pPr>
            <a:r>
              <a:rPr lang="en-US" sz="1200" b="1" u="sng" dirty="0" smtClean="0">
                <a:latin typeface="Times New Roman" pitchFamily="18" charset="0"/>
                <a:cs typeface="Times New Roman" pitchFamily="18" charset="0"/>
              </a:rPr>
              <a:t>Adding Favorites</a:t>
            </a:r>
          </a:p>
          <a:p>
            <a:r>
              <a:rPr lang="en-US" sz="1200" dirty="0" smtClean="0">
                <a:latin typeface="Times New Roman" pitchFamily="18" charset="0"/>
                <a:cs typeface="Times New Roman" pitchFamily="18" charset="0"/>
              </a:rPr>
              <a:t>To add a transaction to your Favorites folder, drill into the menu path on the GFEBS Portal Home Screen. Select and highlight the transaction and click the  button. Review the following screen shot that highlights how to add a favorite.</a:t>
            </a:r>
          </a:p>
          <a:p>
            <a:endParaRPr lang="en-US" sz="120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cs typeface="Arial" pitchFamily="34" charset="0"/>
              </a:rPr>
              <a:t>After you have saved the transaction to your favorites, you can edit the name by right clicking on the transaction you want to change.  A drop down will appear, select “Change Favorites” and you can personalize your favorite. </a:t>
            </a:r>
          </a:p>
          <a:p>
            <a:endParaRPr lang="en-US" sz="1200" dirty="0" smtClean="0">
              <a:latin typeface="Times New Roman" pitchFamily="18" charset="0"/>
              <a:cs typeface="Times New Roman" pitchFamily="18" charset="0"/>
            </a:endParaRPr>
          </a:p>
          <a:p>
            <a:endParaRPr lang="en-US" dirty="0" smtClean="0">
              <a:latin typeface="Arial" pitchFamily="34" charset="0"/>
              <a:cs typeface="Arial" pitchFamily="34" charset="0"/>
            </a:endParaRPr>
          </a:p>
        </p:txBody>
      </p:sp>
      <p:sp>
        <p:nvSpPr>
          <p:cNvPr id="66564" name="Slide Number Placeholder 3"/>
          <p:cNvSpPr>
            <a:spLocks noGrp="1"/>
          </p:cNvSpPr>
          <p:nvPr>
            <p:ph type="sldNum" sz="quarter" idx="5"/>
          </p:nvPr>
        </p:nvSpPr>
        <p:spPr>
          <a:noFill/>
        </p:spPr>
        <p:txBody>
          <a:bodyPr/>
          <a:lstStyle/>
          <a:p>
            <a:fld id="{B1D2BEDD-DA00-4A83-A441-92899E0CF067}" type="slidenum">
              <a:rPr lang="en-US" smtClean="0">
                <a:latin typeface="Arial" pitchFamily="34" charset="0"/>
                <a:cs typeface="Arial" pitchFamily="34" charset="0"/>
              </a:rPr>
              <a:pPr/>
              <a:t>13</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9140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Show Slide #13</a:t>
            </a:r>
            <a:endParaRPr lang="en-US" dirty="0" smtClean="0"/>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Help link will take you to the Performance Support Website (PSW).  This will be addressed later in this block of instructions.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Logoff – select this button to logoff or close out GFEBS.  </a:t>
            </a:r>
          </a:p>
        </p:txBody>
      </p:sp>
      <p:sp>
        <p:nvSpPr>
          <p:cNvPr id="67588" name="Slide Number Placeholder 3"/>
          <p:cNvSpPr>
            <a:spLocks noGrp="1"/>
          </p:cNvSpPr>
          <p:nvPr>
            <p:ph type="sldNum" sz="quarter" idx="5"/>
          </p:nvPr>
        </p:nvSpPr>
        <p:spPr>
          <a:noFill/>
        </p:spPr>
        <p:txBody>
          <a:bodyPr/>
          <a:lstStyle/>
          <a:p>
            <a:fld id="{DC454F77-74AC-4302-940A-A165EDAAAA27}" type="slidenum">
              <a:rPr lang="en-US" smtClean="0">
                <a:latin typeface="Arial" pitchFamily="34" charset="0"/>
                <a:cs typeface="Arial" pitchFamily="34" charset="0"/>
              </a:rPr>
              <a:pPr/>
              <a:t>14</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148076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Show Slide #14</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Navigation Tabs will take you to certain screens that need to be filled based on the T-code and user role you need at the time of input. There are different navigation tabs that display on the screen based on the t-codes or reports you are requesting.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Fields are used to input information needed for the T-codes. </a:t>
            </a:r>
          </a:p>
        </p:txBody>
      </p:sp>
      <p:sp>
        <p:nvSpPr>
          <p:cNvPr id="68612" name="Slide Number Placeholder 3"/>
          <p:cNvSpPr>
            <a:spLocks noGrp="1"/>
          </p:cNvSpPr>
          <p:nvPr>
            <p:ph type="sldNum" sz="quarter" idx="5"/>
          </p:nvPr>
        </p:nvSpPr>
        <p:spPr>
          <a:noFill/>
        </p:spPr>
        <p:txBody>
          <a:bodyPr/>
          <a:lstStyle/>
          <a:p>
            <a:fld id="{C47DBADB-CBF8-43A1-8DDC-05015CDB5308}" type="slidenum">
              <a:rPr lang="en-US" smtClean="0">
                <a:latin typeface="Arial" pitchFamily="34" charset="0"/>
                <a:cs typeface="Arial" pitchFamily="34" charset="0"/>
              </a:rPr>
              <a:pPr/>
              <a:t>15</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205555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Show Slide #15</a:t>
            </a:r>
            <a:endParaRPr lang="en-US" dirty="0" smtClean="0"/>
          </a:p>
          <a:p>
            <a:pPr>
              <a:defRPr/>
            </a:pPr>
            <a:endParaRPr lang="en-US" dirty="0" smtClean="0"/>
          </a:p>
          <a:p>
            <a:pPr>
              <a:defRPr/>
            </a:pPr>
            <a:r>
              <a:rPr lang="en-US" dirty="0" smtClean="0"/>
              <a:t>There are 3 types of data entry fields:  </a:t>
            </a:r>
            <a:endParaRPr lang="en-US" b="1" dirty="0" smtClean="0"/>
          </a:p>
          <a:p>
            <a:pPr marL="228600" indent="-228600">
              <a:buFont typeface="+mj-lt"/>
              <a:buAutoNum type="arabicPeriod"/>
              <a:defRPr/>
            </a:pPr>
            <a:r>
              <a:rPr lang="en-US" dirty="0" smtClean="0"/>
              <a:t>Required Fields = R</a:t>
            </a:r>
          </a:p>
          <a:p>
            <a:pPr marL="228600" indent="-228600">
              <a:buFont typeface="+mj-lt"/>
              <a:buAutoNum type="arabicPeriod"/>
              <a:defRPr/>
            </a:pPr>
            <a:r>
              <a:rPr lang="en-US" dirty="0" smtClean="0"/>
              <a:t>Optional Fields = O</a:t>
            </a:r>
          </a:p>
          <a:p>
            <a:pPr marL="228600" indent="-228600">
              <a:buFont typeface="+mj-lt"/>
              <a:buAutoNum type="arabicPeriod"/>
              <a:defRPr/>
            </a:pPr>
            <a:r>
              <a:rPr lang="en-US" dirty="0" smtClean="0"/>
              <a:t>Conditional fields = C</a:t>
            </a:r>
          </a:p>
          <a:p>
            <a:pPr>
              <a:defRPr/>
            </a:pPr>
            <a:r>
              <a:rPr lang="en-US" dirty="0" smtClean="0"/>
              <a:t>The R/O/C column in the field description table represents the three types of data entry fields in SAP.</a:t>
            </a:r>
          </a:p>
          <a:p>
            <a:pPr>
              <a:defRPr/>
            </a:pPr>
            <a:r>
              <a:rPr lang="en-US" dirty="0" smtClean="0"/>
              <a:t>·         </a:t>
            </a:r>
            <a:r>
              <a:rPr lang="en-US" b="1" dirty="0" smtClean="0"/>
              <a:t>R</a:t>
            </a:r>
            <a:r>
              <a:rPr lang="en-US" dirty="0" smtClean="0"/>
              <a:t> is for </a:t>
            </a:r>
            <a:r>
              <a:rPr lang="en-US" b="1" dirty="0" smtClean="0"/>
              <a:t>required</a:t>
            </a:r>
            <a:r>
              <a:rPr lang="en-US" dirty="0" smtClean="0"/>
              <a:t> fields that must be populated to complete a transaction.</a:t>
            </a:r>
          </a:p>
          <a:p>
            <a:pPr>
              <a:defRPr/>
            </a:pPr>
            <a:r>
              <a:rPr lang="en-US" dirty="0" smtClean="0"/>
              <a:t>·         </a:t>
            </a:r>
            <a:r>
              <a:rPr lang="en-US" b="1" dirty="0" smtClean="0"/>
              <a:t>O</a:t>
            </a:r>
            <a:r>
              <a:rPr lang="en-US" dirty="0" smtClean="0"/>
              <a:t> is for </a:t>
            </a:r>
            <a:r>
              <a:rPr lang="en-US" b="1" dirty="0" smtClean="0"/>
              <a:t>optional</a:t>
            </a:r>
            <a:r>
              <a:rPr lang="en-US" dirty="0" smtClean="0"/>
              <a:t> fields that are not mandatory to complete a transaction.</a:t>
            </a:r>
          </a:p>
          <a:p>
            <a:pPr>
              <a:defRPr/>
            </a:pPr>
            <a:r>
              <a:rPr lang="en-US" dirty="0" smtClean="0"/>
              <a:t>·         </a:t>
            </a:r>
            <a:r>
              <a:rPr lang="en-US" b="1" dirty="0" smtClean="0"/>
              <a:t>C</a:t>
            </a:r>
            <a:r>
              <a:rPr lang="en-US" dirty="0" smtClean="0"/>
              <a:t> is for </a:t>
            </a:r>
            <a:r>
              <a:rPr lang="en-US" b="1" dirty="0" smtClean="0"/>
              <a:t>conditional</a:t>
            </a:r>
            <a:r>
              <a:rPr lang="en-US" dirty="0" smtClean="0"/>
              <a:t> fields that are dependent on population of related fields and specific transactional events.  On certain screens you may need to scroll to view additional data fields.</a:t>
            </a:r>
          </a:p>
          <a:p>
            <a:pPr>
              <a:defRPr/>
            </a:pPr>
            <a:endParaRPr lang="en-US" dirty="0" smtClean="0"/>
          </a:p>
          <a:p>
            <a:pPr>
              <a:defRPr/>
            </a:pPr>
            <a:r>
              <a:rPr lang="en-US" dirty="0" smtClean="0"/>
              <a:t>You will see these data entry fields when you utilize the user procedures and job aides within the PSW and Milwiki.</a:t>
            </a:r>
          </a:p>
          <a:p>
            <a:pPr>
              <a:defRPr/>
            </a:pPr>
            <a:r>
              <a:rPr lang="en-US" dirty="0" smtClean="0"/>
              <a:t>During the GFEBS training we will use only the Required Fields.  Your unit policies or supervisor will designate what fields will be used for that location. </a:t>
            </a:r>
          </a:p>
        </p:txBody>
      </p:sp>
      <p:sp>
        <p:nvSpPr>
          <p:cNvPr id="69636" name="Slide Number Placeholder 3"/>
          <p:cNvSpPr>
            <a:spLocks noGrp="1"/>
          </p:cNvSpPr>
          <p:nvPr>
            <p:ph type="sldNum" sz="quarter" idx="5"/>
          </p:nvPr>
        </p:nvSpPr>
        <p:spPr>
          <a:noFill/>
        </p:spPr>
        <p:txBody>
          <a:bodyPr/>
          <a:lstStyle/>
          <a:p>
            <a:fld id="{07F0AA60-5351-43AC-8C3F-A3FF7F643A40}" type="slidenum">
              <a:rPr lang="en-US" smtClean="0">
                <a:latin typeface="Arial" pitchFamily="34" charset="0"/>
                <a:cs typeface="Arial" pitchFamily="34" charset="0"/>
              </a:rPr>
              <a:pPr/>
              <a:t>16</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880954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Show Slide #16</a:t>
            </a:r>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Radio</a:t>
            </a:r>
            <a:r>
              <a:rPr lang="en-US" dirty="0" smtClean="0">
                <a:latin typeface="Arial" pitchFamily="34" charset="0"/>
                <a:cs typeface="Arial" pitchFamily="34" charset="0"/>
              </a:rPr>
              <a:t> </a:t>
            </a:r>
            <a:r>
              <a:rPr lang="en-US" b="1" dirty="0" smtClean="0">
                <a:latin typeface="Arial" pitchFamily="34" charset="0"/>
                <a:cs typeface="Arial" pitchFamily="34" charset="0"/>
              </a:rPr>
              <a:t>buttons</a:t>
            </a:r>
            <a:r>
              <a:rPr lang="en-US" dirty="0" smtClean="0">
                <a:latin typeface="Arial" pitchFamily="34" charset="0"/>
                <a:cs typeface="Arial" pitchFamily="34" charset="0"/>
              </a:rPr>
              <a:t> offer a single select, while </a:t>
            </a:r>
            <a:r>
              <a:rPr lang="en-US" b="1" dirty="0" smtClean="0">
                <a:latin typeface="Arial" pitchFamily="34" charset="0"/>
                <a:cs typeface="Arial" pitchFamily="34" charset="0"/>
              </a:rPr>
              <a:t>check</a:t>
            </a:r>
            <a:r>
              <a:rPr lang="en-US" dirty="0" smtClean="0">
                <a:latin typeface="Arial" pitchFamily="34" charset="0"/>
                <a:cs typeface="Arial" pitchFamily="34" charset="0"/>
              </a:rPr>
              <a:t> </a:t>
            </a:r>
            <a:r>
              <a:rPr lang="en-US" b="1" dirty="0" smtClean="0">
                <a:latin typeface="Arial" pitchFamily="34" charset="0"/>
                <a:cs typeface="Arial" pitchFamily="34" charset="0"/>
              </a:rPr>
              <a:t>boxes</a:t>
            </a:r>
            <a:r>
              <a:rPr lang="en-US" dirty="0" smtClean="0">
                <a:latin typeface="Arial" pitchFamily="34" charset="0"/>
                <a:cs typeface="Arial" pitchFamily="34" charset="0"/>
              </a:rPr>
              <a:t> offer a multiple select</a:t>
            </a:r>
          </a:p>
        </p:txBody>
      </p:sp>
      <p:sp>
        <p:nvSpPr>
          <p:cNvPr id="70660" name="Slide Number Placeholder 3"/>
          <p:cNvSpPr>
            <a:spLocks noGrp="1"/>
          </p:cNvSpPr>
          <p:nvPr>
            <p:ph type="sldNum" sz="quarter" idx="5"/>
          </p:nvPr>
        </p:nvSpPr>
        <p:spPr>
          <a:noFill/>
        </p:spPr>
        <p:txBody>
          <a:bodyPr/>
          <a:lstStyle/>
          <a:p>
            <a:fld id="{4F930AB3-25E1-4AAA-9ED8-BB9080DA789B}" type="slidenum">
              <a:rPr lang="en-US" smtClean="0">
                <a:latin typeface="Arial" pitchFamily="34" charset="0"/>
                <a:cs typeface="Arial" pitchFamily="34" charset="0"/>
              </a:rPr>
              <a:pPr/>
              <a:t>17</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891850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marR="0" indent="0" algn="l" defTabSz="914400" rtl="0" eaLnBrk="0" fontAlgn="auto" latinLnBrk="0" hangingPunct="0">
              <a:lnSpc>
                <a:spcPct val="105000"/>
              </a:lnSpc>
              <a:spcBef>
                <a:spcPct val="30000"/>
              </a:spcBef>
              <a:spcAft>
                <a:spcPts val="0"/>
              </a:spcAft>
              <a:buClrTx/>
              <a:buSzTx/>
              <a:buFontTx/>
              <a:buNone/>
              <a:tabLst/>
              <a:defRPr/>
            </a:pPr>
            <a:r>
              <a:rPr lang="en-US" b="1" dirty="0" smtClean="0"/>
              <a:t>Show Slide #17</a:t>
            </a:r>
            <a:endParaRPr lang="en-US" dirty="0" smtClean="0"/>
          </a:p>
          <a:p>
            <a:pPr fontAlgn="auto">
              <a:lnSpc>
                <a:spcPct val="105000"/>
              </a:lnSpc>
              <a:spcAft>
                <a:spcPts val="0"/>
              </a:spcAft>
              <a:defRPr/>
            </a:pPr>
            <a:endParaRPr lang="en-US" dirty="0" smtClean="0"/>
          </a:p>
          <a:p>
            <a:pPr fontAlgn="auto">
              <a:lnSpc>
                <a:spcPct val="105000"/>
              </a:lnSpc>
              <a:spcAft>
                <a:spcPts val="0"/>
              </a:spcAft>
              <a:defRPr/>
            </a:pPr>
            <a:r>
              <a:rPr lang="en-US" dirty="0" smtClean="0"/>
              <a:t>Status Bar</a:t>
            </a:r>
          </a:p>
          <a:p>
            <a:pPr lvl="1" fontAlgn="auto">
              <a:lnSpc>
                <a:spcPct val="105000"/>
              </a:lnSpc>
              <a:spcAft>
                <a:spcPts val="0"/>
              </a:spcAft>
              <a:buFont typeface="Arial" pitchFamily="34" charset="0"/>
              <a:buChar char="•"/>
              <a:defRPr/>
            </a:pPr>
            <a:r>
              <a:rPr lang="en-US" dirty="0" smtClean="0"/>
              <a:t>The Status bar is located on the lower left corner of the screen. It displays information such as warning and error messages. There are three different types of status messages. Review the message types listed below.</a:t>
            </a:r>
          </a:p>
          <a:p>
            <a:pPr fontAlgn="auto">
              <a:lnSpc>
                <a:spcPct val="105000"/>
              </a:lnSpc>
              <a:spcAft>
                <a:spcPts val="0"/>
              </a:spcAft>
              <a:buFont typeface="Arial" pitchFamily="34" charset="0"/>
              <a:buChar char="•"/>
              <a:defRPr/>
            </a:pPr>
            <a:endParaRPr lang="en-US" dirty="0" smtClean="0"/>
          </a:p>
          <a:p>
            <a:pPr fontAlgn="auto">
              <a:lnSpc>
                <a:spcPct val="105000"/>
              </a:lnSpc>
              <a:spcAft>
                <a:spcPts val="0"/>
              </a:spcAft>
              <a:defRPr/>
            </a:pPr>
            <a:r>
              <a:rPr lang="en-US" dirty="0" smtClean="0"/>
              <a:t>Message Type Description</a:t>
            </a:r>
          </a:p>
          <a:p>
            <a:pPr lvl="1" fontAlgn="auto">
              <a:lnSpc>
                <a:spcPct val="105000"/>
              </a:lnSpc>
              <a:spcAft>
                <a:spcPts val="0"/>
              </a:spcAft>
              <a:buFont typeface="Arial" pitchFamily="34" charset="0"/>
              <a:buChar char="•"/>
              <a:defRPr/>
            </a:pPr>
            <a:r>
              <a:rPr lang="en-US" b="1" u="sng" dirty="0" smtClean="0"/>
              <a:t>Error Message </a:t>
            </a:r>
            <a:r>
              <a:rPr lang="en-US" b="1" dirty="0" smtClean="0"/>
              <a:t>- Messages indicating incorrect entry in the system such as required or inaccurate data. You will not be able to continue with your transaction until these messages are addressed</a:t>
            </a:r>
            <a:r>
              <a:rPr lang="en-US" dirty="0" smtClean="0"/>
              <a:t>.      </a:t>
            </a:r>
            <a:r>
              <a:rPr lang="en-US" b="1" u="sng" dirty="0" smtClean="0"/>
              <a:t>PE answer</a:t>
            </a:r>
          </a:p>
          <a:p>
            <a:pPr lvl="1" fontAlgn="auto">
              <a:lnSpc>
                <a:spcPct val="105000"/>
              </a:lnSpc>
              <a:spcAft>
                <a:spcPts val="0"/>
              </a:spcAft>
              <a:buFont typeface="Arial" pitchFamily="34" charset="0"/>
              <a:buChar char="•"/>
              <a:defRPr/>
            </a:pPr>
            <a:r>
              <a:rPr lang="en-US" u="sng" dirty="0" smtClean="0"/>
              <a:t>Info Message </a:t>
            </a:r>
            <a:r>
              <a:rPr lang="en-US" dirty="0" smtClean="0"/>
              <a:t>- Affirmative system messages or messages displaying information on a transaction. </a:t>
            </a:r>
          </a:p>
          <a:p>
            <a:pPr lvl="1" fontAlgn="auto">
              <a:lnSpc>
                <a:spcPct val="105000"/>
              </a:lnSpc>
              <a:spcAft>
                <a:spcPts val="0"/>
              </a:spcAft>
              <a:buFont typeface="Arial" pitchFamily="34" charset="0"/>
              <a:buChar char="•"/>
              <a:defRPr/>
            </a:pPr>
            <a:r>
              <a:rPr lang="en-US" u="sng" dirty="0" smtClean="0"/>
              <a:t>Warning Message </a:t>
            </a:r>
            <a:r>
              <a:rPr lang="en-US" dirty="0" smtClean="0"/>
              <a:t>- Messages that identify information that may possibly be an error. These messages may or may not allow you to continue with your transaction, depending on its function within the system. </a:t>
            </a:r>
          </a:p>
          <a:p>
            <a:pPr>
              <a:defRPr/>
            </a:pPr>
            <a:endParaRPr lang="en-US" dirty="0"/>
          </a:p>
        </p:txBody>
      </p:sp>
      <p:sp>
        <p:nvSpPr>
          <p:cNvPr id="71684" name="Slide Number Placeholder 3"/>
          <p:cNvSpPr>
            <a:spLocks noGrp="1"/>
          </p:cNvSpPr>
          <p:nvPr>
            <p:ph type="sldNum" sz="quarter" idx="5"/>
          </p:nvPr>
        </p:nvSpPr>
        <p:spPr>
          <a:noFill/>
        </p:spPr>
        <p:txBody>
          <a:bodyPr/>
          <a:lstStyle/>
          <a:p>
            <a:fld id="{EFA4FCFB-7DFF-4A15-BED9-5BF9B059CE2E}" type="slidenum">
              <a:rPr lang="en-US" smtClean="0">
                <a:latin typeface="Arial" pitchFamily="34" charset="0"/>
                <a:cs typeface="Arial" pitchFamily="34" charset="0"/>
              </a:rPr>
              <a:pPr/>
              <a:t>18</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883842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Show Slide #18</a:t>
            </a:r>
            <a:endParaRPr lang="en-US" dirty="0" smtClean="0">
              <a:latin typeface="Arial" pitchFamily="34" charset="0"/>
              <a:cs typeface="Arial" pitchFamily="34" charset="0"/>
            </a:endParaRPr>
          </a:p>
        </p:txBody>
      </p:sp>
      <p:sp>
        <p:nvSpPr>
          <p:cNvPr id="72708" name="Slide Number Placeholder 3"/>
          <p:cNvSpPr>
            <a:spLocks noGrp="1"/>
          </p:cNvSpPr>
          <p:nvPr>
            <p:ph type="sldNum" sz="quarter" idx="5"/>
          </p:nvPr>
        </p:nvSpPr>
        <p:spPr>
          <a:noFill/>
        </p:spPr>
        <p:txBody>
          <a:bodyPr/>
          <a:lstStyle/>
          <a:p>
            <a:fld id="{20258D4D-B22C-4160-AF12-A29B6755F026}" type="slidenum">
              <a:rPr lang="en-US" smtClean="0">
                <a:latin typeface="Arial" pitchFamily="34" charset="0"/>
                <a:cs typeface="Arial" pitchFamily="34" charset="0"/>
              </a:rPr>
              <a:pPr/>
              <a:t>19</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51790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sz="1100" b="1" dirty="0" smtClean="0"/>
              <a:t>Slide #2</a:t>
            </a:r>
          </a:p>
          <a:p>
            <a:pPr>
              <a:defRPr/>
            </a:pPr>
            <a:endParaRPr lang="en-US" sz="1100" dirty="0" smtClean="0"/>
          </a:p>
          <a:p>
            <a:pPr>
              <a:defRPr/>
            </a:pPr>
            <a:r>
              <a:rPr lang="en-US" sz="1100" dirty="0" smtClean="0"/>
              <a:t>Action: Define Financials and identify the sub-processes involved in GFEBS. Explain how Financials fits into the GFEBS end-to-end process. Explain how Financials integrates with the other GFEBS business process areas.</a:t>
            </a:r>
          </a:p>
          <a:p>
            <a:pPr>
              <a:defRPr/>
            </a:pPr>
            <a:endParaRPr lang="en-US" sz="1100" dirty="0" smtClean="0"/>
          </a:p>
          <a:p>
            <a:pPr>
              <a:defRPr/>
            </a:pPr>
            <a:r>
              <a:rPr lang="en-US" sz="1100" dirty="0" smtClean="0"/>
              <a:t>Conditions: Given a computer, access to the GFEBS training database, applicable GFEBS references, and standard office supplies.</a:t>
            </a:r>
          </a:p>
          <a:p>
            <a:pPr>
              <a:defRPr/>
            </a:pPr>
            <a:endParaRPr lang="en-US" sz="1100" dirty="0" smtClean="0"/>
          </a:p>
          <a:p>
            <a:pPr>
              <a:defRPr/>
            </a:pPr>
            <a:r>
              <a:rPr lang="en-US" sz="1100" dirty="0" smtClean="0"/>
              <a:t>Standards: With a minimum of 80% accuracy, correctly define Financials and identify the sub-processes involved in GFEBS.</a:t>
            </a:r>
          </a:p>
          <a:p>
            <a:pPr>
              <a:defRPr/>
            </a:pPr>
            <a:endParaRPr lang="en-US" sz="1100" dirty="0" smtClean="0"/>
          </a:p>
          <a:p>
            <a:pPr eaLnBrk="1" hangingPunct="1">
              <a:spcBef>
                <a:spcPct val="0"/>
              </a:spcBef>
            </a:pPr>
            <a:r>
              <a:rPr lang="en-US" sz="1100" b="1" dirty="0" smtClean="0"/>
              <a:t>SAFETY REQUIREMENTS:   </a:t>
            </a:r>
            <a:r>
              <a:rPr lang="en-US" sz="1100" dirty="0" smtClean="0"/>
              <a:t>In a training environment, leaders must perform a risk assessment in accordance with FM 5-19, Composite Risk Management. Leaders will complete a DA Form 7566 COMPOSITE RISK MANAGEMENT WORKSHEET during the planning and completion of each task and sub-task by assessing mission, enemy, terrain and weather, troops and support available-time available and civil considerations, (METT-TC). Note: During MOPP training, leaders must ensure personnel are monitored for potential heat injury.  Local policies and procedures must be followed during times of increased heat category in order to avoid heat related injury.  Consider the MOPP work/rest cycles and water replacement guidelines IAW FM 3-11.4, NBC Protection, FM 3-11.5, CBRN Decontamination.</a:t>
            </a:r>
          </a:p>
          <a:p>
            <a:endParaRPr lang="en-US" sz="1100" b="1" dirty="0" smtClean="0">
              <a:solidFill>
                <a:srgbClr val="00279F"/>
              </a:solidFill>
            </a:endParaRPr>
          </a:p>
          <a:p>
            <a:pPr eaLnBrk="1" hangingPunct="1">
              <a:spcBef>
                <a:spcPct val="0"/>
              </a:spcBef>
            </a:pPr>
            <a:r>
              <a:rPr lang="en-US" sz="1100" b="1" dirty="0" smtClean="0"/>
              <a:t>RISK ASSESSMENT LEVEL</a:t>
            </a:r>
            <a:r>
              <a:rPr lang="en-US" sz="1100" dirty="0" smtClean="0"/>
              <a:t>: Low</a:t>
            </a:r>
          </a:p>
          <a:p>
            <a:pPr eaLnBrk="1" hangingPunct="1">
              <a:spcBef>
                <a:spcPct val="0"/>
              </a:spcBef>
            </a:pPr>
            <a:endParaRPr lang="en-US" sz="1100" dirty="0" smtClean="0"/>
          </a:p>
          <a:p>
            <a:pPr eaLnBrk="1" hangingPunct="1">
              <a:spcBef>
                <a:spcPct val="0"/>
              </a:spcBef>
            </a:pPr>
            <a:r>
              <a:rPr lang="en-US" sz="1100" b="1" dirty="0" smtClean="0"/>
              <a:t>ENVIRONMENTAL STATEMENT:</a:t>
            </a:r>
            <a:r>
              <a:rPr lang="en-US" sz="1100" dirty="0" smtClean="0"/>
              <a:t>     Environmental protection is not just the law but the right thing to do.  It is a continual process and starts with deliberate planning. Always be alert to ways to protect our environment during training and missions. In doing so, you will contribute to the sustainment of our training resources while protecting people and the environment from harmful effects. Refer to FM 3-34.5 Environmental Considerations and GTA 05-08-002 ENVIRONMENTAL-RELATED RISK ASSESSMENT.</a:t>
            </a:r>
          </a:p>
          <a:p>
            <a:endParaRPr lang="en-US" sz="1100" b="1" dirty="0" smtClean="0">
              <a:solidFill>
                <a:srgbClr val="00279F"/>
              </a:solidFill>
            </a:endParaRPr>
          </a:p>
          <a:p>
            <a:pPr eaLnBrk="1" hangingPunct="1">
              <a:spcBef>
                <a:spcPct val="0"/>
              </a:spcBef>
            </a:pPr>
            <a:r>
              <a:rPr lang="en-US" sz="1100" b="1" dirty="0" smtClean="0"/>
              <a:t>EVALUATION.</a:t>
            </a:r>
            <a:r>
              <a:rPr lang="en-US" sz="1100" dirty="0" smtClean="0"/>
              <a:t>  You will be given an exam which will include Review Detailed Expenditure Accounting Documents.  A passing score on this examination is 80% and for International Students (80%).</a:t>
            </a:r>
          </a:p>
          <a:p>
            <a:pPr eaLnBrk="1" hangingPunct="1">
              <a:spcBef>
                <a:spcPct val="0"/>
              </a:spcBef>
            </a:pPr>
            <a:endParaRPr lang="en-US" sz="1100" dirty="0" smtClean="0">
              <a:solidFill>
                <a:srgbClr val="FF0000"/>
              </a:solidFill>
            </a:endParaRPr>
          </a:p>
          <a:p>
            <a:r>
              <a:rPr lang="en-US" sz="1100" b="1" dirty="0" smtClean="0"/>
              <a:t>INSTRUCTIONAL LEAD IN - </a:t>
            </a:r>
            <a:r>
              <a:rPr lang="en-US" sz="1100" dirty="0" smtClean="0"/>
              <a:t>Before we can understand how to control our funds, we must briefly discuss how funds are received. </a:t>
            </a:r>
          </a:p>
          <a:p>
            <a:endParaRPr lang="en-US"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Show Slide #3</a:t>
            </a:r>
          </a:p>
          <a:p>
            <a:endParaRPr lang="en-US" sz="1100" dirty="0" smtClean="0"/>
          </a:p>
        </p:txBody>
      </p:sp>
      <p:sp>
        <p:nvSpPr>
          <p:cNvPr id="16388" name="Slide Number Placeholder 3"/>
          <p:cNvSpPr>
            <a:spLocks noGrp="1"/>
          </p:cNvSpPr>
          <p:nvPr>
            <p:ph type="sldNum" sz="quarter" idx="5"/>
          </p:nvPr>
        </p:nvSpPr>
        <p:spPr>
          <a:noFill/>
        </p:spPr>
        <p:txBody>
          <a:bodyPr/>
          <a:lstStyle/>
          <a:p>
            <a:fld id="{6B128033-8506-400C-9E8D-7B0136FC18B8}" type="slidenum">
              <a:rPr lang="en-US" smtClean="0"/>
              <a:pPr/>
              <a:t>2</a:t>
            </a:fld>
            <a:endParaRPr lang="en-US" smtClean="0"/>
          </a:p>
        </p:txBody>
      </p:sp>
    </p:spTree>
    <p:extLst>
      <p:ext uri="{BB962C8B-B14F-4D97-AF65-F5344CB8AC3E}">
        <p14:creationId xmlns:p14="http://schemas.microsoft.com/office/powerpoint/2010/main" val="4163971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Show Slide #19</a:t>
            </a:r>
            <a:endParaRPr lang="en-US" dirty="0" smtClean="0"/>
          </a:p>
          <a:p>
            <a:endParaRPr lang="en-US" dirty="0" smtClean="0">
              <a:latin typeface="Arial" pitchFamily="34" charset="0"/>
              <a:cs typeface="Arial" pitchFamily="34" charset="0"/>
            </a:endParaRPr>
          </a:p>
          <a:p>
            <a:r>
              <a:rPr lang="en-US" dirty="0" smtClean="0">
                <a:latin typeface="Arial" pitchFamily="34" charset="0"/>
                <a:cs typeface="Arial" pitchFamily="34" charset="0"/>
              </a:rPr>
              <a:t>Using Wildcard Characters </a:t>
            </a:r>
          </a:p>
          <a:p>
            <a:pPr lvl="1"/>
            <a:r>
              <a:rPr lang="en-US" sz="2400" dirty="0" smtClean="0">
                <a:latin typeface="Arial" pitchFamily="34" charset="0"/>
                <a:cs typeface="Arial" pitchFamily="34" charset="0"/>
              </a:rPr>
              <a:t>Performing wildcard search will increase system performance since fewer records will be pulled from the system. Here are some examples of using a Wildcard search:</a:t>
            </a:r>
          </a:p>
          <a:p>
            <a:pPr lvl="2"/>
            <a:r>
              <a:rPr lang="en-US" dirty="0" smtClean="0">
                <a:latin typeface="Arial" pitchFamily="34" charset="0"/>
                <a:cs typeface="Arial" pitchFamily="34" charset="0"/>
              </a:rPr>
              <a:t>Placing the * at the end of a string causes the system to return all records that begin with the letters before the *. </a:t>
            </a:r>
          </a:p>
          <a:p>
            <a:pPr lvl="2"/>
            <a:r>
              <a:rPr lang="en-US" dirty="0" smtClean="0">
                <a:latin typeface="Arial" pitchFamily="34" charset="0"/>
                <a:cs typeface="Arial" pitchFamily="34" charset="0"/>
              </a:rPr>
              <a:t>Placing the * at the beginning of a string, the system will find all records that contains the characters at the end.</a:t>
            </a:r>
          </a:p>
          <a:p>
            <a:pPr lvl="2"/>
            <a:r>
              <a:rPr lang="en-US" dirty="0" smtClean="0">
                <a:latin typeface="Arial" pitchFamily="34" charset="0"/>
                <a:cs typeface="Arial" pitchFamily="34" charset="0"/>
              </a:rPr>
              <a:t>If you place the * at the beginning and end of the string, the system returns all records that contain the string at the beginning, middle, and/or end. </a:t>
            </a:r>
          </a:p>
          <a:p>
            <a:endParaRPr lang="en-US" dirty="0" smtClean="0">
              <a:latin typeface="Arial" pitchFamily="34" charset="0"/>
              <a:cs typeface="Arial" pitchFamily="34" charset="0"/>
            </a:endParaRPr>
          </a:p>
        </p:txBody>
      </p:sp>
      <p:sp>
        <p:nvSpPr>
          <p:cNvPr id="73732" name="Slide Number Placeholder 3"/>
          <p:cNvSpPr>
            <a:spLocks noGrp="1"/>
          </p:cNvSpPr>
          <p:nvPr>
            <p:ph type="sldNum" sz="quarter" idx="5"/>
          </p:nvPr>
        </p:nvSpPr>
        <p:spPr>
          <a:noFill/>
        </p:spPr>
        <p:txBody>
          <a:bodyPr/>
          <a:lstStyle/>
          <a:p>
            <a:fld id="{EC07D188-133D-482B-8C41-5297BF812C61}" type="slidenum">
              <a:rPr lang="en-US" smtClean="0">
                <a:latin typeface="Arial" pitchFamily="34" charset="0"/>
                <a:cs typeface="Arial" pitchFamily="34" charset="0"/>
              </a:rPr>
              <a:pPr/>
              <a:t>20</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449829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Show Slide #20</a:t>
            </a:r>
            <a:endParaRPr lang="en-US" dirty="0" smtClean="0"/>
          </a:p>
          <a:p>
            <a:endParaRPr lang="en-US" dirty="0" smtClean="0">
              <a:latin typeface="Arial" pitchFamily="34" charset="0"/>
              <a:cs typeface="Arial" pitchFamily="34" charset="0"/>
            </a:endParaRPr>
          </a:p>
          <a:p>
            <a:r>
              <a:rPr lang="en-US" dirty="0" smtClean="0">
                <a:latin typeface="Arial" pitchFamily="34" charset="0"/>
                <a:cs typeface="Arial" pitchFamily="34" charset="0"/>
              </a:rPr>
              <a:t>Using Matchcodes to search for data </a:t>
            </a:r>
            <a:r>
              <a:rPr lang="en-US" sz="2400" dirty="0" smtClean="0">
                <a:latin typeface="Arial" pitchFamily="34" charset="0"/>
                <a:cs typeface="Arial" pitchFamily="34" charset="0"/>
              </a:rPr>
              <a:t>Matchcodes allow users to select or search for a value from a list. </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74756" name="Slide Number Placeholder 3"/>
          <p:cNvSpPr>
            <a:spLocks noGrp="1"/>
          </p:cNvSpPr>
          <p:nvPr>
            <p:ph type="sldNum" sz="quarter" idx="5"/>
          </p:nvPr>
        </p:nvSpPr>
        <p:spPr>
          <a:noFill/>
        </p:spPr>
        <p:txBody>
          <a:bodyPr/>
          <a:lstStyle/>
          <a:p>
            <a:fld id="{807010B6-F0FE-4152-9184-524F7F20F4CC}" type="slidenum">
              <a:rPr lang="en-US" smtClean="0">
                <a:latin typeface="Arial" pitchFamily="34" charset="0"/>
                <a:cs typeface="Arial" pitchFamily="34" charset="0"/>
              </a:rPr>
              <a:pPr/>
              <a:t>21</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629974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ln/>
        </p:spPr>
        <p:txBody>
          <a:bodyPr/>
          <a:lstStyle/>
          <a:p>
            <a:pPr>
              <a:defRPr/>
            </a:pPr>
            <a:r>
              <a:rPr lang="en-US" b="1" dirty="0" smtClean="0"/>
              <a:t>Show Slide #21</a:t>
            </a:r>
            <a:endParaRPr lang="en-US" dirty="0" smtClean="0"/>
          </a:p>
          <a:p>
            <a:pPr>
              <a:defRPr/>
            </a:pPr>
            <a:endParaRPr lang="en-US" dirty="0" smtClean="0"/>
          </a:p>
          <a:p>
            <a:pPr marL="514350" indent="-514350">
              <a:buFontTx/>
              <a:buNone/>
            </a:pPr>
            <a:endParaRPr lang="en-US" sz="1200" b="1" u="none" dirty="0" smtClean="0">
              <a:latin typeface="Times New Roman" pitchFamily="18" charset="0"/>
              <a:cs typeface="Times New Roman" pitchFamily="18" charset="0"/>
            </a:endParaRPr>
          </a:p>
        </p:txBody>
      </p:sp>
      <p:sp>
        <p:nvSpPr>
          <p:cNvPr id="77828" name="Slide Number Placeholder 3"/>
          <p:cNvSpPr>
            <a:spLocks noGrp="1"/>
          </p:cNvSpPr>
          <p:nvPr>
            <p:ph type="sldNum" sz="quarter" idx="5"/>
          </p:nvPr>
        </p:nvSpPr>
        <p:spPr>
          <a:noFill/>
        </p:spPr>
        <p:txBody>
          <a:bodyPr/>
          <a:lstStyle/>
          <a:p>
            <a:fld id="{5449ECDE-B8AB-41ED-9E2A-9334AF389C02}" type="slidenum">
              <a:rPr lang="en-US" smtClean="0">
                <a:latin typeface="Arial" pitchFamily="34" charset="0"/>
                <a:cs typeface="Arial" pitchFamily="34" charset="0"/>
              </a:rPr>
              <a:pPr/>
              <a:t>22</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811547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Show Slide #22</a:t>
            </a:r>
          </a:p>
          <a:p>
            <a:endParaRPr lang="en-US" b="1" dirty="0" smtClean="0"/>
          </a:p>
          <a:p>
            <a:r>
              <a:rPr lang="en-US" b="1" dirty="0" smtClean="0"/>
              <a:t>Note: Walk students through the hands-on</a:t>
            </a:r>
            <a:r>
              <a:rPr lang="en-US" b="1" baseline="0" dirty="0" smtClean="0"/>
              <a:t>  portions of navigation:</a:t>
            </a:r>
          </a:p>
          <a:p>
            <a:endParaRPr lang="en-US" b="1" baseline="0" dirty="0" smtClean="0"/>
          </a:p>
          <a:p>
            <a:r>
              <a:rPr lang="en-US" b="1" baseline="0" dirty="0" smtClean="0"/>
              <a:t>Adding GFEBS to favorites</a:t>
            </a:r>
          </a:p>
          <a:p>
            <a:endParaRPr lang="en-US" b="1" baseline="0" dirty="0" smtClean="0"/>
          </a:p>
          <a:p>
            <a:r>
              <a:rPr lang="en-US" b="1" baseline="0" dirty="0" smtClean="0"/>
              <a:t>PSW</a:t>
            </a:r>
          </a:p>
          <a:p>
            <a:pPr lvl="1">
              <a:buFont typeface="Arial" pitchFamily="34" charset="0"/>
              <a:buChar char="•"/>
            </a:pPr>
            <a:r>
              <a:rPr lang="en-US" b="1" baseline="0" dirty="0" smtClean="0"/>
              <a:t>User Procedure</a:t>
            </a:r>
          </a:p>
          <a:p>
            <a:pPr lvl="1">
              <a:buFont typeface="Arial" pitchFamily="34" charset="0"/>
              <a:buChar char="•"/>
            </a:pPr>
            <a:r>
              <a:rPr lang="en-US" b="1" baseline="0" dirty="0" smtClean="0"/>
              <a:t>Training Guide</a:t>
            </a:r>
          </a:p>
          <a:p>
            <a:pPr lvl="1">
              <a:buFont typeface="Arial" pitchFamily="34" charset="0"/>
              <a:buChar char="•"/>
            </a:pPr>
            <a:r>
              <a:rPr lang="en-US" b="1" baseline="0" dirty="0" smtClean="0"/>
              <a:t>Concept Slide</a:t>
            </a:r>
          </a:p>
          <a:p>
            <a:pPr lvl="1">
              <a:buFont typeface="Arial" pitchFamily="34" charset="0"/>
              <a:buChar char="•"/>
            </a:pPr>
            <a:endParaRPr lang="en-US" b="1" baseline="0" dirty="0" smtClean="0"/>
          </a:p>
          <a:p>
            <a:r>
              <a:rPr lang="en-US" b="1" baseline="0" dirty="0" err="1" smtClean="0"/>
              <a:t>milWiki</a:t>
            </a:r>
            <a:r>
              <a:rPr lang="en-US" b="1" baseline="0" dirty="0" smtClean="0"/>
              <a:t> – finding job adds</a:t>
            </a:r>
          </a:p>
          <a:p>
            <a:r>
              <a:rPr lang="en-US" b="1" baseline="0" dirty="0" err="1" smtClean="0"/>
              <a:t>Milbook</a:t>
            </a:r>
            <a:r>
              <a:rPr lang="en-US" b="1" baseline="0" dirty="0" smtClean="0"/>
              <a:t> – military version of face book. </a:t>
            </a:r>
          </a:p>
          <a:p>
            <a:r>
              <a:rPr lang="en-US" b="1" baseline="0" dirty="0" smtClean="0"/>
              <a:t>Training Sandbox  (Training Portal TED 357)</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Public Folders</a:t>
            </a:r>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pPr>
              <a:defRPr/>
            </a:pPr>
            <a:fld id="{98A873A7-F8F0-4AC1-B3CA-FE3456E1F4F9}" type="slidenum">
              <a:rPr lang="en-US" smtClean="0"/>
              <a:pPr>
                <a:defRPr/>
              </a:pPr>
              <a:t>23</a:t>
            </a:fld>
            <a:endParaRPr lang="en-US" dirty="0"/>
          </a:p>
        </p:txBody>
      </p:sp>
    </p:spTree>
    <p:extLst>
      <p:ext uri="{BB962C8B-B14F-4D97-AF65-F5344CB8AC3E}">
        <p14:creationId xmlns:p14="http://schemas.microsoft.com/office/powerpoint/2010/main" val="1747578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ln/>
        </p:spPr>
        <p:txBody>
          <a:bodyPr/>
          <a:lstStyle/>
          <a:p>
            <a:pPr>
              <a:defRPr/>
            </a:pPr>
            <a:r>
              <a:rPr lang="en-US" b="1" dirty="0" smtClean="0"/>
              <a:t>Slide #23</a:t>
            </a:r>
            <a:endParaRPr lang="en-US" dirty="0" smtClean="0"/>
          </a:p>
          <a:p>
            <a:pPr>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Instructor Notes: </a:t>
            </a:r>
            <a:r>
              <a:rPr lang="en-US" baseline="0" dirty="0" smtClean="0"/>
              <a:t>Solicit </a:t>
            </a:r>
            <a:r>
              <a:rPr lang="en-US" dirty="0" smtClean="0"/>
              <a:t>questions</a:t>
            </a:r>
            <a:r>
              <a:rPr lang="en-US" baseline="0" dirty="0" smtClean="0"/>
              <a:t> the students may have, summarize, and restate TLO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Show Slide #24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a:defRPr/>
            </a:pPr>
            <a:endParaRPr lang="en-US" baseline="0" dirty="0" smtClean="0"/>
          </a:p>
        </p:txBody>
      </p:sp>
      <p:sp>
        <p:nvSpPr>
          <p:cNvPr id="77828" name="Slide Number Placeholder 3"/>
          <p:cNvSpPr>
            <a:spLocks noGrp="1"/>
          </p:cNvSpPr>
          <p:nvPr>
            <p:ph type="sldNum" sz="quarter" idx="5"/>
          </p:nvPr>
        </p:nvSpPr>
        <p:spPr>
          <a:noFill/>
        </p:spPr>
        <p:txBody>
          <a:bodyPr/>
          <a:lstStyle/>
          <a:p>
            <a:fld id="{5449ECDE-B8AB-41ED-9E2A-9334AF389C02}" type="slidenum">
              <a:rPr lang="en-US" smtClean="0">
                <a:latin typeface="Arial" pitchFamily="34" charset="0"/>
                <a:cs typeface="Arial" pitchFamily="34" charset="0"/>
              </a:rPr>
              <a:pPr/>
              <a:t>24</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15388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b="1" dirty="0" smtClean="0">
                <a:latin typeface="Arial" pitchFamily="34" charset="0"/>
                <a:cs typeface="Arial" pitchFamily="34" charset="0"/>
              </a:rPr>
              <a:t>Show Slide #2</a:t>
            </a:r>
          </a:p>
          <a:p>
            <a:endParaRPr lang="en-US" dirty="0" smtClean="0">
              <a:latin typeface="Arial" pitchFamily="34" charset="0"/>
              <a:cs typeface="Arial" pitchFamily="34" charset="0"/>
            </a:endParaRPr>
          </a:p>
          <a:p>
            <a:r>
              <a:rPr lang="en-US" dirty="0" smtClean="0">
                <a:latin typeface="Arial" pitchFamily="34" charset="0"/>
                <a:cs typeface="Arial" pitchFamily="34" charset="0"/>
              </a:rPr>
              <a:t>What is General Funds Enterprise Business System (GFEBS)?</a:t>
            </a:r>
          </a:p>
          <a:p>
            <a:endParaRPr lang="en-US" dirty="0" smtClean="0">
              <a:latin typeface="Arial" pitchFamily="34" charset="0"/>
              <a:cs typeface="Arial" pitchFamily="34" charset="0"/>
            </a:endParaRPr>
          </a:p>
          <a:p>
            <a:pPr>
              <a:buFontTx/>
              <a:buNone/>
            </a:pPr>
            <a:r>
              <a:rPr lang="en-US" dirty="0" smtClean="0">
                <a:latin typeface="Arial" pitchFamily="34" charset="0"/>
                <a:cs typeface="Arial" pitchFamily="34" charset="0"/>
              </a:rPr>
              <a:t>A web-based financial management system that provides the Army relevant, reliable, and timely financial information .</a:t>
            </a:r>
          </a:p>
          <a:p>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GFEBS results in a multitude of benefits for the Army’s financial professionals.  Currently, the Army spends a large percentage of its efforts processing transactions, controlling interfaces and generating reports. </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With GFEBS, the Army’s financial professionals are now able to devote more time to financial analysis and reduce the amount of time spent on processing transactions. </a:t>
            </a:r>
          </a:p>
        </p:txBody>
      </p:sp>
      <p:sp>
        <p:nvSpPr>
          <p:cNvPr id="44036" name="Slide Number Placeholder 3"/>
          <p:cNvSpPr>
            <a:spLocks noGrp="1"/>
          </p:cNvSpPr>
          <p:nvPr>
            <p:ph type="sldNum" sz="quarter" idx="5"/>
          </p:nvPr>
        </p:nvSpPr>
        <p:spPr>
          <a:noFill/>
        </p:spPr>
        <p:txBody>
          <a:bodyPr/>
          <a:lstStyle/>
          <a:p>
            <a:fld id="{7CDDC05B-7F6A-48D9-8D79-61CA9B7BABEE}" type="slidenum">
              <a:rPr lang="en-US" smtClean="0">
                <a:latin typeface="Arial" pitchFamily="34" charset="0"/>
                <a:cs typeface="Arial" pitchFamily="34" charset="0"/>
              </a:rPr>
              <a:pPr/>
              <a:t>3</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70819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731C225-6846-430C-9B85-86103512D492}" type="slidenum">
              <a:rPr lang="en-US" smtClean="0">
                <a:latin typeface="Arial" pitchFamily="34" charset="0"/>
                <a:cs typeface="Arial" pitchFamily="34" charset="0"/>
              </a:rPr>
              <a:pPr/>
              <a:t>4</a:t>
            </a:fld>
            <a:endParaRPr lang="en-US" dirty="0" smtClean="0">
              <a:latin typeface="Arial" pitchFamily="34" charset="0"/>
              <a:cs typeface="Arial" pitchFamily="34" charset="0"/>
            </a:endParaRPr>
          </a:p>
        </p:txBody>
      </p:sp>
      <p:sp>
        <p:nvSpPr>
          <p:cNvPr id="45059" name="Rectangle 2"/>
          <p:cNvSpPr>
            <a:spLocks noGrp="1" noRot="1" noChangeAspect="1" noChangeArrowheads="1" noTextEdit="1"/>
          </p:cNvSpPr>
          <p:nvPr>
            <p:ph type="sldImg"/>
          </p:nvPr>
        </p:nvSpPr>
        <p:spPr>
          <a:xfrm>
            <a:off x="1181100" y="695325"/>
            <a:ext cx="4649788" cy="3487738"/>
          </a:xfrm>
          <a:ln/>
        </p:spPr>
      </p:sp>
      <p:sp>
        <p:nvSpPr>
          <p:cNvPr id="45060" name="Rectangle 3"/>
          <p:cNvSpPr>
            <a:spLocks noGrp="1" noChangeArrowheads="1"/>
          </p:cNvSpPr>
          <p:nvPr>
            <p:ph type="body" idx="1"/>
          </p:nvPr>
        </p:nvSpPr>
        <p:spPr>
          <a:xfrm>
            <a:off x="531813" y="4416425"/>
            <a:ext cx="5919787" cy="4335463"/>
          </a:xfrm>
          <a:noFill/>
          <a:ln/>
        </p:spPr>
        <p:txBody>
          <a:bodyPr/>
          <a:lstStyle/>
          <a:p>
            <a:pPr>
              <a:spcBef>
                <a:spcPct val="0"/>
              </a:spcBef>
            </a:pPr>
            <a:r>
              <a:rPr lang="en-US" sz="1000" b="1" dirty="0" smtClean="0">
                <a:latin typeface="Arial" pitchFamily="34" charset="0"/>
                <a:cs typeface="Arial" pitchFamily="34" charset="0"/>
              </a:rPr>
              <a:t>Show Slide #3</a:t>
            </a:r>
          </a:p>
          <a:p>
            <a:pPr>
              <a:spcBef>
                <a:spcPct val="0"/>
              </a:spcBef>
            </a:pPr>
            <a:endParaRPr lang="en-US" sz="1000" b="1" dirty="0" smtClean="0">
              <a:latin typeface="Arial" pitchFamily="34" charset="0"/>
              <a:cs typeface="Arial" pitchFamily="34" charset="0"/>
            </a:endParaRPr>
          </a:p>
          <a:p>
            <a:pPr>
              <a:spcBef>
                <a:spcPct val="0"/>
              </a:spcBef>
              <a:buFontTx/>
              <a:buChar char="•"/>
            </a:pPr>
            <a:r>
              <a:rPr lang="en-US" sz="1000" b="1" dirty="0" smtClean="0">
                <a:latin typeface="Arial" pitchFamily="34" charset="0"/>
                <a:cs typeface="Arial" pitchFamily="34" charset="0"/>
              </a:rPr>
              <a:t>The primary objectives are to improve performance, standardize business processes and ensure capability exists to meet future needs. </a:t>
            </a:r>
          </a:p>
          <a:p>
            <a:pPr>
              <a:spcBef>
                <a:spcPct val="0"/>
              </a:spcBef>
              <a:buFontTx/>
              <a:buChar char="•"/>
            </a:pPr>
            <a:endParaRPr lang="en-US" sz="1000" b="1" dirty="0" smtClean="0">
              <a:latin typeface="Arial" pitchFamily="34" charset="0"/>
              <a:cs typeface="Arial" pitchFamily="34" charset="0"/>
            </a:endParaRPr>
          </a:p>
          <a:p>
            <a:pPr>
              <a:spcBef>
                <a:spcPct val="0"/>
              </a:spcBef>
            </a:pPr>
            <a:r>
              <a:rPr lang="en-US" sz="1000" dirty="0" smtClean="0">
                <a:latin typeface="Arial" pitchFamily="34" charset="0"/>
                <a:cs typeface="Arial" pitchFamily="34" charset="0"/>
              </a:rPr>
              <a:t>The primary goal of GFEBS is to capture transactions and provide reliable data to better enable Army leadership to make decisions in support of the War fighting </a:t>
            </a:r>
            <a:r>
              <a:rPr lang="en-US" sz="1000" b="0" dirty="0" smtClean="0">
                <a:latin typeface="Arial" pitchFamily="34" charset="0"/>
                <a:cs typeface="Arial" pitchFamily="34" charset="0"/>
              </a:rPr>
              <a:t>capability in era of persistent conflict.  </a:t>
            </a:r>
          </a:p>
          <a:p>
            <a:pPr>
              <a:spcBef>
                <a:spcPct val="0"/>
              </a:spcBef>
            </a:pPr>
            <a:endParaRPr lang="en-US" sz="1000" b="0" dirty="0" smtClean="0">
              <a:latin typeface="Arial" pitchFamily="34" charset="0"/>
              <a:cs typeface="Arial" pitchFamily="34" charset="0"/>
            </a:endParaRPr>
          </a:p>
          <a:p>
            <a:r>
              <a:rPr lang="en-US" sz="1000" dirty="0" smtClean="0">
                <a:latin typeface="Arial" pitchFamily="34" charset="0"/>
                <a:cs typeface="Arial" pitchFamily="34" charset="0"/>
              </a:rPr>
              <a:t>GFEBS results in a multitude of benefits for the Army’s financial professionals. GFEBS enables the Army’s financial professionals to realize wide-ranging benefits as the system is incrementally deployed throughout the Army, including the following: </a:t>
            </a:r>
          </a:p>
          <a:p>
            <a:endParaRPr lang="en-US" sz="1000" dirty="0" smtClean="0">
              <a:latin typeface="Arial" pitchFamily="34" charset="0"/>
              <a:cs typeface="Arial" pitchFamily="34" charset="0"/>
            </a:endParaRPr>
          </a:p>
          <a:p>
            <a:pPr>
              <a:buFontTx/>
              <a:buChar char="•"/>
            </a:pPr>
            <a:r>
              <a:rPr lang="en-US" sz="1000" i="1" dirty="0" smtClean="0">
                <a:latin typeface="Arial" pitchFamily="34" charset="0"/>
                <a:cs typeface="Arial" pitchFamily="34" charset="0"/>
              </a:rPr>
              <a:t>Customized reporting                  </a:t>
            </a:r>
          </a:p>
          <a:p>
            <a:pPr>
              <a:buFontTx/>
              <a:buChar char="•"/>
            </a:pPr>
            <a:r>
              <a:rPr lang="en-US" sz="1000" i="1" dirty="0" smtClean="0">
                <a:latin typeface="Arial" pitchFamily="34" charset="0"/>
                <a:cs typeface="Arial" pitchFamily="34" charset="0"/>
              </a:rPr>
              <a:t>Electronic data interchange </a:t>
            </a:r>
          </a:p>
          <a:p>
            <a:pPr>
              <a:buFontTx/>
              <a:buChar char="•"/>
            </a:pPr>
            <a:r>
              <a:rPr lang="en-US" sz="1000" i="1" dirty="0" smtClean="0">
                <a:latin typeface="Arial" pitchFamily="34" charset="0"/>
                <a:cs typeface="Arial" pitchFamily="34" charset="0"/>
              </a:rPr>
              <a:t>Electronic document routing </a:t>
            </a:r>
          </a:p>
          <a:p>
            <a:pPr>
              <a:buFontTx/>
              <a:buChar char="•"/>
            </a:pPr>
            <a:r>
              <a:rPr lang="en-US" sz="1000" i="1" dirty="0" smtClean="0">
                <a:latin typeface="Arial" pitchFamily="34" charset="0"/>
                <a:cs typeface="Arial" pitchFamily="34" charset="0"/>
              </a:rPr>
              <a:t>Online analysis </a:t>
            </a:r>
          </a:p>
          <a:p>
            <a:pPr>
              <a:buFontTx/>
              <a:buChar char="•"/>
            </a:pPr>
            <a:r>
              <a:rPr lang="en-US" sz="1000" i="1" dirty="0" smtClean="0">
                <a:latin typeface="Arial" pitchFamily="34" charset="0"/>
                <a:cs typeface="Arial" pitchFamily="34" charset="0"/>
              </a:rPr>
              <a:t>Online suspense tracking </a:t>
            </a:r>
          </a:p>
          <a:p>
            <a:pPr>
              <a:buFontTx/>
              <a:buChar char="•"/>
            </a:pPr>
            <a:r>
              <a:rPr lang="en-US" sz="1000" i="1" dirty="0" smtClean="0">
                <a:latin typeface="Arial" pitchFamily="34" charset="0"/>
                <a:cs typeface="Arial" pitchFamily="34" charset="0"/>
              </a:rPr>
              <a:t>Workflow processing </a:t>
            </a:r>
          </a:p>
          <a:p>
            <a:pPr>
              <a:buFontTx/>
              <a:buChar char="•"/>
            </a:pPr>
            <a:r>
              <a:rPr lang="en-US" sz="1000" i="1" dirty="0" smtClean="0">
                <a:latin typeface="Arial" pitchFamily="34" charset="0"/>
                <a:cs typeface="Arial" pitchFamily="34" charset="0"/>
              </a:rPr>
              <a:t>Interactive document entry </a:t>
            </a:r>
          </a:p>
          <a:p>
            <a:pPr>
              <a:buFontTx/>
              <a:buChar char="•"/>
            </a:pPr>
            <a:r>
              <a:rPr lang="en-US" sz="1000" i="1" dirty="0" smtClean="0">
                <a:latin typeface="Arial" pitchFamily="34" charset="0"/>
                <a:cs typeface="Arial" pitchFamily="34" charset="0"/>
              </a:rPr>
              <a:t>Web interfaces </a:t>
            </a:r>
          </a:p>
          <a:p>
            <a:pPr>
              <a:buFontTx/>
              <a:buNone/>
            </a:pPr>
            <a:endParaRPr lang="en-US" sz="1000" i="1" dirty="0" smtClean="0">
              <a:latin typeface="Arial" pitchFamily="34" charset="0"/>
              <a:cs typeface="Arial" pitchFamily="34" charset="0"/>
            </a:endParaRPr>
          </a:p>
          <a:p>
            <a:pPr marL="231775" lvl="1" indent="115888">
              <a:spcBef>
                <a:spcPct val="0"/>
              </a:spcBef>
              <a:buFont typeface="Wingdings" pitchFamily="2" charset="2"/>
              <a:buChar char="Ø"/>
            </a:pPr>
            <a:endParaRPr lang="en-US" sz="1000" b="1" dirty="0" smtClean="0">
              <a:latin typeface="Arial" pitchFamily="34" charset="0"/>
              <a:cs typeface="Arial" pitchFamily="34" charset="0"/>
            </a:endParaRPr>
          </a:p>
          <a:p>
            <a:pPr>
              <a:spcBef>
                <a:spcPct val="0"/>
              </a:spcBef>
              <a:buFontTx/>
              <a:buChar char="•"/>
            </a:pPr>
            <a:r>
              <a:rPr lang="en-US" sz="1000" dirty="0" smtClean="0">
                <a:latin typeface="Arial" pitchFamily="34" charset="0"/>
                <a:cs typeface="Arial" pitchFamily="34" charset="0"/>
              </a:rPr>
              <a:t>GFEBS will require significant integration with other systems to support installation or activity level, major command, and departmental accounting, finance, cost and reporting operations.  </a:t>
            </a:r>
            <a:endParaRPr lang="en-US" sz="1000" b="1" dirty="0" smtClean="0">
              <a:latin typeface="Arial" pitchFamily="34" charset="0"/>
              <a:cs typeface="Arial" pitchFamily="34" charset="0"/>
            </a:endParaRPr>
          </a:p>
        </p:txBody>
      </p:sp>
      <p:sp>
        <p:nvSpPr>
          <p:cNvPr id="45061" name="Line 4"/>
          <p:cNvSpPr>
            <a:spLocks noChangeShapeType="1"/>
          </p:cNvSpPr>
          <p:nvPr/>
        </p:nvSpPr>
        <p:spPr bwMode="auto">
          <a:xfrm>
            <a:off x="234950" y="6894513"/>
            <a:ext cx="6543675" cy="0"/>
          </a:xfrm>
          <a:prstGeom prst="line">
            <a:avLst/>
          </a:prstGeom>
          <a:noFill/>
          <a:ln w="9525">
            <a:solidFill>
              <a:schemeClr val="tx1"/>
            </a:solidFill>
            <a:prstDash val="dash"/>
            <a:round/>
            <a:headEnd/>
            <a:tailEnd/>
          </a:ln>
        </p:spPr>
        <p:txBody>
          <a:bodyPr lIns="93177" tIns="46589" rIns="93177" bIns="46589"/>
          <a:lstStyle/>
          <a:p>
            <a:endParaRPr lang="en-US" dirty="0"/>
          </a:p>
        </p:txBody>
      </p:sp>
    </p:spTree>
    <p:extLst>
      <p:ext uri="{BB962C8B-B14F-4D97-AF65-F5344CB8AC3E}">
        <p14:creationId xmlns:p14="http://schemas.microsoft.com/office/powerpoint/2010/main" val="1906107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C1F97D5-2F75-4D55-AF2D-42A6484CF50A}" type="slidenum">
              <a:rPr lang="en-US" smtClean="0">
                <a:latin typeface="Arial" pitchFamily="34" charset="0"/>
                <a:cs typeface="Arial" pitchFamily="34" charset="0"/>
              </a:rPr>
              <a:pPr/>
              <a:t>5</a:t>
            </a:fld>
            <a:endParaRPr lang="en-US" dirty="0" smtClean="0">
              <a:latin typeface="Arial" pitchFamily="34" charset="0"/>
              <a:cs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a:spcBef>
                <a:spcPct val="0"/>
              </a:spcBef>
            </a:pPr>
            <a:r>
              <a:rPr lang="en-US" sz="1400" b="1" dirty="0" smtClean="0">
                <a:latin typeface="Arial" pitchFamily="34" charset="0"/>
                <a:cs typeface="Arial" pitchFamily="34" charset="0"/>
              </a:rPr>
              <a:t>Show Slide #4</a:t>
            </a:r>
          </a:p>
          <a:p>
            <a:pPr>
              <a:spcBef>
                <a:spcPct val="0"/>
              </a:spcBef>
            </a:pPr>
            <a:endParaRPr lang="en-US" sz="1400"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GFEBS streamlines and shares critical data across the Active Army, the Army National Guard and the Army Reserve. </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GFEBS organized analysis and development activities into 9 business processes </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All users across the Army draw common data from and record transactions on the central ERP. All input from transactions is simultaneously available to all related actions.</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All data is available in the Business Intelligence module for analyses and support decision-making across the staffs and the Army.   </a:t>
            </a:r>
          </a:p>
        </p:txBody>
      </p:sp>
    </p:spTree>
    <p:extLst>
      <p:ext uri="{BB962C8B-B14F-4D97-AF65-F5344CB8AC3E}">
        <p14:creationId xmlns:p14="http://schemas.microsoft.com/office/powerpoint/2010/main" val="2268336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b="1" dirty="0" smtClean="0">
                <a:latin typeface="Calibri" pitchFamily="34" charset="0"/>
                <a:cs typeface="Arial" pitchFamily="34" charset="0"/>
              </a:rPr>
              <a:t>Show slide #5</a:t>
            </a:r>
          </a:p>
          <a:p>
            <a:endParaRPr lang="en-US" b="1" dirty="0" smtClean="0">
              <a:latin typeface="Calibri" pitchFamily="34" charset="0"/>
              <a:cs typeface="Arial" pitchFamily="34" charset="0"/>
            </a:endParaRPr>
          </a:p>
          <a:p>
            <a:r>
              <a:rPr lang="en-US" b="1" dirty="0" smtClean="0">
                <a:latin typeface="Calibri" pitchFamily="34" charset="0"/>
                <a:cs typeface="Arial" pitchFamily="34" charset="0"/>
              </a:rPr>
              <a:t>GFEBS is an Enterprise Resource Planning (ERP) solution consisting of integrated functional modules.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There are 9 Business Process systems the Army use, they are as follows:</a:t>
            </a:r>
          </a:p>
          <a:p>
            <a:r>
              <a:rPr lang="en-US" dirty="0" smtClean="0">
                <a:latin typeface="Arial" pitchFamily="34" charset="0"/>
                <a:cs typeface="Arial" pitchFamily="34" charset="0"/>
              </a:rPr>
              <a:t>  </a:t>
            </a:r>
          </a:p>
          <a:p>
            <a:pPr marL="171450" indent="-171450">
              <a:buFont typeface="Arial" panose="020B0604020202020204" pitchFamily="34" charset="0"/>
              <a:buChar char="•"/>
            </a:pPr>
            <a:r>
              <a:rPr lang="en-US" dirty="0" smtClean="0">
                <a:latin typeface="Calibri" pitchFamily="34" charset="0"/>
                <a:cs typeface="Arial" pitchFamily="34" charset="0"/>
              </a:rPr>
              <a:t>FI - Financials</a:t>
            </a:r>
          </a:p>
          <a:p>
            <a:pPr marL="171450" indent="-171450">
              <a:buFont typeface="Arial" panose="020B0604020202020204" pitchFamily="34" charset="0"/>
              <a:buChar char="•"/>
            </a:pPr>
            <a:r>
              <a:rPr lang="en-US" dirty="0" smtClean="0">
                <a:latin typeface="Calibri" pitchFamily="34" charset="0"/>
                <a:cs typeface="Arial" pitchFamily="34" charset="0"/>
              </a:rPr>
              <a:t>FM - Funds Management</a:t>
            </a:r>
          </a:p>
          <a:p>
            <a:pPr marL="171450" indent="-171450">
              <a:buFont typeface="Arial" panose="020B0604020202020204" pitchFamily="34" charset="0"/>
              <a:buChar char="•"/>
            </a:pPr>
            <a:r>
              <a:rPr lang="en-US" dirty="0" smtClean="0">
                <a:latin typeface="Calibri" pitchFamily="34" charset="0"/>
                <a:cs typeface="Arial" pitchFamily="34" charset="0"/>
              </a:rPr>
              <a:t>SC - Spending Chain</a:t>
            </a:r>
          </a:p>
          <a:p>
            <a:pPr marL="171450" indent="-171450">
              <a:buFont typeface="Arial" panose="020B0604020202020204" pitchFamily="34" charset="0"/>
              <a:buChar char="•"/>
            </a:pPr>
            <a:r>
              <a:rPr lang="en-US" dirty="0" smtClean="0">
                <a:latin typeface="Calibri" pitchFamily="34" charset="0"/>
                <a:cs typeface="Arial" pitchFamily="34" charset="0"/>
              </a:rPr>
              <a:t>CM - Cost Management</a:t>
            </a:r>
          </a:p>
          <a:p>
            <a:pPr marL="171450" indent="-171450">
              <a:buFont typeface="Arial" panose="020B0604020202020204" pitchFamily="34" charset="0"/>
              <a:buChar char="•"/>
            </a:pPr>
            <a:r>
              <a:rPr lang="en-US" dirty="0" smtClean="0">
                <a:latin typeface="Calibri" pitchFamily="34" charset="0"/>
                <a:cs typeface="Arial" pitchFamily="34" charset="0"/>
              </a:rPr>
              <a:t>RM - Reimbursables</a:t>
            </a:r>
          </a:p>
          <a:p>
            <a:pPr marL="171450" indent="-171450">
              <a:buFont typeface="Arial" panose="020B0604020202020204" pitchFamily="34" charset="0"/>
              <a:buChar char="•"/>
            </a:pPr>
            <a:r>
              <a:rPr lang="en-US" dirty="0" smtClean="0">
                <a:latin typeface="Calibri" pitchFamily="34" charset="0"/>
                <a:cs typeface="Arial" pitchFamily="34" charset="0"/>
              </a:rPr>
              <a:t>EA - Equipment and Assets</a:t>
            </a:r>
          </a:p>
          <a:p>
            <a:pPr marL="171450" indent="-171450">
              <a:buFont typeface="Arial" panose="020B0604020202020204" pitchFamily="34" charset="0"/>
              <a:buChar char="•"/>
            </a:pPr>
            <a:r>
              <a:rPr lang="en-US" dirty="0" smtClean="0">
                <a:latin typeface="Calibri" pitchFamily="34" charset="0"/>
                <a:cs typeface="Arial" pitchFamily="34" charset="0"/>
              </a:rPr>
              <a:t>PS - Project Systems</a:t>
            </a:r>
          </a:p>
          <a:p>
            <a:pPr marL="171450" indent="-171450">
              <a:buFont typeface="Arial" panose="020B0604020202020204" pitchFamily="34" charset="0"/>
              <a:buChar char="•"/>
            </a:pPr>
            <a:r>
              <a:rPr lang="en-US" dirty="0" smtClean="0">
                <a:latin typeface="Calibri" pitchFamily="34" charset="0"/>
                <a:cs typeface="Arial" pitchFamily="34" charset="0"/>
              </a:rPr>
              <a:t>RP - Real Property</a:t>
            </a:r>
          </a:p>
          <a:p>
            <a:pPr marL="171450" indent="-171450">
              <a:buFont typeface="Arial" panose="020B0604020202020204" pitchFamily="34" charset="0"/>
              <a:buChar char="•"/>
            </a:pPr>
            <a:r>
              <a:rPr lang="en-US" dirty="0" smtClean="0">
                <a:latin typeface="Calibri" pitchFamily="34" charset="0"/>
                <a:cs typeface="Arial" pitchFamily="34" charset="0"/>
              </a:rPr>
              <a:t>PM - Plant Maintenance</a:t>
            </a:r>
            <a:endParaRPr lang="en-US" dirty="0" smtClean="0">
              <a:latin typeface="Arial" pitchFamily="34" charset="0"/>
              <a:cs typeface="Arial" pitchFamily="34" charset="0"/>
            </a:endParaRPr>
          </a:p>
        </p:txBody>
      </p:sp>
      <p:sp>
        <p:nvSpPr>
          <p:cNvPr id="47108" name="Slide Number Placeholder 3"/>
          <p:cNvSpPr>
            <a:spLocks noGrp="1"/>
          </p:cNvSpPr>
          <p:nvPr>
            <p:ph type="sldNum" sz="quarter" idx="5"/>
          </p:nvPr>
        </p:nvSpPr>
        <p:spPr>
          <a:noFill/>
        </p:spPr>
        <p:txBody>
          <a:bodyPr/>
          <a:lstStyle/>
          <a:p>
            <a:fld id="{AEFA1305-B425-46B4-9A1F-AA99D980E930}" type="slidenum">
              <a:rPr lang="en-US" smtClean="0">
                <a:latin typeface="Arial" pitchFamily="34" charset="0"/>
                <a:cs typeface="Arial" pitchFamily="34" charset="0"/>
              </a:rPr>
              <a:pPr/>
              <a:t>6</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417493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a:lnSpc>
                <a:spcPct val="150000"/>
              </a:lnSpc>
            </a:pPr>
            <a:r>
              <a:rPr lang="en-US" b="1" dirty="0" smtClean="0">
                <a:latin typeface="Arial" pitchFamily="34" charset="0"/>
                <a:cs typeface="Arial" pitchFamily="34" charset="0"/>
              </a:rPr>
              <a:t>Show Slide #6</a:t>
            </a:r>
          </a:p>
          <a:p>
            <a:pPr>
              <a:lnSpc>
                <a:spcPct val="150000"/>
              </a:lnSpc>
            </a:pPr>
            <a:endParaRPr lang="en-US" dirty="0" smtClean="0">
              <a:latin typeface="Arial" pitchFamily="34" charset="0"/>
              <a:cs typeface="Arial" pitchFamily="34" charset="0"/>
            </a:endParaRPr>
          </a:p>
          <a:p>
            <a:pPr>
              <a:lnSpc>
                <a:spcPct val="150000"/>
              </a:lnSpc>
            </a:pPr>
            <a:r>
              <a:rPr lang="en-US" dirty="0" smtClean="0">
                <a:latin typeface="Arial" pitchFamily="34" charset="0"/>
                <a:cs typeface="Arial" pitchFamily="34" charset="0"/>
              </a:rPr>
              <a:t>Two primary types of data exist in GFEBS: Master Data and Transactional Data. </a:t>
            </a:r>
          </a:p>
          <a:p>
            <a:pPr>
              <a:lnSpc>
                <a:spcPct val="150000"/>
              </a:lnSpc>
            </a:pPr>
            <a:endParaRPr lang="en-US" dirty="0" smtClean="0">
              <a:latin typeface="Arial" pitchFamily="34" charset="0"/>
              <a:cs typeface="Arial" pitchFamily="34" charset="0"/>
            </a:endParaRPr>
          </a:p>
          <a:p>
            <a:pPr>
              <a:lnSpc>
                <a:spcPct val="150000"/>
              </a:lnSpc>
            </a:pPr>
            <a:r>
              <a:rPr lang="en-US" dirty="0" smtClean="0">
                <a:latin typeface="Arial" pitchFamily="34" charset="0"/>
                <a:cs typeface="Arial" pitchFamily="34" charset="0"/>
              </a:rPr>
              <a:t>Integrating master data through a single source such as GFEBS eliminates data redundancy and conflicting information, and provides a single view of master data information.</a:t>
            </a:r>
          </a:p>
          <a:p>
            <a:pPr>
              <a:lnSpc>
                <a:spcPct val="150000"/>
              </a:lnSpc>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The </a:t>
            </a:r>
            <a:r>
              <a:rPr lang="en-US" b="1" dirty="0" smtClean="0">
                <a:latin typeface="Arial" pitchFamily="34" charset="0"/>
                <a:cs typeface="Arial" pitchFamily="34" charset="0"/>
              </a:rPr>
              <a:t>general ledger</a:t>
            </a:r>
            <a:r>
              <a:rPr lang="en-US" dirty="0" smtClean="0">
                <a:latin typeface="Arial" pitchFamily="34" charset="0"/>
                <a:cs typeface="Arial" pitchFamily="34" charset="0"/>
              </a:rPr>
              <a:t> is the main accounting record of a business which uses </a:t>
            </a:r>
            <a:r>
              <a:rPr lang="en-US" dirty="0" smtClean="0">
                <a:latin typeface="Arial" pitchFamily="34" charset="0"/>
                <a:cs typeface="Arial" pitchFamily="34" charset="0"/>
                <a:hlinkClick r:id="rId3" action="ppaction://hlinkfile" tooltip="Double-entry bookkeeping"/>
              </a:rPr>
              <a:t>double-entry bookkeeping</a:t>
            </a:r>
            <a:r>
              <a:rPr lang="en-US" dirty="0" smtClean="0">
                <a:latin typeface="Arial" pitchFamily="34" charset="0"/>
                <a:cs typeface="Arial" pitchFamily="34" charset="0"/>
              </a:rPr>
              <a:t>. It will usually include </a:t>
            </a:r>
            <a:r>
              <a:rPr lang="en-US" dirty="0" smtClean="0">
                <a:latin typeface="Arial" pitchFamily="34" charset="0"/>
                <a:cs typeface="Arial" pitchFamily="34" charset="0"/>
                <a:hlinkClick r:id="rId4" action="ppaction://hlinkfile" tooltip="Account (accountancy)"/>
              </a:rPr>
              <a:t>accounts</a:t>
            </a:r>
            <a:r>
              <a:rPr lang="en-US" dirty="0" smtClean="0">
                <a:latin typeface="Arial" pitchFamily="34" charset="0"/>
                <a:cs typeface="Arial" pitchFamily="34" charset="0"/>
              </a:rPr>
              <a:t> for such items as current </a:t>
            </a:r>
            <a:r>
              <a:rPr lang="en-US" dirty="0" smtClean="0">
                <a:latin typeface="Arial" pitchFamily="34" charset="0"/>
                <a:cs typeface="Arial" pitchFamily="34" charset="0"/>
                <a:hlinkClick r:id="rId5" action="ppaction://hlinkfile" tooltip="Assets"/>
              </a:rPr>
              <a:t>assets</a:t>
            </a:r>
            <a:r>
              <a:rPr lang="en-US" dirty="0" smtClean="0">
                <a:latin typeface="Arial" pitchFamily="34" charset="0"/>
                <a:cs typeface="Arial" pitchFamily="34" charset="0"/>
              </a:rPr>
              <a:t>, fixed assets, liabilities, revenue and expense items, gains and losses.</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We will discuss Customer Master Data later in one of the learning activities. </a:t>
            </a:r>
          </a:p>
        </p:txBody>
      </p:sp>
      <p:sp>
        <p:nvSpPr>
          <p:cNvPr id="48132" name="Slide Number Placeholder 3"/>
          <p:cNvSpPr>
            <a:spLocks noGrp="1"/>
          </p:cNvSpPr>
          <p:nvPr>
            <p:ph type="sldNum" sz="quarter" idx="5"/>
          </p:nvPr>
        </p:nvSpPr>
        <p:spPr>
          <a:noFill/>
        </p:spPr>
        <p:txBody>
          <a:bodyPr/>
          <a:lstStyle/>
          <a:p>
            <a:fld id="{4D821381-75B0-43EF-BAEB-25DC10BB41E4}" type="slidenum">
              <a:rPr lang="en-US" smtClean="0">
                <a:latin typeface="Arial" pitchFamily="34" charset="0"/>
                <a:cs typeface="Arial" pitchFamily="34" charset="0"/>
              </a:rPr>
              <a:pPr/>
              <a:t>7</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2368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b="1" dirty="0" smtClean="0">
                <a:latin typeface="Arial" pitchFamily="34" charset="0"/>
                <a:cs typeface="Arial" pitchFamily="34" charset="0"/>
              </a:rPr>
              <a:t>Show slide #7</a:t>
            </a:r>
          </a:p>
          <a:p>
            <a:endParaRPr lang="en-US" b="1" dirty="0" smtClean="0">
              <a:latin typeface="Arial" pitchFamily="34" charset="0"/>
              <a:cs typeface="Arial" pitchFamily="34" charset="0"/>
            </a:endParaRPr>
          </a:p>
          <a:p>
            <a:pPr>
              <a:buFontTx/>
              <a:buChar char="•"/>
            </a:pPr>
            <a:r>
              <a:rPr lang="en-US" dirty="0" smtClean="0">
                <a:latin typeface="Arial" pitchFamily="34" charset="0"/>
                <a:cs typeface="Arial" pitchFamily="34" charset="0"/>
              </a:rPr>
              <a:t> A role is defined as a major grouping of activities that reflect a specific aspect of a person’s job. While a role may have several activities aligned to it, an activity can only be aligned with one role.</a:t>
            </a:r>
          </a:p>
          <a:p>
            <a:pPr>
              <a:buFontTx/>
              <a:buChar char="•"/>
            </a:pPr>
            <a:endParaRPr lang="en-US" dirty="0" smtClean="0">
              <a:latin typeface="Arial" pitchFamily="34" charset="0"/>
              <a:cs typeface="Arial" pitchFamily="34" charset="0"/>
            </a:endParaRPr>
          </a:p>
          <a:p>
            <a:pPr>
              <a:buFontTx/>
              <a:buChar char="•"/>
            </a:pPr>
            <a:r>
              <a:rPr lang="en-US" dirty="0" smtClean="0">
                <a:latin typeface="Arial" pitchFamily="34" charset="0"/>
                <a:cs typeface="Arial" pitchFamily="34" charset="0"/>
              </a:rPr>
              <a:t> GFEBS roles determine what activities an end user performs when using the system, what sections of the system an end user has access to, and what training an end user needs to perform their new roles successfully.</a:t>
            </a:r>
          </a:p>
          <a:p>
            <a:pPr>
              <a:buFontTx/>
              <a:buChar char="•"/>
            </a:pPr>
            <a:r>
              <a:rPr lang="en-US" dirty="0" smtClean="0">
                <a:latin typeface="Arial" pitchFamily="34" charset="0"/>
                <a:cs typeface="Arial" pitchFamily="34" charset="0"/>
              </a:rPr>
              <a:t>A person may be assigned one or more roles, and roles can be assigned to one or more persons.</a:t>
            </a:r>
          </a:p>
          <a:p>
            <a:endParaRPr lang="en-US" dirty="0" smtClean="0">
              <a:latin typeface="Arial" pitchFamily="34" charset="0"/>
              <a:cs typeface="Arial" pitchFamily="34" charset="0"/>
            </a:endParaRPr>
          </a:p>
          <a:p>
            <a:r>
              <a:rPr lang="en-US" b="1" dirty="0" smtClean="0">
                <a:latin typeface="Arial" pitchFamily="34" charset="0"/>
                <a:cs typeface="Arial" pitchFamily="34" charset="0"/>
              </a:rPr>
              <a:t>Note:</a:t>
            </a:r>
            <a:r>
              <a:rPr lang="en-US" dirty="0" smtClean="0">
                <a:latin typeface="Arial" pitchFamily="34" charset="0"/>
                <a:cs typeface="Arial" pitchFamily="34" charset="0"/>
              </a:rPr>
              <a:t>  There should be a separation of duty amongst the roles to prevent fraud and abuse, etc. </a:t>
            </a:r>
          </a:p>
          <a:p>
            <a:r>
              <a:rPr lang="en-US" dirty="0" smtClean="0">
                <a:latin typeface="Arial" pitchFamily="34" charset="0"/>
                <a:cs typeface="Arial" pitchFamily="34" charset="0"/>
              </a:rPr>
              <a:t>For example:  A processor should not have the role of a certifier or approver. </a:t>
            </a:r>
          </a:p>
          <a:p>
            <a:endParaRPr lang="en-US" dirty="0" smtClean="0">
              <a:latin typeface="Arial" pitchFamily="34" charset="0"/>
              <a:cs typeface="Arial" pitchFamily="34" charset="0"/>
            </a:endParaRPr>
          </a:p>
        </p:txBody>
      </p:sp>
      <p:sp>
        <p:nvSpPr>
          <p:cNvPr id="49156" name="Slide Number Placeholder 3"/>
          <p:cNvSpPr>
            <a:spLocks noGrp="1"/>
          </p:cNvSpPr>
          <p:nvPr>
            <p:ph type="sldNum" sz="quarter" idx="5"/>
          </p:nvPr>
        </p:nvSpPr>
        <p:spPr>
          <a:noFill/>
        </p:spPr>
        <p:txBody>
          <a:bodyPr/>
          <a:lstStyle/>
          <a:p>
            <a:fld id="{0BDC5E7E-FDC0-458F-8966-5E61F0501093}" type="slidenum">
              <a:rPr lang="en-US" smtClean="0">
                <a:latin typeface="Arial" pitchFamily="34" charset="0"/>
                <a:cs typeface="Arial" pitchFamily="34" charset="0"/>
              </a:rPr>
              <a:pPr/>
              <a:t>8</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972254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b="1" dirty="0" smtClean="0">
                <a:latin typeface="Arial" pitchFamily="34" charset="0"/>
                <a:cs typeface="Arial" pitchFamily="34" charset="0"/>
              </a:rPr>
              <a:t>Show Slide #8</a:t>
            </a:r>
          </a:p>
          <a:p>
            <a:endParaRPr lang="en-US" b="1" dirty="0" smtClean="0">
              <a:latin typeface="Arial" pitchFamily="34" charset="0"/>
              <a:cs typeface="Arial" pitchFamily="34" charset="0"/>
            </a:endParaRPr>
          </a:p>
        </p:txBody>
      </p:sp>
      <p:sp>
        <p:nvSpPr>
          <p:cNvPr id="62468" name="Slide Number Placeholder 3"/>
          <p:cNvSpPr>
            <a:spLocks noGrp="1"/>
          </p:cNvSpPr>
          <p:nvPr>
            <p:ph type="sldNum" sz="quarter" idx="5"/>
          </p:nvPr>
        </p:nvSpPr>
        <p:spPr>
          <a:noFill/>
        </p:spPr>
        <p:txBody>
          <a:bodyPr/>
          <a:lstStyle/>
          <a:p>
            <a:fld id="{126AB1BE-44C0-458F-AC5D-FB8E85C6A133}" type="slidenum">
              <a:rPr lang="en-US" smtClean="0">
                <a:latin typeface="Arial" pitchFamily="34" charset="0"/>
                <a:cs typeface="Arial" pitchFamily="34" charset="0"/>
              </a:rPr>
              <a:pPr/>
              <a:t>9</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113018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600200"/>
            <a:ext cx="39243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1600200"/>
            <a:ext cx="39243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12407111-4FAC-4B05-8394-09764E4F1AF3}" type="datetime1">
              <a:rPr lang="en-US"/>
              <a:pPr>
                <a:defRPr/>
              </a:pPr>
              <a:t>3/29/2017</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D2FAA12-17BC-4E5A-A5E0-6161111C6F1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ACU Corner"/>
          <p:cNvPicPr>
            <a:picLocks noChangeAspect="1" noChangeArrowheads="1"/>
          </p:cNvPicPr>
          <p:nvPr userDrawn="1"/>
        </p:nvPicPr>
        <p:blipFill>
          <a:blip r:embed="rId14" cstate="print"/>
          <a:srcRect/>
          <a:stretch>
            <a:fillRect/>
          </a:stretch>
        </p:blipFill>
        <p:spPr bwMode="auto">
          <a:xfrm>
            <a:off x="5334000" y="2419350"/>
            <a:ext cx="3810000" cy="4438650"/>
          </a:xfrm>
          <a:prstGeom prst="rect">
            <a:avLst/>
          </a:prstGeom>
          <a:noFill/>
          <a:ln w="9525">
            <a:noFill/>
            <a:miter lim="800000"/>
            <a:headEnd/>
            <a:tailEnd/>
          </a:ln>
        </p:spPr>
      </p:pic>
      <p:pic>
        <p:nvPicPr>
          <p:cNvPr id="2051" name="Picture 3" descr="ACU Corner"/>
          <p:cNvPicPr>
            <a:picLocks noChangeAspect="1" noChangeArrowheads="1"/>
          </p:cNvPicPr>
          <p:nvPr userDrawn="1"/>
        </p:nvPicPr>
        <p:blipFill>
          <a:blip r:embed="rId15" cstate="print"/>
          <a:srcRect/>
          <a:stretch>
            <a:fillRect/>
          </a:stretch>
        </p:blipFill>
        <p:spPr bwMode="auto">
          <a:xfrm>
            <a:off x="0" y="0"/>
            <a:ext cx="3810000" cy="4438650"/>
          </a:xfrm>
          <a:prstGeom prst="rect">
            <a:avLst/>
          </a:prstGeom>
          <a:noFill/>
          <a:ln w="9525">
            <a:noFill/>
            <a:miter lim="800000"/>
            <a:headEnd/>
            <a:tailEnd/>
          </a:ln>
        </p:spPr>
      </p:pic>
      <p:grpSp>
        <p:nvGrpSpPr>
          <p:cNvPr id="2052" name="Group 6"/>
          <p:cNvGrpSpPr>
            <a:grpSpLocks/>
          </p:cNvGrpSpPr>
          <p:nvPr userDrawn="1"/>
        </p:nvGrpSpPr>
        <p:grpSpPr bwMode="auto">
          <a:xfrm>
            <a:off x="841375" y="76200"/>
            <a:ext cx="7540625" cy="588963"/>
            <a:chOff x="432" y="5"/>
            <a:chExt cx="4823" cy="371"/>
          </a:xfrm>
        </p:grpSpPr>
        <p:pic>
          <p:nvPicPr>
            <p:cNvPr id="2057" name="Picture 7" descr="RRS PPT Template"/>
            <p:cNvPicPr>
              <a:picLocks noChangeAspect="1" noChangeArrowheads="1"/>
            </p:cNvPicPr>
            <p:nvPr userDrawn="1"/>
          </p:nvPicPr>
          <p:blipFill>
            <a:blip r:embed="rId16" cstate="print"/>
            <a:srcRect/>
            <a:stretch>
              <a:fillRect/>
            </a:stretch>
          </p:blipFill>
          <p:spPr bwMode="auto">
            <a:xfrm>
              <a:off x="473" y="119"/>
              <a:ext cx="4782" cy="144"/>
            </a:xfrm>
            <a:prstGeom prst="rect">
              <a:avLst/>
            </a:prstGeom>
            <a:noFill/>
            <a:ln w="9525">
              <a:noFill/>
              <a:miter lim="800000"/>
              <a:headEnd/>
              <a:tailEnd/>
            </a:ln>
          </p:spPr>
        </p:pic>
        <p:sp>
          <p:nvSpPr>
            <p:cNvPr id="126984" name="Text Box 8"/>
            <p:cNvSpPr txBox="1">
              <a:spLocks noChangeArrowheads="1"/>
            </p:cNvSpPr>
            <p:nvPr userDrawn="1"/>
          </p:nvSpPr>
          <p:spPr bwMode="auto">
            <a:xfrm>
              <a:off x="3809" y="240"/>
              <a:ext cx="1422" cy="136"/>
            </a:xfrm>
            <a:prstGeom prst="rect">
              <a:avLst/>
            </a:prstGeom>
            <a:noFill/>
            <a:ln w="9525">
              <a:noFill/>
              <a:miter lim="800000"/>
              <a:headEnd/>
              <a:tailEnd/>
            </a:ln>
            <a:effectLst/>
          </p:spPr>
          <p:txBody>
            <a:bodyPr wrap="none">
              <a:spAutoFit/>
            </a:bodyPr>
            <a:lstStyle/>
            <a:p>
              <a:pPr>
                <a:defRPr/>
              </a:pPr>
              <a:r>
                <a:rPr lang="en-US" sz="800" b="1" dirty="0">
                  <a:latin typeface="Arial" charset="0"/>
                  <a:cs typeface="Arial" charset="0"/>
                </a:rPr>
                <a:t>You Can’t Afford to go to War Without us!</a:t>
              </a:r>
            </a:p>
          </p:txBody>
        </p:sp>
        <p:sp>
          <p:nvSpPr>
            <p:cNvPr id="126985" name="Text Box 9"/>
            <p:cNvSpPr txBox="1">
              <a:spLocks noChangeArrowheads="1"/>
            </p:cNvSpPr>
            <p:nvPr userDrawn="1"/>
          </p:nvSpPr>
          <p:spPr bwMode="auto">
            <a:xfrm>
              <a:off x="432" y="5"/>
              <a:ext cx="1052" cy="136"/>
            </a:xfrm>
            <a:prstGeom prst="rect">
              <a:avLst/>
            </a:prstGeom>
            <a:noFill/>
            <a:ln w="9525">
              <a:noFill/>
              <a:miter lim="800000"/>
              <a:headEnd/>
              <a:tailEnd/>
            </a:ln>
            <a:effectLst/>
          </p:spPr>
          <p:txBody>
            <a:bodyPr wrap="none">
              <a:spAutoFit/>
            </a:bodyPr>
            <a:lstStyle/>
            <a:p>
              <a:pPr>
                <a:defRPr/>
              </a:pPr>
              <a:r>
                <a:rPr lang="en-US" sz="800" b="1" dirty="0">
                  <a:latin typeface="Arial" charset="0"/>
                  <a:cs typeface="Arial" charset="0"/>
                </a:rPr>
                <a:t>Financial Management School</a:t>
              </a:r>
            </a:p>
          </p:txBody>
        </p:sp>
      </p:grpSp>
      <p:sp>
        <p:nvSpPr>
          <p:cNvPr id="2053" name="Rectangle 10"/>
          <p:cNvSpPr>
            <a:spLocks noGrp="1" noChangeArrowheads="1"/>
          </p:cNvSpPr>
          <p:nvPr>
            <p:ph type="title"/>
          </p:nvPr>
        </p:nvSpPr>
        <p:spPr bwMode="auto">
          <a:xfrm>
            <a:off x="457200" y="6858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054" name="Rectangle 11"/>
          <p:cNvSpPr>
            <a:spLocks noGrp="1" noChangeArrowheads="1"/>
          </p:cNvSpPr>
          <p:nvPr>
            <p:ph type="body" idx="1"/>
          </p:nvPr>
        </p:nvSpPr>
        <p:spPr bwMode="auto">
          <a:xfrm>
            <a:off x="381000" y="1676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5" name="Picture 4" descr="Finance DUI"/>
          <p:cNvPicPr>
            <a:picLocks noChangeAspect="1" noChangeArrowheads="1"/>
          </p:cNvPicPr>
          <p:nvPr userDrawn="1"/>
        </p:nvPicPr>
        <p:blipFill>
          <a:blip r:embed="rId17" cstate="print"/>
          <a:srcRect/>
          <a:stretch>
            <a:fillRect/>
          </a:stretch>
        </p:blipFill>
        <p:spPr bwMode="auto">
          <a:xfrm>
            <a:off x="0" y="0"/>
            <a:ext cx="914400" cy="914400"/>
          </a:xfrm>
          <a:prstGeom prst="rect">
            <a:avLst/>
          </a:prstGeom>
          <a:noFill/>
          <a:ln w="9525">
            <a:noFill/>
            <a:miter lim="800000"/>
            <a:headEnd/>
            <a:tailEnd/>
          </a:ln>
        </p:spPr>
      </p:pic>
      <p:pic>
        <p:nvPicPr>
          <p:cNvPr id="2056" name="Picture 5"/>
          <p:cNvPicPr>
            <a:picLocks noChangeArrowheads="1"/>
          </p:cNvPicPr>
          <p:nvPr userDrawn="1"/>
        </p:nvPicPr>
        <p:blipFill>
          <a:blip r:embed="rId18" cstate="print"/>
          <a:srcRect/>
          <a:stretch>
            <a:fillRect/>
          </a:stretch>
        </p:blipFill>
        <p:spPr bwMode="auto">
          <a:xfrm>
            <a:off x="8382000" y="0"/>
            <a:ext cx="762000" cy="838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9.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png"/><Relationship Id="rId4" Type="http://schemas.openxmlformats.org/officeDocument/2006/relationships/oleObject" Target="../embeddings/oleObject1.bin"/><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2"/>
          <p:cNvSpPr>
            <a:spLocks noGrp="1"/>
          </p:cNvSpPr>
          <p:nvPr>
            <p:ph type="sldNum" sz="quarter" idx="4294967295"/>
          </p:nvPr>
        </p:nvSpPr>
        <p:spPr bwMode="auto">
          <a:xfrm>
            <a:off x="8534400" y="6356350"/>
            <a:ext cx="304800" cy="365125"/>
          </a:xfrm>
          <a:prstGeom prst="rect">
            <a:avLst/>
          </a:prstGeom>
          <a:noFill/>
          <a:ln>
            <a:miter lim="800000"/>
            <a:headEnd/>
            <a:tailEnd/>
          </a:ln>
        </p:spPr>
        <p:txBody>
          <a:bodyPr/>
          <a:lstStyle/>
          <a:p>
            <a:fld id="{F579E4B8-5854-44CD-91A5-4FEA6102BC4F}" type="slidenum">
              <a:rPr lang="en-US"/>
              <a:pPr/>
              <a:t>1</a:t>
            </a:fld>
            <a:endParaRPr lang="en-US" dirty="0"/>
          </a:p>
        </p:txBody>
      </p:sp>
      <p:sp>
        <p:nvSpPr>
          <p:cNvPr id="4099" name="Subtitle 4"/>
          <p:cNvSpPr>
            <a:spLocks noGrp="1"/>
          </p:cNvSpPr>
          <p:nvPr>
            <p:ph type="subTitle" idx="1"/>
          </p:nvPr>
        </p:nvSpPr>
        <p:spPr>
          <a:xfrm>
            <a:off x="1371600" y="2514600"/>
            <a:ext cx="6400800" cy="1752600"/>
          </a:xfrm>
        </p:spPr>
        <p:txBody>
          <a:bodyPr/>
          <a:lstStyle/>
          <a:p>
            <a:r>
              <a:rPr lang="en-US" sz="3600" b="1" dirty="0" smtClean="0">
                <a:cs typeface="Times New Roman" pitchFamily="18" charset="0"/>
              </a:rPr>
              <a:t>General Funds Enterprise Business  System (GFEBS) Navigation Overview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4294967295"/>
          </p:nvPr>
        </p:nvSpPr>
        <p:spPr bwMode="auto">
          <a:xfrm>
            <a:off x="3048000" y="6324600"/>
            <a:ext cx="2895600" cy="365125"/>
          </a:xfrm>
          <a:prstGeom prst="rect">
            <a:avLst/>
          </a:prstGeom>
          <a:noFill/>
          <a:ln>
            <a:miter lim="800000"/>
            <a:headEnd/>
            <a:tailEnd/>
          </a:ln>
        </p:spPr>
        <p:txBody>
          <a:bodyPr/>
          <a:lstStyle/>
          <a:p>
            <a:pPr algn="ctr"/>
            <a:fld id="{79B0E21B-E106-4EDC-9A45-342BAA854D55}" type="slidenum">
              <a:rPr lang="en-US"/>
              <a:pPr algn="ctr"/>
              <a:t>10</a:t>
            </a:fld>
            <a:endParaRPr lang="en-US" dirty="0"/>
          </a:p>
        </p:txBody>
      </p:sp>
      <p:sp>
        <p:nvSpPr>
          <p:cNvPr id="26627" name="Rectangle 2"/>
          <p:cNvSpPr>
            <a:spLocks noGrp="1" noChangeArrowheads="1"/>
          </p:cNvSpPr>
          <p:nvPr>
            <p:ph type="title"/>
          </p:nvPr>
        </p:nvSpPr>
        <p:spPr>
          <a:xfrm>
            <a:off x="457200" y="304800"/>
            <a:ext cx="8305800" cy="1446550"/>
          </a:xfrm>
        </p:spPr>
        <p:txBody>
          <a:bodyPr/>
          <a:lstStyle/>
          <a:p>
            <a:r>
              <a:rPr lang="en-US" b="1" dirty="0" smtClean="0"/>
              <a:t>Transactions Codes (T-Codes)</a:t>
            </a:r>
          </a:p>
        </p:txBody>
      </p:sp>
      <p:sp>
        <p:nvSpPr>
          <p:cNvPr id="35844" name="Rectangle 3"/>
          <p:cNvSpPr>
            <a:spLocks noGrp="1" noChangeArrowheads="1"/>
          </p:cNvSpPr>
          <p:nvPr>
            <p:ph type="body" idx="1"/>
          </p:nvPr>
        </p:nvSpPr>
        <p:spPr>
          <a:xfrm>
            <a:off x="304800" y="1905000"/>
            <a:ext cx="8686800" cy="4495800"/>
          </a:xfrm>
        </p:spPr>
        <p:txBody>
          <a:bodyPr rtlCol="0">
            <a:normAutofit fontScale="85000" lnSpcReduction="10000"/>
          </a:bodyPr>
          <a:lstStyle/>
          <a:p>
            <a:pPr fontAlgn="auto">
              <a:spcAft>
                <a:spcPts val="0"/>
              </a:spcAft>
              <a:buFont typeface="Arial" pitchFamily="34" charset="0"/>
              <a:buChar char="•"/>
              <a:defRPr/>
            </a:pPr>
            <a:r>
              <a:rPr lang="en-US" dirty="0" smtClean="0"/>
              <a:t>To access various transactions within GFEBS, users must enter transaction codes in the Command Field </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T- Codes are a sequence of characters that identifies a transaction or function in GFEBS </a:t>
            </a:r>
          </a:p>
          <a:p>
            <a:pPr fontAlgn="auto">
              <a:spcAft>
                <a:spcPts val="0"/>
              </a:spcAft>
              <a:buFont typeface="Arial" pitchFamily="34" charset="0"/>
              <a:buChar char="•"/>
              <a:defRPr/>
            </a:pPr>
            <a:r>
              <a:rPr lang="en-US" dirty="0" smtClean="0"/>
              <a:t>T-Codes allow the user to perform their various job functions in GFEBS</a:t>
            </a:r>
          </a:p>
          <a:p>
            <a:pPr fontAlgn="auto">
              <a:spcAft>
                <a:spcPts val="0"/>
              </a:spcAft>
              <a:buFont typeface="Arial" pitchFamily="34" charset="0"/>
              <a:buChar char="•"/>
              <a:defRPr/>
            </a:pPr>
            <a:endParaRPr lang="en-US" dirty="0" smtClean="0"/>
          </a:p>
        </p:txBody>
      </p:sp>
      <p:pic>
        <p:nvPicPr>
          <p:cNvPr id="5" name="Picture 3"/>
          <p:cNvPicPr>
            <a:picLocks noChangeAspect="1" noChangeArrowheads="1"/>
          </p:cNvPicPr>
          <p:nvPr/>
        </p:nvPicPr>
        <p:blipFill>
          <a:blip r:embed="rId3" cstate="print"/>
          <a:srcRect t="-1" b="61055"/>
          <a:stretch>
            <a:fillRect/>
          </a:stretch>
        </p:blipFill>
        <p:spPr bwMode="auto">
          <a:xfrm>
            <a:off x="914400" y="2895600"/>
            <a:ext cx="7543800" cy="1524000"/>
          </a:xfrm>
          <a:prstGeom prst="rect">
            <a:avLst/>
          </a:prstGeom>
          <a:noFill/>
          <a:ln w="9525">
            <a:noFill/>
            <a:miter lim="800000"/>
            <a:headEnd/>
            <a:tailEnd/>
          </a:ln>
          <a:effectLst>
            <a:outerShdw blurRad="63500" sx="101000" sy="101000" algn="ctr" rotWithShape="0">
              <a:prstClr val="black">
                <a:alpha val="40000"/>
              </a:prstClr>
            </a:outerShdw>
          </a:effectLst>
        </p:spPr>
      </p:pic>
      <p:sp>
        <p:nvSpPr>
          <p:cNvPr id="6" name="Rectangle 5"/>
          <p:cNvSpPr/>
          <p:nvPr/>
        </p:nvSpPr>
        <p:spPr>
          <a:xfrm>
            <a:off x="1447800" y="3962400"/>
            <a:ext cx="914400" cy="228600"/>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cxnSp>
        <p:nvCxnSpPr>
          <p:cNvPr id="8" name="Straight Arrow Connector 7"/>
          <p:cNvCxnSpPr/>
          <p:nvPr/>
        </p:nvCxnSpPr>
        <p:spPr>
          <a:xfrm>
            <a:off x="152400" y="3048000"/>
            <a:ext cx="129540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4294967295"/>
          </p:nvPr>
        </p:nvSpPr>
        <p:spPr bwMode="auto">
          <a:xfrm>
            <a:off x="8305800" y="6356350"/>
            <a:ext cx="838200" cy="501650"/>
          </a:xfrm>
          <a:prstGeom prst="rect">
            <a:avLst/>
          </a:prstGeom>
          <a:noFill/>
          <a:ln>
            <a:miter lim="800000"/>
            <a:headEnd/>
            <a:tailEnd/>
          </a:ln>
        </p:spPr>
        <p:txBody>
          <a:bodyPr/>
          <a:lstStyle/>
          <a:p>
            <a:pPr algn="ctr"/>
            <a:fld id="{8D89F251-39E3-4EAB-9E1B-22661FF77C18}" type="slidenum">
              <a:rPr lang="en-US"/>
              <a:pPr algn="ctr"/>
              <a:t>11</a:t>
            </a:fld>
            <a:endParaRPr lang="en-US" dirty="0"/>
          </a:p>
        </p:txBody>
      </p:sp>
      <p:sp>
        <p:nvSpPr>
          <p:cNvPr id="25603" name="Rectangle 2"/>
          <p:cNvSpPr>
            <a:spLocks noGrp="1" noChangeArrowheads="1"/>
          </p:cNvSpPr>
          <p:nvPr>
            <p:ph type="title"/>
          </p:nvPr>
        </p:nvSpPr>
        <p:spPr>
          <a:xfrm>
            <a:off x="609600" y="663575"/>
            <a:ext cx="8229600" cy="646113"/>
          </a:xfrm>
        </p:spPr>
        <p:txBody>
          <a:bodyPr/>
          <a:lstStyle/>
          <a:p>
            <a:r>
              <a:rPr lang="en-US" sz="3600" b="1" dirty="0" smtClean="0"/>
              <a:t>Transactions Codes (T-Codes)</a:t>
            </a:r>
          </a:p>
        </p:txBody>
      </p:sp>
      <p:sp>
        <p:nvSpPr>
          <p:cNvPr id="25604" name="Rectangle 3"/>
          <p:cNvSpPr>
            <a:spLocks noGrp="1" noChangeArrowheads="1"/>
          </p:cNvSpPr>
          <p:nvPr>
            <p:ph type="body" idx="1"/>
          </p:nvPr>
        </p:nvSpPr>
        <p:spPr>
          <a:xfrm>
            <a:off x="381000" y="1447800"/>
            <a:ext cx="8458200" cy="5029200"/>
          </a:xfrm>
        </p:spPr>
        <p:txBody>
          <a:bodyPr/>
          <a:lstStyle/>
          <a:p>
            <a:r>
              <a:rPr lang="en-US" sz="2800" dirty="0" smtClean="0">
                <a:latin typeface="+mj-lt"/>
                <a:cs typeface="Times New Roman" pitchFamily="18" charset="0"/>
              </a:rPr>
              <a:t>The action part of the Transaction Codes (T-Codes) allow the user roles to perform the following functions:</a:t>
            </a:r>
          </a:p>
          <a:p>
            <a:pPr lvl="1"/>
            <a:r>
              <a:rPr lang="en-US" dirty="0" smtClean="0">
                <a:latin typeface="+mj-lt"/>
                <a:cs typeface="Times New Roman" pitchFamily="18" charset="0"/>
              </a:rPr>
              <a:t>Create 	  (01)</a:t>
            </a:r>
          </a:p>
          <a:p>
            <a:pPr lvl="1"/>
            <a:r>
              <a:rPr lang="en-US" dirty="0" smtClean="0">
                <a:latin typeface="+mj-lt"/>
                <a:cs typeface="Times New Roman" pitchFamily="18" charset="0"/>
              </a:rPr>
              <a:t>Change  (02)</a:t>
            </a:r>
          </a:p>
          <a:p>
            <a:pPr lvl="1"/>
            <a:r>
              <a:rPr lang="en-US" dirty="0" smtClean="0">
                <a:latin typeface="+mj-lt"/>
                <a:cs typeface="Times New Roman" pitchFamily="18" charset="0"/>
              </a:rPr>
              <a:t>Display   (03)</a:t>
            </a:r>
          </a:p>
          <a:p>
            <a:pPr lvl="1"/>
            <a:r>
              <a:rPr lang="en-US" dirty="0" smtClean="0">
                <a:latin typeface="+mj-lt"/>
                <a:cs typeface="Times New Roman" pitchFamily="18" charset="0"/>
              </a:rPr>
              <a:t>Run reports</a:t>
            </a:r>
          </a:p>
          <a:p>
            <a:r>
              <a:rPr lang="en-US" sz="2800" dirty="0" smtClean="0">
                <a:latin typeface="+mj-lt"/>
                <a:cs typeface="Times New Roman" pitchFamily="18" charset="0"/>
              </a:rPr>
              <a:t>These functions allow the flexibility of daily tasks performed and is also instrumental in Job Role Mapping</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057400" y="3200400"/>
            <a:ext cx="685800" cy="685800"/>
          </a:xfrm>
          <a:prstGeom prst="rect">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11</a:t>
            </a:r>
          </a:p>
        </p:txBody>
      </p:sp>
      <p:sp>
        <p:nvSpPr>
          <p:cNvPr id="4" name="Rectangle 3"/>
          <p:cNvSpPr/>
          <p:nvPr/>
        </p:nvSpPr>
        <p:spPr>
          <a:xfrm>
            <a:off x="914400" y="2667000"/>
            <a:ext cx="1219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000" dirty="0">
                <a:solidFill>
                  <a:schemeClr val="tx1"/>
                </a:solidFill>
              </a:rPr>
              <a:t>VA01</a:t>
            </a:r>
          </a:p>
        </p:txBody>
      </p:sp>
      <p:cxnSp>
        <p:nvCxnSpPr>
          <p:cNvPr id="6" name="Straight Arrow Connector 5"/>
          <p:cNvCxnSpPr/>
          <p:nvPr/>
        </p:nvCxnSpPr>
        <p:spPr>
          <a:xfrm rot="10800000">
            <a:off x="1485900" y="2743200"/>
            <a:ext cx="571500" cy="7239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54" name="Slide Number Placeholder 6"/>
          <p:cNvSpPr>
            <a:spLocks noGrp="1"/>
          </p:cNvSpPr>
          <p:nvPr>
            <p:ph type="sldNum" sz="quarter" idx="4294967295"/>
          </p:nvPr>
        </p:nvSpPr>
        <p:spPr bwMode="auto">
          <a:xfrm>
            <a:off x="8229600" y="6356350"/>
            <a:ext cx="457200" cy="365125"/>
          </a:xfrm>
          <a:prstGeom prst="rect">
            <a:avLst/>
          </a:prstGeom>
          <a:noFill/>
          <a:ln>
            <a:miter lim="800000"/>
            <a:headEnd/>
            <a:tailEnd/>
          </a:ln>
        </p:spPr>
        <p:txBody>
          <a:bodyPr/>
          <a:lstStyle/>
          <a:p>
            <a:fld id="{2D84EFE0-3C38-4C2B-BBC3-02D2261DE37D}" type="slidenum">
              <a:rPr lang="en-US"/>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4294967295"/>
          </p:nvPr>
        </p:nvSpPr>
        <p:spPr bwMode="auto">
          <a:xfrm>
            <a:off x="3124200" y="6356350"/>
            <a:ext cx="2895600" cy="365125"/>
          </a:xfrm>
          <a:prstGeom prst="rect">
            <a:avLst/>
          </a:prstGeom>
          <a:noFill/>
          <a:ln>
            <a:miter lim="800000"/>
            <a:headEnd/>
            <a:tailEnd/>
          </a:ln>
        </p:spPr>
        <p:txBody>
          <a:bodyPr/>
          <a:lstStyle/>
          <a:p>
            <a:pPr algn="ctr"/>
            <a:fld id="{3C8C4222-0B29-4A89-8774-23AAE5116456}" type="slidenum">
              <a:rPr lang="en-US"/>
              <a:pPr algn="ctr"/>
              <a:t>13</a:t>
            </a:fld>
            <a:endParaRPr lang="en-US" dirty="0"/>
          </a:p>
        </p:txBody>
      </p:sp>
      <p:sp>
        <p:nvSpPr>
          <p:cNvPr id="28675" name="Rectangle 2"/>
          <p:cNvSpPr>
            <a:spLocks noGrp="1" noChangeArrowheads="1"/>
          </p:cNvSpPr>
          <p:nvPr>
            <p:ph type="title"/>
          </p:nvPr>
        </p:nvSpPr>
        <p:spPr>
          <a:xfrm>
            <a:off x="457200" y="704850"/>
            <a:ext cx="8229600" cy="1200150"/>
          </a:xfrm>
        </p:spPr>
        <p:txBody>
          <a:bodyPr/>
          <a:lstStyle/>
          <a:p>
            <a:r>
              <a:rPr lang="en-US" sz="3600" b="1" dirty="0" smtClean="0"/>
              <a:t>SAP Easy Access Menu Screen Elements</a:t>
            </a:r>
            <a:endParaRPr lang="en-US" sz="3400" b="1" dirty="0" smtClean="0"/>
          </a:p>
        </p:txBody>
      </p:sp>
      <p:sp>
        <p:nvSpPr>
          <p:cNvPr id="28676" name="Rectangle 3"/>
          <p:cNvSpPr>
            <a:spLocks noGrp="1" noChangeArrowheads="1"/>
          </p:cNvSpPr>
          <p:nvPr>
            <p:ph type="body" idx="1"/>
          </p:nvPr>
        </p:nvSpPr>
        <p:spPr>
          <a:xfrm>
            <a:off x="685800" y="1676400"/>
            <a:ext cx="8001000" cy="5029200"/>
          </a:xfrm>
        </p:spPr>
        <p:txBody>
          <a:bodyPr/>
          <a:lstStyle/>
          <a:p>
            <a:pPr>
              <a:buFontTx/>
              <a:buNone/>
            </a:pPr>
            <a:r>
              <a:rPr lang="en-US" dirty="0" smtClean="0"/>
              <a:t/>
            </a:r>
            <a:br>
              <a:rPr lang="en-US" dirty="0" smtClean="0"/>
            </a:br>
            <a:endParaRPr lang="en-US" dirty="0" smtClean="0"/>
          </a:p>
          <a:p>
            <a:endParaRPr lang="en-US" dirty="0" smtClean="0"/>
          </a:p>
          <a:p>
            <a:endParaRPr lang="en-US" sz="2600" dirty="0" smtClean="0"/>
          </a:p>
          <a:p>
            <a:endParaRPr lang="en-US" dirty="0" smtClean="0"/>
          </a:p>
        </p:txBody>
      </p:sp>
      <p:sp>
        <p:nvSpPr>
          <p:cNvPr id="28677" name="Text Box 20"/>
          <p:cNvSpPr txBox="1">
            <a:spLocks noChangeArrowheads="1"/>
          </p:cNvSpPr>
          <p:nvPr/>
        </p:nvSpPr>
        <p:spPr bwMode="auto">
          <a:xfrm>
            <a:off x="1476375" y="3276600"/>
            <a:ext cx="184150" cy="366713"/>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1</a:t>
            </a:r>
          </a:p>
        </p:txBody>
      </p:sp>
      <p:pic>
        <p:nvPicPr>
          <p:cNvPr id="28678" name="Picture 36" descr="a0000001"/>
          <p:cNvPicPr>
            <a:picLocks noChangeAspect="1" noChangeArrowheads="1"/>
          </p:cNvPicPr>
          <p:nvPr/>
        </p:nvPicPr>
        <p:blipFill>
          <a:blip r:embed="rId3" cstate="print"/>
          <a:srcRect/>
          <a:stretch>
            <a:fillRect/>
          </a:stretch>
        </p:blipFill>
        <p:spPr bwMode="auto">
          <a:xfrm>
            <a:off x="938213" y="2628900"/>
            <a:ext cx="7239000" cy="3978275"/>
          </a:xfrm>
          <a:prstGeom prst="rect">
            <a:avLst/>
          </a:prstGeom>
          <a:noFill/>
          <a:ln w="9525">
            <a:solidFill>
              <a:schemeClr val="tx1"/>
            </a:solidFill>
            <a:miter lim="800000"/>
            <a:headEnd/>
            <a:tailEnd/>
          </a:ln>
        </p:spPr>
      </p:pic>
      <p:sp>
        <p:nvSpPr>
          <p:cNvPr id="28679" name="Text Box 41"/>
          <p:cNvSpPr txBox="1">
            <a:spLocks noChangeArrowheads="1"/>
          </p:cNvSpPr>
          <p:nvPr/>
        </p:nvSpPr>
        <p:spPr bwMode="auto">
          <a:xfrm>
            <a:off x="190500" y="2168525"/>
            <a:ext cx="2151063" cy="368300"/>
          </a:xfrm>
          <a:prstGeom prst="rect">
            <a:avLst/>
          </a:prstGeom>
          <a:solidFill>
            <a:srgbClr val="FFFF00"/>
          </a:solidFill>
          <a:ln w="9525" algn="ctr">
            <a:solidFill>
              <a:srgbClr val="000000"/>
            </a:solidFill>
            <a:miter lim="800000"/>
            <a:headEnd/>
            <a:tailEnd/>
          </a:ln>
        </p:spPr>
        <p:txBody>
          <a:bodyPr lIns="54864" tIns="27432" rIns="54864" bIns="27432">
            <a:spAutoFit/>
          </a:bodyPr>
          <a:lstStyle/>
          <a:p>
            <a:r>
              <a:rPr lang="en-US" sz="2000" dirty="0">
                <a:solidFill>
                  <a:srgbClr val="000000"/>
                </a:solidFill>
                <a:latin typeface="Calibri" pitchFamily="34" charset="0"/>
              </a:rPr>
              <a:t>Command Field</a:t>
            </a:r>
          </a:p>
        </p:txBody>
      </p:sp>
      <p:sp>
        <p:nvSpPr>
          <p:cNvPr id="28680" name="Text Box 42"/>
          <p:cNvSpPr txBox="1">
            <a:spLocks noChangeArrowheads="1"/>
          </p:cNvSpPr>
          <p:nvPr/>
        </p:nvSpPr>
        <p:spPr bwMode="auto">
          <a:xfrm>
            <a:off x="212725" y="4038600"/>
            <a:ext cx="981075" cy="673100"/>
          </a:xfrm>
          <a:prstGeom prst="rect">
            <a:avLst/>
          </a:prstGeom>
          <a:solidFill>
            <a:srgbClr val="FFFF00"/>
          </a:solidFill>
          <a:ln w="9525" algn="ctr">
            <a:solidFill>
              <a:srgbClr val="000000"/>
            </a:solidFill>
            <a:miter lim="800000"/>
            <a:headEnd/>
            <a:tailEnd/>
          </a:ln>
        </p:spPr>
        <p:txBody>
          <a:bodyPr lIns="54864" tIns="27432" rIns="54864" bIns="27432">
            <a:spAutoFit/>
          </a:bodyPr>
          <a:lstStyle/>
          <a:p>
            <a:r>
              <a:rPr lang="en-US" sz="2000" dirty="0">
                <a:solidFill>
                  <a:srgbClr val="000000"/>
                </a:solidFill>
                <a:latin typeface="Calibri" pitchFamily="34" charset="0"/>
              </a:rPr>
              <a:t>Menu Button</a:t>
            </a:r>
          </a:p>
        </p:txBody>
      </p:sp>
      <p:sp>
        <p:nvSpPr>
          <p:cNvPr id="28681" name="Text Box 44"/>
          <p:cNvSpPr txBox="1">
            <a:spLocks noChangeArrowheads="1"/>
          </p:cNvSpPr>
          <p:nvPr/>
        </p:nvSpPr>
        <p:spPr bwMode="auto">
          <a:xfrm>
            <a:off x="4876800" y="3259138"/>
            <a:ext cx="1219200" cy="977900"/>
          </a:xfrm>
          <a:prstGeom prst="rect">
            <a:avLst/>
          </a:prstGeom>
          <a:solidFill>
            <a:srgbClr val="FFFF00"/>
          </a:solidFill>
          <a:ln w="9525" algn="ctr">
            <a:solidFill>
              <a:srgbClr val="000000"/>
            </a:solidFill>
            <a:miter lim="800000"/>
            <a:headEnd/>
            <a:tailEnd/>
          </a:ln>
        </p:spPr>
        <p:txBody>
          <a:bodyPr lIns="54864" tIns="27432" rIns="54864" bIns="27432">
            <a:spAutoFit/>
          </a:bodyPr>
          <a:lstStyle/>
          <a:p>
            <a:r>
              <a:rPr lang="en-US" sz="2000" dirty="0">
                <a:solidFill>
                  <a:srgbClr val="000000"/>
                </a:solidFill>
                <a:latin typeface="Calibri" pitchFamily="34" charset="0"/>
              </a:rPr>
              <a:t>Add to Favorites Button</a:t>
            </a:r>
          </a:p>
        </p:txBody>
      </p:sp>
      <p:sp>
        <p:nvSpPr>
          <p:cNvPr id="28682" name="Line 46"/>
          <p:cNvSpPr>
            <a:spLocks noChangeShapeType="1"/>
          </p:cNvSpPr>
          <p:nvPr/>
        </p:nvSpPr>
        <p:spPr bwMode="auto">
          <a:xfrm flipV="1">
            <a:off x="609600" y="2895600"/>
            <a:ext cx="381000" cy="1143000"/>
          </a:xfrm>
          <a:prstGeom prst="line">
            <a:avLst/>
          </a:prstGeom>
          <a:noFill/>
          <a:ln w="9525">
            <a:solidFill>
              <a:srgbClr val="FF0000"/>
            </a:solidFill>
            <a:round/>
            <a:headEnd/>
            <a:tailEnd/>
          </a:ln>
        </p:spPr>
        <p:txBody>
          <a:bodyPr/>
          <a:lstStyle/>
          <a:p>
            <a:endParaRPr lang="en-US" dirty="0"/>
          </a:p>
        </p:txBody>
      </p:sp>
      <p:sp>
        <p:nvSpPr>
          <p:cNvPr id="28683" name="Line 48"/>
          <p:cNvSpPr>
            <a:spLocks noChangeShapeType="1"/>
          </p:cNvSpPr>
          <p:nvPr/>
        </p:nvSpPr>
        <p:spPr bwMode="auto">
          <a:xfrm flipH="1" flipV="1">
            <a:off x="4953000" y="2927350"/>
            <a:ext cx="304800" cy="319088"/>
          </a:xfrm>
          <a:prstGeom prst="line">
            <a:avLst/>
          </a:prstGeom>
          <a:noFill/>
          <a:ln w="9525">
            <a:solidFill>
              <a:srgbClr val="FF0000"/>
            </a:solidFill>
            <a:round/>
            <a:headEnd/>
            <a:tailEnd/>
          </a:ln>
        </p:spPr>
        <p:txBody>
          <a:bodyPr/>
          <a:lstStyle/>
          <a:p>
            <a:endParaRPr lang="en-US" dirty="0"/>
          </a:p>
        </p:txBody>
      </p:sp>
      <p:sp>
        <p:nvSpPr>
          <p:cNvPr id="28684" name="Line 49"/>
          <p:cNvSpPr>
            <a:spLocks noChangeShapeType="1"/>
          </p:cNvSpPr>
          <p:nvPr/>
        </p:nvSpPr>
        <p:spPr bwMode="auto">
          <a:xfrm flipV="1">
            <a:off x="1676400" y="2538413"/>
            <a:ext cx="304800" cy="242887"/>
          </a:xfrm>
          <a:prstGeom prst="line">
            <a:avLst/>
          </a:prstGeom>
          <a:noFill/>
          <a:ln w="9525">
            <a:solidFill>
              <a:srgbClr val="FF0000"/>
            </a:solidFill>
            <a:round/>
            <a:headEnd/>
            <a:tailEnd/>
          </a:ln>
        </p:spPr>
        <p:txBody>
          <a:bodyPr/>
          <a:lstStyle/>
          <a:p>
            <a:endParaRPr lang="en-US" dirty="0"/>
          </a:p>
        </p:txBody>
      </p:sp>
      <p:sp>
        <p:nvSpPr>
          <p:cNvPr id="28685" name="Rectangle 19"/>
          <p:cNvSpPr>
            <a:spLocks noChangeArrowheads="1"/>
          </p:cNvSpPr>
          <p:nvPr/>
        </p:nvSpPr>
        <p:spPr bwMode="auto">
          <a:xfrm>
            <a:off x="990600" y="2782888"/>
            <a:ext cx="228600" cy="112712"/>
          </a:xfrm>
          <a:prstGeom prst="rect">
            <a:avLst/>
          </a:prstGeom>
          <a:noFill/>
          <a:ln w="22225">
            <a:solidFill>
              <a:schemeClr val="folHlink"/>
            </a:solidFill>
            <a:miter lim="800000"/>
            <a:headEnd type="none" w="sm" len="sm"/>
            <a:tailEnd type="none" w="sm" len="sm"/>
          </a:ln>
        </p:spPr>
        <p:txBody>
          <a:bodyPr wrap="none" anchor="ctr"/>
          <a:lstStyle/>
          <a:p>
            <a:endParaRPr lang="en-US" dirty="0">
              <a:latin typeface="Calibri" pitchFamily="34" charset="0"/>
            </a:endParaRPr>
          </a:p>
        </p:txBody>
      </p:sp>
      <p:sp>
        <p:nvSpPr>
          <p:cNvPr id="28686" name="Rectangle 20"/>
          <p:cNvSpPr>
            <a:spLocks noChangeArrowheads="1"/>
          </p:cNvSpPr>
          <p:nvPr/>
        </p:nvSpPr>
        <p:spPr bwMode="auto">
          <a:xfrm>
            <a:off x="1327150" y="2782888"/>
            <a:ext cx="814388" cy="128587"/>
          </a:xfrm>
          <a:prstGeom prst="rect">
            <a:avLst/>
          </a:prstGeom>
          <a:noFill/>
          <a:ln w="22225">
            <a:solidFill>
              <a:schemeClr val="folHlink"/>
            </a:solidFill>
            <a:miter lim="800000"/>
            <a:headEnd type="none" w="sm" len="sm"/>
            <a:tailEnd type="none" w="sm" len="sm"/>
          </a:ln>
        </p:spPr>
        <p:txBody>
          <a:bodyPr wrap="none" anchor="ctr"/>
          <a:lstStyle/>
          <a:p>
            <a:endParaRPr lang="en-US" dirty="0">
              <a:latin typeface="Calibri" pitchFamily="34" charset="0"/>
            </a:endParaRPr>
          </a:p>
        </p:txBody>
      </p:sp>
      <p:sp>
        <p:nvSpPr>
          <p:cNvPr id="28687" name="Rectangle 22"/>
          <p:cNvSpPr>
            <a:spLocks noChangeArrowheads="1"/>
          </p:cNvSpPr>
          <p:nvPr/>
        </p:nvSpPr>
        <p:spPr bwMode="auto">
          <a:xfrm>
            <a:off x="4398963" y="2774950"/>
            <a:ext cx="614362" cy="136525"/>
          </a:xfrm>
          <a:prstGeom prst="rect">
            <a:avLst/>
          </a:prstGeom>
          <a:noFill/>
          <a:ln w="22225">
            <a:solidFill>
              <a:schemeClr val="folHlink"/>
            </a:solidFill>
            <a:miter lim="800000"/>
            <a:headEnd type="none" w="sm" len="sm"/>
            <a:tailEnd type="none" w="sm" len="sm"/>
          </a:ln>
        </p:spPr>
        <p:txBody>
          <a:bodyPr wrap="none" anchor="ctr"/>
          <a:lstStyle/>
          <a:p>
            <a:endParaRPr lang="en-US" dirty="0">
              <a:latin typeface="Calibri" pitchFamily="34" charset="0"/>
            </a:endParaRPr>
          </a:p>
        </p:txBody>
      </p:sp>
      <p:sp>
        <p:nvSpPr>
          <p:cNvPr id="28688" name="Rectangle 5"/>
          <p:cNvSpPr txBox="1">
            <a:spLocks noChangeArrowheads="1"/>
          </p:cNvSpPr>
          <p:nvPr/>
        </p:nvSpPr>
        <p:spPr bwMode="auto">
          <a:xfrm>
            <a:off x="8610600" y="6324600"/>
            <a:ext cx="533400" cy="365125"/>
          </a:xfrm>
          <a:prstGeom prst="rect">
            <a:avLst/>
          </a:prstGeom>
          <a:noFill/>
          <a:ln w="9525">
            <a:noFill/>
            <a:miter lim="800000"/>
            <a:headEnd/>
            <a:tailEnd/>
          </a:ln>
        </p:spPr>
        <p:txBody>
          <a:bodyPr/>
          <a:lstStyle/>
          <a:p>
            <a:fld id="{30D5DCF2-7281-48AF-960E-54B69F0D037C}" type="slidenum">
              <a:rPr lang="en-US"/>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12"/>
          </p:nvPr>
        </p:nvSpPr>
        <p:spPr bwMode="auto">
          <a:xfrm>
            <a:off x="8610600" y="6324600"/>
            <a:ext cx="533400" cy="365125"/>
          </a:xfrm>
          <a:noFill/>
          <a:ln>
            <a:miter lim="800000"/>
            <a:headEnd/>
            <a:tailEnd/>
          </a:ln>
        </p:spPr>
        <p:txBody>
          <a:bodyPr vert="horz" wrap="square" lIns="91440" tIns="45720" rIns="91440" bIns="45720" numCol="1" anchor="t" anchorCtr="0" compatLnSpc="1">
            <a:prstTxWarp prst="textNoShape">
              <a:avLst/>
            </a:prstTxWarp>
          </a:bodyPr>
          <a:lstStyle/>
          <a:p>
            <a:fld id="{F6FE2D34-62FF-45D7-9401-0C47AE60702C}" type="slidenum">
              <a:rPr lang="en-US" smtClean="0">
                <a:latin typeface="Arial" pitchFamily="34" charset="0"/>
                <a:cs typeface="Arial" pitchFamily="34" charset="0"/>
              </a:rPr>
              <a:pPr/>
              <a:t>14</a:t>
            </a:fld>
            <a:endParaRPr lang="en-US" dirty="0" smtClean="0">
              <a:latin typeface="Arial" pitchFamily="34" charset="0"/>
              <a:cs typeface="Arial" pitchFamily="34" charset="0"/>
            </a:endParaRPr>
          </a:p>
        </p:txBody>
      </p:sp>
      <p:sp>
        <p:nvSpPr>
          <p:cNvPr id="38916" name="Rectangle 3"/>
          <p:cNvSpPr>
            <a:spLocks noGrp="1" noChangeArrowheads="1"/>
          </p:cNvSpPr>
          <p:nvPr>
            <p:ph type="body" sz="half" idx="1"/>
          </p:nvPr>
        </p:nvSpPr>
        <p:spPr>
          <a:xfrm>
            <a:off x="1752600" y="1752600"/>
            <a:ext cx="5613400" cy="762000"/>
          </a:xfrm>
        </p:spPr>
        <p:txBody>
          <a:bodyPr rtlCol="0">
            <a:normAutofit fontScale="70000" lnSpcReduction="20000"/>
          </a:bodyPr>
          <a:lstStyle/>
          <a:p>
            <a:pPr fontAlgn="auto">
              <a:spcAft>
                <a:spcPts val="0"/>
              </a:spcAft>
              <a:buFont typeface="Arial" pitchFamily="34" charset="0"/>
              <a:buChar char="•"/>
              <a:defRPr/>
            </a:pPr>
            <a:r>
              <a:rPr lang="en-US" dirty="0" smtClean="0"/>
              <a:t>General Help and Logging Off</a:t>
            </a:r>
          </a:p>
          <a:p>
            <a:pPr fontAlgn="auto">
              <a:spcAft>
                <a:spcPts val="0"/>
              </a:spcAft>
              <a:buFont typeface="Arial" pitchFamily="34" charset="0"/>
              <a:buChar char="•"/>
              <a:defRPr/>
            </a:pPr>
            <a:r>
              <a:rPr lang="en-US" dirty="0" smtClean="0"/>
              <a:t>F1 Field Explanation</a:t>
            </a:r>
          </a:p>
        </p:txBody>
      </p:sp>
      <p:sp>
        <p:nvSpPr>
          <p:cNvPr id="29700" name="Rectangle 4"/>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endParaRPr lang="en-US" dirty="0">
              <a:latin typeface="Calibri" pitchFamily="34" charset="0"/>
            </a:endParaRPr>
          </a:p>
        </p:txBody>
      </p:sp>
      <p:sp>
        <p:nvSpPr>
          <p:cNvPr id="29701" name="Rectangle 5"/>
          <p:cNvSpPr>
            <a:spLocks noChangeArrowheads="1"/>
          </p:cNvSpPr>
          <p:nvPr/>
        </p:nvSpPr>
        <p:spPr bwMode="auto">
          <a:xfrm>
            <a:off x="0" y="3276600"/>
            <a:ext cx="9144000" cy="0"/>
          </a:xfrm>
          <a:prstGeom prst="rect">
            <a:avLst/>
          </a:prstGeom>
          <a:noFill/>
          <a:ln w="12700">
            <a:noFill/>
            <a:miter lim="800000"/>
            <a:headEnd type="none" w="sm" len="sm"/>
            <a:tailEnd type="none" w="sm" len="sm"/>
          </a:ln>
        </p:spPr>
        <p:txBody>
          <a:bodyPr wrap="none" anchor="ctr">
            <a:spAutoFit/>
          </a:bodyPr>
          <a:lstStyle/>
          <a:p>
            <a:endParaRPr lang="en-US" dirty="0">
              <a:latin typeface="Calibri" pitchFamily="34" charset="0"/>
            </a:endParaRPr>
          </a:p>
        </p:txBody>
      </p:sp>
      <p:sp>
        <p:nvSpPr>
          <p:cNvPr id="29702" name="Rectangle 6"/>
          <p:cNvSpPr>
            <a:spLocks noChangeArrowheads="1"/>
          </p:cNvSpPr>
          <p:nvPr/>
        </p:nvSpPr>
        <p:spPr bwMode="auto">
          <a:xfrm>
            <a:off x="0" y="3300413"/>
            <a:ext cx="9144000" cy="0"/>
          </a:xfrm>
          <a:prstGeom prst="rect">
            <a:avLst/>
          </a:prstGeom>
          <a:noFill/>
          <a:ln w="12700">
            <a:noFill/>
            <a:miter lim="800000"/>
            <a:headEnd type="none" w="sm" len="sm"/>
            <a:tailEnd type="none" w="sm" len="sm"/>
          </a:ln>
        </p:spPr>
        <p:txBody>
          <a:bodyPr wrap="none" anchor="ctr">
            <a:spAutoFit/>
          </a:bodyPr>
          <a:lstStyle/>
          <a:p>
            <a:endParaRPr lang="en-US" dirty="0">
              <a:latin typeface="Calibri" pitchFamily="34" charset="0"/>
            </a:endParaRPr>
          </a:p>
        </p:txBody>
      </p:sp>
      <p:grpSp>
        <p:nvGrpSpPr>
          <p:cNvPr id="2" name="Group 15"/>
          <p:cNvGrpSpPr>
            <a:grpSpLocks/>
          </p:cNvGrpSpPr>
          <p:nvPr/>
        </p:nvGrpSpPr>
        <p:grpSpPr bwMode="auto">
          <a:xfrm>
            <a:off x="914400" y="1828800"/>
            <a:ext cx="7889889" cy="3915565"/>
            <a:chOff x="1592787" y="1714500"/>
            <a:chExt cx="7355951" cy="3191271"/>
          </a:xfrm>
          <a:solidFill>
            <a:schemeClr val="bg1"/>
          </a:solidFill>
        </p:grpSpPr>
        <p:pic>
          <p:nvPicPr>
            <p:cNvPr id="36873" name="Picture 16" descr="a0000020"/>
            <p:cNvPicPr>
              <a:picLocks noChangeAspect="1" noChangeArrowheads="1"/>
            </p:cNvPicPr>
            <p:nvPr/>
          </p:nvPicPr>
          <p:blipFill>
            <a:blip r:embed="rId3" cstate="print"/>
            <a:srcRect b="38509"/>
            <a:stretch>
              <a:fillRect/>
            </a:stretch>
          </p:blipFill>
          <p:spPr bwMode="auto">
            <a:xfrm>
              <a:off x="1592787" y="2391171"/>
              <a:ext cx="6172200" cy="2514600"/>
            </a:xfrm>
            <a:prstGeom prst="rect">
              <a:avLst/>
            </a:prstGeom>
            <a:grpFill/>
            <a:ln w="9525">
              <a:solidFill>
                <a:srgbClr val="FF0000"/>
              </a:solidFill>
              <a:miter lim="800000"/>
              <a:headEnd/>
              <a:tailEnd/>
            </a:ln>
          </p:spPr>
        </p:pic>
        <p:sp>
          <p:nvSpPr>
            <p:cNvPr id="36876" name="Line 20"/>
            <p:cNvSpPr>
              <a:spLocks noChangeShapeType="1"/>
            </p:cNvSpPr>
            <p:nvPr/>
          </p:nvSpPr>
          <p:spPr bwMode="auto">
            <a:xfrm flipV="1">
              <a:off x="6849989" y="2087128"/>
              <a:ext cx="1136692" cy="434733"/>
            </a:xfrm>
            <a:prstGeom prst="line">
              <a:avLst/>
            </a:prstGeom>
            <a:grpFill/>
            <a:ln w="9525">
              <a:solidFill>
                <a:srgbClr val="FF0000"/>
              </a:solidFill>
              <a:round/>
              <a:headEnd/>
              <a:tailEnd/>
            </a:ln>
          </p:spPr>
          <p:txBody>
            <a:bodyPr/>
            <a:lstStyle/>
            <a:p>
              <a:pPr>
                <a:defRPr/>
              </a:pPr>
              <a:endParaRPr lang="en-US" dirty="0">
                <a:latin typeface="Arial" charset="0"/>
                <a:cs typeface="Arial" charset="0"/>
              </a:endParaRPr>
            </a:p>
          </p:txBody>
        </p:sp>
        <p:sp>
          <p:nvSpPr>
            <p:cNvPr id="36877" name="Text Box 21"/>
            <p:cNvSpPr txBox="1">
              <a:spLocks noChangeArrowheads="1"/>
            </p:cNvSpPr>
            <p:nvPr/>
          </p:nvSpPr>
          <p:spPr bwMode="auto">
            <a:xfrm>
              <a:off x="7467600" y="1714500"/>
              <a:ext cx="1481138" cy="406400"/>
            </a:xfrm>
            <a:prstGeom prst="rect">
              <a:avLst/>
            </a:prstGeom>
            <a:solidFill>
              <a:srgbClr val="FFFF00"/>
            </a:solidFill>
            <a:ln w="9525" algn="ctr">
              <a:solidFill>
                <a:srgbClr val="FF0000"/>
              </a:solidFill>
              <a:miter lim="800000"/>
              <a:headEnd/>
              <a:tailEnd/>
            </a:ln>
          </p:spPr>
          <p:txBody>
            <a:bodyPr>
              <a:spAutoFit/>
            </a:bodyPr>
            <a:lstStyle/>
            <a:p>
              <a:pPr>
                <a:spcBef>
                  <a:spcPct val="50000"/>
                </a:spcBef>
                <a:defRPr/>
              </a:pPr>
              <a:r>
                <a:rPr lang="en-US" sz="2000" dirty="0">
                  <a:latin typeface="Calibri" pitchFamily="34" charset="0"/>
                  <a:cs typeface="Arial" charset="0"/>
                </a:rPr>
                <a:t>Log off link</a:t>
              </a:r>
            </a:p>
          </p:txBody>
        </p:sp>
        <p:sp>
          <p:nvSpPr>
            <p:cNvPr id="36878" name="Text Box 22"/>
            <p:cNvSpPr txBox="1">
              <a:spLocks noChangeArrowheads="1"/>
            </p:cNvSpPr>
            <p:nvPr/>
          </p:nvSpPr>
          <p:spPr bwMode="auto">
            <a:xfrm>
              <a:off x="3873584" y="3810000"/>
              <a:ext cx="3670215" cy="577010"/>
            </a:xfrm>
            <a:prstGeom prst="rect">
              <a:avLst/>
            </a:prstGeom>
            <a:solidFill>
              <a:srgbClr val="FFFF00"/>
            </a:solidFill>
            <a:ln w="9525">
              <a:solidFill>
                <a:srgbClr val="FF0000"/>
              </a:solidFill>
              <a:miter lim="800000"/>
              <a:headEnd/>
              <a:tailEnd/>
            </a:ln>
          </p:spPr>
          <p:txBody>
            <a:bodyPr>
              <a:spAutoFit/>
            </a:bodyPr>
            <a:lstStyle/>
            <a:p>
              <a:pPr>
                <a:spcBef>
                  <a:spcPct val="50000"/>
                </a:spcBef>
                <a:defRPr/>
              </a:pPr>
              <a:r>
                <a:rPr lang="en-US" sz="2000" dirty="0">
                  <a:latin typeface="Calibri" pitchFamily="34" charset="0"/>
                  <a:cs typeface="Arial" charset="0"/>
                </a:rPr>
                <a:t>Help Link to Access the Performance Support Website</a:t>
              </a:r>
            </a:p>
          </p:txBody>
        </p:sp>
        <p:sp>
          <p:nvSpPr>
            <p:cNvPr id="36879" name="Line 23"/>
            <p:cNvSpPr>
              <a:spLocks noChangeShapeType="1"/>
            </p:cNvSpPr>
            <p:nvPr/>
          </p:nvSpPr>
          <p:spPr bwMode="auto">
            <a:xfrm flipH="1" flipV="1">
              <a:off x="6636858" y="2583965"/>
              <a:ext cx="221138" cy="1226032"/>
            </a:xfrm>
            <a:prstGeom prst="line">
              <a:avLst/>
            </a:prstGeom>
            <a:grpFill/>
            <a:ln w="9525">
              <a:solidFill>
                <a:srgbClr val="FF0000"/>
              </a:solidFill>
              <a:round/>
              <a:headEnd/>
              <a:tailEnd/>
            </a:ln>
          </p:spPr>
          <p:txBody>
            <a:bodyPr/>
            <a:lstStyle/>
            <a:p>
              <a:pPr>
                <a:defRPr/>
              </a:pPr>
              <a:endParaRPr lang="en-US" dirty="0">
                <a:latin typeface="Arial" charset="0"/>
                <a:cs typeface="Arial" charset="0"/>
              </a:endParaRPr>
            </a:p>
          </p:txBody>
        </p:sp>
      </p:grpSp>
      <p:sp>
        <p:nvSpPr>
          <p:cNvPr id="29704" name="TextBox 16"/>
          <p:cNvSpPr txBox="1">
            <a:spLocks noChangeArrowheads="1"/>
          </p:cNvSpPr>
          <p:nvPr/>
        </p:nvSpPr>
        <p:spPr bwMode="auto">
          <a:xfrm>
            <a:off x="2057400" y="685800"/>
            <a:ext cx="5075428" cy="769441"/>
          </a:xfrm>
          <a:prstGeom prst="rect">
            <a:avLst/>
          </a:prstGeom>
          <a:noFill/>
          <a:ln w="9525">
            <a:noFill/>
            <a:miter lim="800000"/>
            <a:headEnd/>
            <a:tailEnd/>
          </a:ln>
        </p:spPr>
        <p:txBody>
          <a:bodyPr wrap="none">
            <a:spAutoFit/>
          </a:bodyPr>
          <a:lstStyle/>
          <a:p>
            <a:r>
              <a:rPr lang="en-US" sz="4400" b="1" dirty="0"/>
              <a:t>Help / Logging Off</a:t>
            </a:r>
          </a:p>
        </p:txBody>
      </p:sp>
      <p:sp>
        <p:nvSpPr>
          <p:cNvPr id="16" name="Rectangle 15"/>
          <p:cNvSpPr/>
          <p:nvPr/>
        </p:nvSpPr>
        <p:spPr bwMode="auto">
          <a:xfrm>
            <a:off x="6172200" y="2819400"/>
            <a:ext cx="228600" cy="76200"/>
          </a:xfrm>
          <a:prstGeom prst="rect">
            <a:avLst/>
          </a:prstGeom>
          <a:noFill/>
          <a:ln w="9525" cap="flat" cmpd="sng" algn="ctr">
            <a:solidFill>
              <a:schemeClr val="bg1">
                <a:lumMod val="9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6426200" y="2819400"/>
            <a:ext cx="228600" cy="76200"/>
          </a:xfrm>
          <a:prstGeom prst="rect">
            <a:avLst/>
          </a:prstGeom>
          <a:noFill/>
          <a:ln w="9525" cap="flat" cmpd="sng" algn="ctr">
            <a:solidFill>
              <a:schemeClr val="bg1">
                <a:lumMod val="9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txBox="1">
            <a:spLocks noGrp="1" noChangeArrowheads="1"/>
          </p:cNvSpPr>
          <p:nvPr/>
        </p:nvSpPr>
        <p:spPr bwMode="auto">
          <a:xfrm>
            <a:off x="6934200" y="6381750"/>
            <a:ext cx="2133600" cy="476250"/>
          </a:xfrm>
          <a:prstGeom prst="rect">
            <a:avLst/>
          </a:prstGeom>
          <a:noFill/>
          <a:ln w="9525">
            <a:noFill/>
            <a:miter lim="800000"/>
            <a:headEnd/>
            <a:tailEnd/>
          </a:ln>
        </p:spPr>
        <p:txBody>
          <a:bodyPr/>
          <a:lstStyle/>
          <a:p>
            <a:pPr algn="r"/>
            <a:fld id="{A919AA66-56B7-44B9-AF45-496C7E184345}" type="slidenum">
              <a:rPr lang="en-US">
                <a:latin typeface="Calibri" pitchFamily="34" charset="0"/>
              </a:rPr>
              <a:pPr algn="r"/>
              <a:t>15</a:t>
            </a:fld>
            <a:endParaRPr lang="en-US" dirty="0">
              <a:latin typeface="Calibri" pitchFamily="34" charset="0"/>
            </a:endParaRPr>
          </a:p>
        </p:txBody>
      </p:sp>
      <p:sp>
        <p:nvSpPr>
          <p:cNvPr id="30723" name="Rectangle 2"/>
          <p:cNvSpPr>
            <a:spLocks noGrp="1" noChangeArrowheads="1"/>
          </p:cNvSpPr>
          <p:nvPr>
            <p:ph type="title" idx="4294967295"/>
          </p:nvPr>
        </p:nvSpPr>
        <p:spPr>
          <a:xfrm>
            <a:off x="1061103" y="1009962"/>
            <a:ext cx="7021794" cy="723275"/>
          </a:xfrm>
        </p:spPr>
        <p:txBody>
          <a:bodyPr wrap="none" lIns="182880" rIns="182880" bIns="0"/>
          <a:lstStyle/>
          <a:p>
            <a:r>
              <a:rPr lang="en-US" b="1" dirty="0" smtClean="0"/>
              <a:t>GFEBS Screen Elements</a:t>
            </a:r>
          </a:p>
        </p:txBody>
      </p:sp>
      <p:sp>
        <p:nvSpPr>
          <p:cNvPr id="30724" name="Rectangle 3"/>
          <p:cNvSpPr>
            <a:spLocks noGrp="1" noChangeArrowheads="1"/>
          </p:cNvSpPr>
          <p:nvPr>
            <p:ph type="body" idx="4294967295"/>
          </p:nvPr>
        </p:nvSpPr>
        <p:spPr>
          <a:xfrm>
            <a:off x="304800" y="1295400"/>
            <a:ext cx="8001000" cy="5029200"/>
          </a:xfrm>
        </p:spPr>
        <p:txBody>
          <a:bodyPr tIns="137160" bIns="137160"/>
          <a:lstStyle/>
          <a:p>
            <a:pPr marL="228600" indent="-228600"/>
            <a:endParaRPr lang="en-US" dirty="0" smtClean="0"/>
          </a:p>
          <a:p>
            <a:pPr marL="228600" indent="-228600"/>
            <a:endParaRPr lang="en-US" dirty="0" smtClean="0"/>
          </a:p>
        </p:txBody>
      </p:sp>
      <p:pic>
        <p:nvPicPr>
          <p:cNvPr id="30725" name="Picture 8"/>
          <p:cNvPicPr>
            <a:picLocks noChangeAspect="1" noChangeArrowheads="1"/>
          </p:cNvPicPr>
          <p:nvPr/>
        </p:nvPicPr>
        <p:blipFill>
          <a:blip r:embed="rId3" cstate="print"/>
          <a:srcRect/>
          <a:stretch>
            <a:fillRect/>
          </a:stretch>
        </p:blipFill>
        <p:spPr bwMode="auto">
          <a:xfrm>
            <a:off x="1524000" y="2554288"/>
            <a:ext cx="6400800" cy="3465512"/>
          </a:xfrm>
          <a:prstGeom prst="rect">
            <a:avLst/>
          </a:prstGeom>
          <a:noFill/>
          <a:ln w="9525">
            <a:noFill/>
            <a:miter lim="800000"/>
            <a:headEnd/>
            <a:tailEnd/>
          </a:ln>
        </p:spPr>
      </p:pic>
      <p:sp>
        <p:nvSpPr>
          <p:cNvPr id="30726" name="Text Box 16"/>
          <p:cNvSpPr txBox="1">
            <a:spLocks noChangeArrowheads="1"/>
          </p:cNvSpPr>
          <p:nvPr/>
        </p:nvSpPr>
        <p:spPr bwMode="auto">
          <a:xfrm>
            <a:off x="5181600" y="3048000"/>
            <a:ext cx="2133600" cy="368300"/>
          </a:xfrm>
          <a:prstGeom prst="rect">
            <a:avLst/>
          </a:prstGeom>
          <a:solidFill>
            <a:srgbClr val="FFFF00"/>
          </a:solidFill>
          <a:ln w="9525" algn="ctr">
            <a:solidFill>
              <a:srgbClr val="000000"/>
            </a:solidFill>
            <a:miter lim="800000"/>
            <a:headEnd/>
            <a:tailEnd/>
          </a:ln>
        </p:spPr>
        <p:txBody>
          <a:bodyPr lIns="54864" tIns="27432" rIns="54864" bIns="27432">
            <a:spAutoFit/>
          </a:bodyPr>
          <a:lstStyle/>
          <a:p>
            <a:r>
              <a:rPr lang="en-US" sz="2000" dirty="0">
                <a:solidFill>
                  <a:srgbClr val="000000"/>
                </a:solidFill>
                <a:latin typeface="Calibri" pitchFamily="34" charset="0"/>
                <a:ea typeface="MS PGothic" pitchFamily="34" charset="-128"/>
              </a:rPr>
              <a:t>Navigation Tabs</a:t>
            </a:r>
          </a:p>
        </p:txBody>
      </p:sp>
      <p:sp>
        <p:nvSpPr>
          <p:cNvPr id="30727" name="Line 17"/>
          <p:cNvSpPr>
            <a:spLocks noChangeShapeType="1"/>
          </p:cNvSpPr>
          <p:nvPr/>
        </p:nvSpPr>
        <p:spPr bwMode="auto">
          <a:xfrm flipV="1">
            <a:off x="4495800" y="3276600"/>
            <a:ext cx="685800" cy="457200"/>
          </a:xfrm>
          <a:prstGeom prst="line">
            <a:avLst/>
          </a:prstGeom>
          <a:noFill/>
          <a:ln w="9525">
            <a:solidFill>
              <a:srgbClr val="000000"/>
            </a:solidFill>
            <a:round/>
            <a:headEnd/>
            <a:tailEnd/>
          </a:ln>
        </p:spPr>
        <p:txBody>
          <a:bodyPr/>
          <a:lstStyle/>
          <a:p>
            <a:endParaRPr lang="en-US" dirty="0"/>
          </a:p>
        </p:txBody>
      </p:sp>
      <p:sp>
        <p:nvSpPr>
          <p:cNvPr id="30728" name="Rectangle 13"/>
          <p:cNvSpPr>
            <a:spLocks noChangeArrowheads="1"/>
          </p:cNvSpPr>
          <p:nvPr/>
        </p:nvSpPr>
        <p:spPr bwMode="auto">
          <a:xfrm>
            <a:off x="1663700" y="3733800"/>
            <a:ext cx="2819400" cy="152400"/>
          </a:xfrm>
          <a:prstGeom prst="rect">
            <a:avLst/>
          </a:prstGeom>
          <a:noFill/>
          <a:ln w="22225" algn="ctr">
            <a:solidFill>
              <a:srgbClr val="FF0000"/>
            </a:solidFill>
            <a:miter lim="800000"/>
            <a:headEnd type="none" w="sm" len="sm"/>
            <a:tailEnd type="none" w="sm" len="sm"/>
          </a:ln>
        </p:spPr>
        <p:txBody>
          <a:bodyPr wrap="none" anchor="ctr"/>
          <a:lstStyle/>
          <a:p>
            <a:endParaRPr lang="en-US" sz="2800" dirty="0">
              <a:latin typeface="Calibri" pitchFamily="34" charset="0"/>
              <a:ea typeface="MS PGothic" pitchFamily="34" charset="-128"/>
            </a:endParaRPr>
          </a:p>
        </p:txBody>
      </p:sp>
      <p:sp>
        <p:nvSpPr>
          <p:cNvPr id="10" name="Rectangle 9"/>
          <p:cNvSpPr/>
          <p:nvPr/>
        </p:nvSpPr>
        <p:spPr>
          <a:xfrm>
            <a:off x="2667000" y="4038600"/>
            <a:ext cx="914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30730" name="TextBox 10"/>
          <p:cNvSpPr txBox="1">
            <a:spLocks noChangeArrowheads="1"/>
          </p:cNvSpPr>
          <p:nvPr/>
        </p:nvSpPr>
        <p:spPr bwMode="auto">
          <a:xfrm>
            <a:off x="768350" y="6096000"/>
            <a:ext cx="6981825" cy="369888"/>
          </a:xfrm>
          <a:prstGeom prst="rect">
            <a:avLst/>
          </a:prstGeom>
          <a:noFill/>
          <a:ln w="9525">
            <a:noFill/>
            <a:miter lim="800000"/>
            <a:headEnd/>
            <a:tailEnd/>
          </a:ln>
        </p:spPr>
        <p:txBody>
          <a:bodyPr wrap="none">
            <a:spAutoFit/>
          </a:bodyPr>
          <a:lstStyle/>
          <a:p>
            <a:r>
              <a:rPr lang="en-US" b="1" dirty="0">
                <a:latin typeface="Calibri" pitchFamily="34" charset="0"/>
              </a:rPr>
              <a:t>                    Some Tabs and Fields are not used due to cost effectiveness  </a:t>
            </a:r>
          </a:p>
        </p:txBody>
      </p:sp>
      <p:sp>
        <p:nvSpPr>
          <p:cNvPr id="30731" name="Text Box 16"/>
          <p:cNvSpPr txBox="1">
            <a:spLocks noChangeArrowheads="1"/>
          </p:cNvSpPr>
          <p:nvPr/>
        </p:nvSpPr>
        <p:spPr bwMode="auto">
          <a:xfrm>
            <a:off x="4876800" y="4191000"/>
            <a:ext cx="2133600" cy="368300"/>
          </a:xfrm>
          <a:prstGeom prst="rect">
            <a:avLst/>
          </a:prstGeom>
          <a:solidFill>
            <a:srgbClr val="FFFF00"/>
          </a:solidFill>
          <a:ln w="9525" algn="ctr">
            <a:solidFill>
              <a:srgbClr val="000000"/>
            </a:solidFill>
            <a:miter lim="800000"/>
            <a:headEnd/>
            <a:tailEnd/>
          </a:ln>
        </p:spPr>
        <p:txBody>
          <a:bodyPr lIns="54864" tIns="27432" rIns="54864" bIns="27432">
            <a:spAutoFit/>
          </a:bodyPr>
          <a:lstStyle/>
          <a:p>
            <a:r>
              <a:rPr lang="en-US" sz="2000" dirty="0">
                <a:solidFill>
                  <a:srgbClr val="000000"/>
                </a:solidFill>
                <a:latin typeface="Calibri" pitchFamily="34" charset="0"/>
                <a:ea typeface="MS PGothic" pitchFamily="34" charset="-128"/>
              </a:rPr>
              <a:t>Fields</a:t>
            </a:r>
          </a:p>
        </p:txBody>
      </p:sp>
      <p:cxnSp>
        <p:nvCxnSpPr>
          <p:cNvPr id="14" name="Straight Connector 13"/>
          <p:cNvCxnSpPr>
            <a:stCxn id="30731" idx="1"/>
            <a:endCxn id="10" idx="3"/>
          </p:cNvCxnSpPr>
          <p:nvPr/>
        </p:nvCxnSpPr>
        <p:spPr>
          <a:xfrm flipH="1" flipV="1">
            <a:off x="3581400" y="4114800"/>
            <a:ext cx="1295400" cy="260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4294967295"/>
          </p:nvPr>
        </p:nvSpPr>
        <p:spPr bwMode="auto">
          <a:xfrm>
            <a:off x="3124200" y="6356350"/>
            <a:ext cx="2895600" cy="365125"/>
          </a:xfrm>
          <a:prstGeom prst="rect">
            <a:avLst/>
          </a:prstGeom>
          <a:noFill/>
          <a:ln>
            <a:miter lim="800000"/>
            <a:headEnd/>
            <a:tailEnd/>
          </a:ln>
        </p:spPr>
        <p:txBody>
          <a:bodyPr/>
          <a:lstStyle/>
          <a:p>
            <a:pPr algn="ctr"/>
            <a:fld id="{99F16D85-EC3D-4E78-8196-30102E293E35}" type="slidenum">
              <a:rPr lang="en-US"/>
              <a:pPr algn="ctr"/>
              <a:t>16</a:t>
            </a:fld>
            <a:endParaRPr lang="en-US" dirty="0"/>
          </a:p>
        </p:txBody>
      </p:sp>
      <p:sp>
        <p:nvSpPr>
          <p:cNvPr id="31747" name="Rectangle 3"/>
          <p:cNvSpPr>
            <a:spLocks noGrp="1" noChangeArrowheads="1"/>
          </p:cNvSpPr>
          <p:nvPr>
            <p:ph type="body" idx="1"/>
          </p:nvPr>
        </p:nvSpPr>
        <p:spPr>
          <a:xfrm>
            <a:off x="533400" y="1524000"/>
            <a:ext cx="8001000" cy="5029200"/>
          </a:xfrm>
        </p:spPr>
        <p:txBody>
          <a:bodyPr/>
          <a:lstStyle/>
          <a:p>
            <a:pPr lvl="1"/>
            <a:r>
              <a:rPr lang="en-US" sz="2200" dirty="0" smtClean="0"/>
              <a:t>Required, Optional and Conditional</a:t>
            </a:r>
          </a:p>
          <a:p>
            <a:pPr lvl="1"/>
            <a:r>
              <a:rPr lang="en-US" sz="2200" dirty="0" smtClean="0"/>
              <a:t>For additional Field Information click in the field and press F1</a:t>
            </a:r>
          </a:p>
        </p:txBody>
      </p:sp>
      <p:pic>
        <p:nvPicPr>
          <p:cNvPr id="31748" name="Picture 7" descr="a0000017"/>
          <p:cNvPicPr>
            <a:picLocks noChangeAspect="1" noChangeArrowheads="1"/>
          </p:cNvPicPr>
          <p:nvPr/>
        </p:nvPicPr>
        <p:blipFill>
          <a:blip r:embed="rId3" cstate="print"/>
          <a:srcRect/>
          <a:stretch>
            <a:fillRect/>
          </a:stretch>
        </p:blipFill>
        <p:spPr bwMode="auto">
          <a:xfrm>
            <a:off x="1219200" y="2743200"/>
            <a:ext cx="7162800" cy="3937000"/>
          </a:xfrm>
          <a:prstGeom prst="rect">
            <a:avLst/>
          </a:prstGeom>
          <a:noFill/>
          <a:ln w="9525">
            <a:noFill/>
            <a:miter lim="800000"/>
            <a:headEnd/>
            <a:tailEnd/>
          </a:ln>
        </p:spPr>
      </p:pic>
      <p:sp>
        <p:nvSpPr>
          <p:cNvPr id="31749" name="Oval 8"/>
          <p:cNvSpPr>
            <a:spLocks noChangeArrowheads="1"/>
          </p:cNvSpPr>
          <p:nvPr/>
        </p:nvSpPr>
        <p:spPr bwMode="auto">
          <a:xfrm>
            <a:off x="2514600" y="3429000"/>
            <a:ext cx="533400" cy="304800"/>
          </a:xfrm>
          <a:prstGeom prst="ellipse">
            <a:avLst/>
          </a:prstGeom>
          <a:noFill/>
          <a:ln w="9525">
            <a:solidFill>
              <a:srgbClr val="FF0000"/>
            </a:solidFill>
            <a:round/>
            <a:headEnd/>
            <a:tailEnd/>
          </a:ln>
        </p:spPr>
        <p:txBody>
          <a:bodyPr wrap="none" anchor="ctr"/>
          <a:lstStyle/>
          <a:p>
            <a:endParaRPr lang="en-US" dirty="0">
              <a:latin typeface="Calibri" pitchFamily="34" charset="0"/>
            </a:endParaRPr>
          </a:p>
        </p:txBody>
      </p:sp>
      <p:sp>
        <p:nvSpPr>
          <p:cNvPr id="31750" name="Oval 9"/>
          <p:cNvSpPr>
            <a:spLocks noChangeArrowheads="1"/>
          </p:cNvSpPr>
          <p:nvPr/>
        </p:nvSpPr>
        <p:spPr bwMode="auto">
          <a:xfrm>
            <a:off x="2438400" y="4800600"/>
            <a:ext cx="1143000" cy="409575"/>
          </a:xfrm>
          <a:prstGeom prst="ellipse">
            <a:avLst/>
          </a:prstGeom>
          <a:noFill/>
          <a:ln w="9525">
            <a:solidFill>
              <a:srgbClr val="FF0000"/>
            </a:solidFill>
            <a:round/>
            <a:headEnd/>
            <a:tailEnd/>
          </a:ln>
        </p:spPr>
        <p:txBody>
          <a:bodyPr wrap="none" anchor="ctr"/>
          <a:lstStyle/>
          <a:p>
            <a:endParaRPr lang="en-US" dirty="0">
              <a:latin typeface="Calibri" pitchFamily="34" charset="0"/>
            </a:endParaRPr>
          </a:p>
        </p:txBody>
      </p:sp>
      <p:sp>
        <p:nvSpPr>
          <p:cNvPr id="31751" name="Line 10"/>
          <p:cNvSpPr>
            <a:spLocks noChangeShapeType="1"/>
          </p:cNvSpPr>
          <p:nvPr/>
        </p:nvSpPr>
        <p:spPr bwMode="auto">
          <a:xfrm>
            <a:off x="3048000" y="3581400"/>
            <a:ext cx="838200" cy="0"/>
          </a:xfrm>
          <a:prstGeom prst="line">
            <a:avLst/>
          </a:prstGeom>
          <a:noFill/>
          <a:ln w="9525">
            <a:solidFill>
              <a:schemeClr val="tx1"/>
            </a:solidFill>
            <a:round/>
            <a:headEnd/>
            <a:tailEnd/>
          </a:ln>
        </p:spPr>
        <p:txBody>
          <a:bodyPr/>
          <a:lstStyle/>
          <a:p>
            <a:endParaRPr lang="en-US" dirty="0"/>
          </a:p>
        </p:txBody>
      </p:sp>
      <p:sp>
        <p:nvSpPr>
          <p:cNvPr id="31752" name="Text Box 11"/>
          <p:cNvSpPr txBox="1">
            <a:spLocks noChangeArrowheads="1"/>
          </p:cNvSpPr>
          <p:nvPr/>
        </p:nvSpPr>
        <p:spPr bwMode="auto">
          <a:xfrm>
            <a:off x="3886200" y="3352800"/>
            <a:ext cx="2457450" cy="406400"/>
          </a:xfrm>
          <a:prstGeom prst="rect">
            <a:avLst/>
          </a:prstGeom>
          <a:solidFill>
            <a:srgbClr val="FFFF00"/>
          </a:solidFill>
          <a:ln w="9525">
            <a:solidFill>
              <a:srgbClr val="000000"/>
            </a:solidFill>
            <a:miter lim="800000"/>
            <a:headEnd/>
            <a:tailEnd/>
          </a:ln>
        </p:spPr>
        <p:txBody>
          <a:bodyPr>
            <a:spAutoFit/>
          </a:bodyPr>
          <a:lstStyle/>
          <a:p>
            <a:pPr>
              <a:spcBef>
                <a:spcPct val="50000"/>
              </a:spcBef>
            </a:pPr>
            <a:r>
              <a:rPr lang="en-US" sz="2000" dirty="0">
                <a:latin typeface="Calibri" pitchFamily="34" charset="0"/>
              </a:rPr>
              <a:t>Required Fields</a:t>
            </a:r>
          </a:p>
        </p:txBody>
      </p:sp>
      <p:sp>
        <p:nvSpPr>
          <p:cNvPr id="31753" name="Text Box 12"/>
          <p:cNvSpPr txBox="1">
            <a:spLocks noChangeArrowheads="1"/>
          </p:cNvSpPr>
          <p:nvPr/>
        </p:nvSpPr>
        <p:spPr bwMode="auto">
          <a:xfrm>
            <a:off x="5127625" y="5791200"/>
            <a:ext cx="2886075" cy="406400"/>
          </a:xfrm>
          <a:prstGeom prst="rect">
            <a:avLst/>
          </a:prstGeom>
          <a:solidFill>
            <a:srgbClr val="FFFF00"/>
          </a:solidFill>
          <a:ln w="9525" algn="ctr">
            <a:solidFill>
              <a:srgbClr val="000000"/>
            </a:solidFill>
            <a:miter lim="800000"/>
            <a:headEnd/>
            <a:tailEnd/>
          </a:ln>
        </p:spPr>
        <p:txBody>
          <a:bodyPr>
            <a:spAutoFit/>
          </a:bodyPr>
          <a:lstStyle/>
          <a:p>
            <a:pPr>
              <a:spcBef>
                <a:spcPct val="50000"/>
              </a:spcBef>
            </a:pPr>
            <a:r>
              <a:rPr lang="en-US" sz="2000" dirty="0">
                <a:latin typeface="Calibri" pitchFamily="34" charset="0"/>
              </a:rPr>
              <a:t>Conditional Fields</a:t>
            </a:r>
          </a:p>
        </p:txBody>
      </p:sp>
      <p:sp>
        <p:nvSpPr>
          <p:cNvPr id="31754" name="Text Box 13"/>
          <p:cNvSpPr txBox="1">
            <a:spLocks noChangeArrowheads="1"/>
          </p:cNvSpPr>
          <p:nvPr/>
        </p:nvSpPr>
        <p:spPr bwMode="auto">
          <a:xfrm>
            <a:off x="4278313" y="4572000"/>
            <a:ext cx="2743200" cy="406400"/>
          </a:xfrm>
          <a:prstGeom prst="rect">
            <a:avLst/>
          </a:prstGeom>
          <a:solidFill>
            <a:srgbClr val="FFFF00"/>
          </a:solidFill>
          <a:ln w="9525" algn="ctr">
            <a:solidFill>
              <a:srgbClr val="000000"/>
            </a:solidFill>
            <a:miter lim="800000"/>
            <a:headEnd/>
            <a:tailEnd/>
          </a:ln>
        </p:spPr>
        <p:txBody>
          <a:bodyPr>
            <a:spAutoFit/>
          </a:bodyPr>
          <a:lstStyle/>
          <a:p>
            <a:pPr>
              <a:spcBef>
                <a:spcPct val="50000"/>
              </a:spcBef>
            </a:pPr>
            <a:r>
              <a:rPr lang="en-US" sz="2000" dirty="0">
                <a:latin typeface="Calibri" pitchFamily="34" charset="0"/>
              </a:rPr>
              <a:t>Optional Fields</a:t>
            </a:r>
          </a:p>
        </p:txBody>
      </p:sp>
      <p:sp>
        <p:nvSpPr>
          <p:cNvPr id="31755" name="Line 14"/>
          <p:cNvSpPr>
            <a:spLocks noChangeShapeType="1"/>
          </p:cNvSpPr>
          <p:nvPr/>
        </p:nvSpPr>
        <p:spPr bwMode="auto">
          <a:xfrm>
            <a:off x="4267200" y="5791200"/>
            <a:ext cx="838200" cy="257175"/>
          </a:xfrm>
          <a:prstGeom prst="line">
            <a:avLst/>
          </a:prstGeom>
          <a:noFill/>
          <a:ln w="9525">
            <a:solidFill>
              <a:schemeClr val="tx1"/>
            </a:solidFill>
            <a:round/>
            <a:headEnd/>
            <a:tailEnd/>
          </a:ln>
        </p:spPr>
        <p:txBody>
          <a:bodyPr/>
          <a:lstStyle/>
          <a:p>
            <a:endParaRPr lang="en-US" dirty="0"/>
          </a:p>
        </p:txBody>
      </p:sp>
      <p:sp>
        <p:nvSpPr>
          <p:cNvPr id="31756" name="Oval 15"/>
          <p:cNvSpPr>
            <a:spLocks noChangeArrowheads="1"/>
          </p:cNvSpPr>
          <p:nvPr/>
        </p:nvSpPr>
        <p:spPr bwMode="auto">
          <a:xfrm>
            <a:off x="3200400" y="5562600"/>
            <a:ext cx="1066800" cy="409575"/>
          </a:xfrm>
          <a:prstGeom prst="ellipse">
            <a:avLst/>
          </a:prstGeom>
          <a:noFill/>
          <a:ln w="9525">
            <a:solidFill>
              <a:srgbClr val="FF0000"/>
            </a:solidFill>
            <a:round/>
            <a:headEnd/>
            <a:tailEnd/>
          </a:ln>
        </p:spPr>
        <p:txBody>
          <a:bodyPr wrap="none" anchor="ctr"/>
          <a:lstStyle/>
          <a:p>
            <a:endParaRPr lang="en-US" dirty="0">
              <a:latin typeface="Calibri" pitchFamily="34" charset="0"/>
            </a:endParaRPr>
          </a:p>
        </p:txBody>
      </p:sp>
      <p:sp>
        <p:nvSpPr>
          <p:cNvPr id="31757" name="Line 16"/>
          <p:cNvSpPr>
            <a:spLocks noChangeShapeType="1"/>
          </p:cNvSpPr>
          <p:nvPr/>
        </p:nvSpPr>
        <p:spPr bwMode="auto">
          <a:xfrm>
            <a:off x="3440113" y="4876800"/>
            <a:ext cx="838200" cy="0"/>
          </a:xfrm>
          <a:prstGeom prst="line">
            <a:avLst/>
          </a:prstGeom>
          <a:noFill/>
          <a:ln w="9525">
            <a:solidFill>
              <a:schemeClr val="tx1"/>
            </a:solidFill>
            <a:round/>
            <a:headEnd/>
            <a:tailEnd/>
          </a:ln>
        </p:spPr>
        <p:txBody>
          <a:bodyPr/>
          <a:lstStyle/>
          <a:p>
            <a:endParaRPr lang="en-US" dirty="0"/>
          </a:p>
        </p:txBody>
      </p:sp>
      <p:sp>
        <p:nvSpPr>
          <p:cNvPr id="31758" name="Oval 17"/>
          <p:cNvSpPr>
            <a:spLocks noChangeArrowheads="1"/>
          </p:cNvSpPr>
          <p:nvPr/>
        </p:nvSpPr>
        <p:spPr bwMode="auto">
          <a:xfrm>
            <a:off x="2514600" y="5638800"/>
            <a:ext cx="685800" cy="381000"/>
          </a:xfrm>
          <a:prstGeom prst="ellipse">
            <a:avLst/>
          </a:prstGeom>
          <a:noFill/>
          <a:ln w="9525">
            <a:solidFill>
              <a:srgbClr val="FF0000"/>
            </a:solidFill>
            <a:round/>
            <a:headEnd/>
            <a:tailEnd/>
          </a:ln>
        </p:spPr>
        <p:txBody>
          <a:bodyPr wrap="none" anchor="ctr"/>
          <a:lstStyle/>
          <a:p>
            <a:endParaRPr lang="en-US" dirty="0">
              <a:latin typeface="Calibri" pitchFamily="34" charset="0"/>
            </a:endParaRPr>
          </a:p>
        </p:txBody>
      </p:sp>
      <p:sp>
        <p:nvSpPr>
          <p:cNvPr id="31759" name="Line 18"/>
          <p:cNvSpPr>
            <a:spLocks noChangeShapeType="1"/>
          </p:cNvSpPr>
          <p:nvPr/>
        </p:nvSpPr>
        <p:spPr bwMode="auto">
          <a:xfrm>
            <a:off x="2925763" y="6008688"/>
            <a:ext cx="2200275" cy="171450"/>
          </a:xfrm>
          <a:prstGeom prst="line">
            <a:avLst/>
          </a:prstGeom>
          <a:noFill/>
          <a:ln w="9525">
            <a:solidFill>
              <a:schemeClr val="tx1"/>
            </a:solidFill>
            <a:round/>
            <a:headEnd/>
            <a:tailEnd/>
          </a:ln>
        </p:spPr>
        <p:txBody>
          <a:bodyPr/>
          <a:lstStyle/>
          <a:p>
            <a:endParaRPr lang="en-US" dirty="0"/>
          </a:p>
        </p:txBody>
      </p:sp>
      <p:sp>
        <p:nvSpPr>
          <p:cNvPr id="31760" name="Title 16"/>
          <p:cNvSpPr>
            <a:spLocks noGrp="1"/>
          </p:cNvSpPr>
          <p:nvPr>
            <p:ph type="title"/>
          </p:nvPr>
        </p:nvSpPr>
        <p:spPr>
          <a:xfrm>
            <a:off x="457200" y="595203"/>
            <a:ext cx="8229600" cy="646331"/>
          </a:xfrm>
        </p:spPr>
        <p:txBody>
          <a:bodyPr/>
          <a:lstStyle/>
          <a:p>
            <a:r>
              <a:rPr lang="en-US" sz="3600" b="1" dirty="0" smtClean="0"/>
              <a:t>Input Fields</a:t>
            </a:r>
          </a:p>
        </p:txBody>
      </p:sp>
      <p:sp>
        <p:nvSpPr>
          <p:cNvPr id="31761" name="Rectangle 5"/>
          <p:cNvSpPr txBox="1">
            <a:spLocks noChangeArrowheads="1"/>
          </p:cNvSpPr>
          <p:nvPr/>
        </p:nvSpPr>
        <p:spPr bwMode="auto">
          <a:xfrm>
            <a:off x="8610600" y="6356350"/>
            <a:ext cx="457200" cy="365125"/>
          </a:xfrm>
          <a:prstGeom prst="rect">
            <a:avLst/>
          </a:prstGeom>
          <a:noFill/>
          <a:ln w="9525">
            <a:noFill/>
            <a:miter lim="800000"/>
            <a:headEnd/>
            <a:tailEnd/>
          </a:ln>
        </p:spPr>
        <p:txBody>
          <a:bodyPr/>
          <a:lstStyle/>
          <a:p>
            <a:fld id="{DCA37428-6916-4F94-A9EB-C63C22CCF2B7}" type="slidenum">
              <a:rPr lang="en-US"/>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12"/>
          </p:nvPr>
        </p:nvSpPr>
        <p:spPr bwMode="auto">
          <a:xfrm>
            <a:off x="8610600" y="6356350"/>
            <a:ext cx="457200" cy="365125"/>
          </a:xfrm>
          <a:noFill/>
          <a:ln>
            <a:miter lim="800000"/>
            <a:headEnd/>
            <a:tailEnd/>
          </a:ln>
        </p:spPr>
        <p:txBody>
          <a:bodyPr vert="horz" wrap="square" lIns="91440" tIns="45720" rIns="91440" bIns="45720" numCol="1" anchor="t" anchorCtr="0" compatLnSpc="1">
            <a:prstTxWarp prst="textNoShape">
              <a:avLst/>
            </a:prstTxWarp>
          </a:bodyPr>
          <a:lstStyle/>
          <a:p>
            <a:fld id="{F37C1EF7-A6D4-4354-8D44-C4B1327939FD}" type="slidenum">
              <a:rPr lang="en-US" smtClean="0">
                <a:latin typeface="Arial" pitchFamily="34" charset="0"/>
                <a:cs typeface="Arial" pitchFamily="34" charset="0"/>
              </a:rPr>
              <a:pPr/>
              <a:t>17</a:t>
            </a:fld>
            <a:endParaRPr lang="en-US" dirty="0" smtClean="0">
              <a:latin typeface="Arial" pitchFamily="34" charset="0"/>
              <a:cs typeface="Arial" pitchFamily="34" charset="0"/>
            </a:endParaRPr>
          </a:p>
        </p:txBody>
      </p:sp>
      <p:sp>
        <p:nvSpPr>
          <p:cNvPr id="32771" name="Rectangle 2"/>
          <p:cNvSpPr>
            <a:spLocks noGrp="1" noChangeArrowheads="1"/>
          </p:cNvSpPr>
          <p:nvPr>
            <p:ph type="title"/>
          </p:nvPr>
        </p:nvSpPr>
        <p:spPr>
          <a:xfrm>
            <a:off x="533400" y="-125462"/>
            <a:ext cx="7772400" cy="2308324"/>
          </a:xfrm>
        </p:spPr>
        <p:txBody>
          <a:bodyPr/>
          <a:lstStyle/>
          <a:p>
            <a:r>
              <a:rPr lang="en-US" sz="3600" dirty="0" smtClean="0"/>
              <a:t/>
            </a:r>
            <a:br>
              <a:rPr lang="en-US" sz="3600" dirty="0" smtClean="0"/>
            </a:br>
            <a:r>
              <a:rPr lang="en-US" sz="3600" dirty="0" smtClean="0"/>
              <a:t/>
            </a:r>
            <a:br>
              <a:rPr lang="en-US" sz="3600" dirty="0" smtClean="0"/>
            </a:br>
            <a:r>
              <a:rPr lang="en-US" sz="3600" b="1" dirty="0" smtClean="0"/>
              <a:t>Radio Buttons and Checkboxes</a:t>
            </a:r>
            <a:r>
              <a:rPr lang="en-US" sz="3600" dirty="0" smtClean="0"/>
              <a:t/>
            </a:r>
            <a:br>
              <a:rPr lang="en-US" sz="3600" dirty="0" smtClean="0"/>
            </a:br>
            <a:endParaRPr lang="en-US" sz="3600" dirty="0" smtClean="0"/>
          </a:p>
        </p:txBody>
      </p:sp>
      <p:sp>
        <p:nvSpPr>
          <p:cNvPr id="32772" name="Rectangle 4"/>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endParaRPr lang="en-US" dirty="0">
              <a:latin typeface="Calibri" pitchFamily="34" charset="0"/>
            </a:endParaRPr>
          </a:p>
        </p:txBody>
      </p:sp>
      <p:sp>
        <p:nvSpPr>
          <p:cNvPr id="32773" name="Rectangle 25"/>
          <p:cNvSpPr>
            <a:spLocks noChangeArrowheads="1"/>
          </p:cNvSpPr>
          <p:nvPr/>
        </p:nvSpPr>
        <p:spPr bwMode="auto">
          <a:xfrm>
            <a:off x="0" y="3276600"/>
            <a:ext cx="9144000" cy="0"/>
          </a:xfrm>
          <a:prstGeom prst="rect">
            <a:avLst/>
          </a:prstGeom>
          <a:noFill/>
          <a:ln w="12700">
            <a:noFill/>
            <a:miter lim="800000"/>
            <a:headEnd type="none" w="sm" len="sm"/>
            <a:tailEnd type="none" w="sm" len="sm"/>
          </a:ln>
        </p:spPr>
        <p:txBody>
          <a:bodyPr wrap="none" anchor="ctr">
            <a:spAutoFit/>
          </a:bodyPr>
          <a:lstStyle/>
          <a:p>
            <a:endParaRPr lang="en-US" dirty="0">
              <a:latin typeface="Calibri" pitchFamily="34" charset="0"/>
            </a:endParaRPr>
          </a:p>
        </p:txBody>
      </p:sp>
      <p:sp>
        <p:nvSpPr>
          <p:cNvPr id="32774" name="Rectangle 27"/>
          <p:cNvSpPr>
            <a:spLocks noChangeArrowheads="1"/>
          </p:cNvSpPr>
          <p:nvPr/>
        </p:nvSpPr>
        <p:spPr bwMode="auto">
          <a:xfrm>
            <a:off x="0" y="3300413"/>
            <a:ext cx="9144000" cy="0"/>
          </a:xfrm>
          <a:prstGeom prst="rect">
            <a:avLst/>
          </a:prstGeom>
          <a:noFill/>
          <a:ln w="12700">
            <a:noFill/>
            <a:miter lim="800000"/>
            <a:headEnd type="none" w="sm" len="sm"/>
            <a:tailEnd type="none" w="sm" len="sm"/>
          </a:ln>
        </p:spPr>
        <p:txBody>
          <a:bodyPr wrap="none" anchor="ctr">
            <a:spAutoFit/>
          </a:bodyPr>
          <a:lstStyle/>
          <a:p>
            <a:endParaRPr lang="en-US" dirty="0">
              <a:latin typeface="Calibri" pitchFamily="34" charset="0"/>
            </a:endParaRPr>
          </a:p>
        </p:txBody>
      </p:sp>
      <p:pic>
        <p:nvPicPr>
          <p:cNvPr id="32775" name="Picture 30" descr="a0000017"/>
          <p:cNvPicPr>
            <a:picLocks noChangeAspect="1" noChangeArrowheads="1"/>
          </p:cNvPicPr>
          <p:nvPr/>
        </p:nvPicPr>
        <p:blipFill>
          <a:blip r:embed="rId3" cstate="print"/>
          <a:srcRect/>
          <a:stretch>
            <a:fillRect/>
          </a:stretch>
        </p:blipFill>
        <p:spPr bwMode="auto">
          <a:xfrm>
            <a:off x="914400" y="2209800"/>
            <a:ext cx="7315200" cy="4021138"/>
          </a:xfrm>
          <a:prstGeom prst="rect">
            <a:avLst/>
          </a:prstGeom>
          <a:noFill/>
          <a:ln w="9525">
            <a:noFill/>
            <a:miter lim="800000"/>
            <a:headEnd/>
            <a:tailEnd/>
          </a:ln>
        </p:spPr>
      </p:pic>
      <p:sp>
        <p:nvSpPr>
          <p:cNvPr id="32776" name="Oval 31"/>
          <p:cNvSpPr>
            <a:spLocks noChangeArrowheads="1"/>
          </p:cNvSpPr>
          <p:nvPr/>
        </p:nvSpPr>
        <p:spPr bwMode="auto">
          <a:xfrm>
            <a:off x="1028700" y="3324225"/>
            <a:ext cx="152400" cy="685800"/>
          </a:xfrm>
          <a:prstGeom prst="ellipse">
            <a:avLst/>
          </a:prstGeom>
          <a:noFill/>
          <a:ln w="9525">
            <a:solidFill>
              <a:srgbClr val="FF0000"/>
            </a:solidFill>
            <a:round/>
            <a:headEnd/>
            <a:tailEnd/>
          </a:ln>
        </p:spPr>
        <p:txBody>
          <a:bodyPr wrap="none" anchor="ctr"/>
          <a:lstStyle/>
          <a:p>
            <a:endParaRPr lang="en-US" dirty="0">
              <a:latin typeface="Calibri" pitchFamily="34" charset="0"/>
            </a:endParaRPr>
          </a:p>
        </p:txBody>
      </p:sp>
      <p:sp>
        <p:nvSpPr>
          <p:cNvPr id="32777" name="Oval 32"/>
          <p:cNvSpPr>
            <a:spLocks noChangeArrowheads="1"/>
          </p:cNvSpPr>
          <p:nvPr/>
        </p:nvSpPr>
        <p:spPr bwMode="auto">
          <a:xfrm>
            <a:off x="1000125" y="4895850"/>
            <a:ext cx="200025" cy="390525"/>
          </a:xfrm>
          <a:prstGeom prst="ellipse">
            <a:avLst/>
          </a:prstGeom>
          <a:noFill/>
          <a:ln w="9525">
            <a:solidFill>
              <a:srgbClr val="FF0000"/>
            </a:solidFill>
            <a:round/>
            <a:headEnd/>
            <a:tailEnd/>
          </a:ln>
        </p:spPr>
        <p:txBody>
          <a:bodyPr wrap="none" anchor="ctr"/>
          <a:lstStyle/>
          <a:p>
            <a:endParaRPr lang="en-US" dirty="0">
              <a:latin typeface="Calibri" pitchFamily="34" charset="0"/>
            </a:endParaRPr>
          </a:p>
        </p:txBody>
      </p:sp>
      <p:sp>
        <p:nvSpPr>
          <p:cNvPr id="32778" name="Oval 33"/>
          <p:cNvSpPr>
            <a:spLocks noChangeArrowheads="1"/>
          </p:cNvSpPr>
          <p:nvPr/>
        </p:nvSpPr>
        <p:spPr bwMode="auto">
          <a:xfrm>
            <a:off x="1047750" y="4133850"/>
            <a:ext cx="133350" cy="314325"/>
          </a:xfrm>
          <a:prstGeom prst="ellipse">
            <a:avLst/>
          </a:prstGeom>
          <a:noFill/>
          <a:ln w="9525">
            <a:solidFill>
              <a:srgbClr val="FF0000"/>
            </a:solidFill>
            <a:round/>
            <a:headEnd/>
            <a:tailEnd/>
          </a:ln>
        </p:spPr>
        <p:txBody>
          <a:bodyPr wrap="none" anchor="ctr"/>
          <a:lstStyle/>
          <a:p>
            <a:endParaRPr lang="en-US" dirty="0">
              <a:latin typeface="Calibri" pitchFamily="34" charset="0"/>
            </a:endParaRPr>
          </a:p>
        </p:txBody>
      </p:sp>
      <p:sp>
        <p:nvSpPr>
          <p:cNvPr id="32779" name="Line 34"/>
          <p:cNvSpPr>
            <a:spLocks noChangeShapeType="1"/>
          </p:cNvSpPr>
          <p:nvPr/>
        </p:nvSpPr>
        <p:spPr bwMode="auto">
          <a:xfrm>
            <a:off x="1209675" y="5124450"/>
            <a:ext cx="847725" cy="590550"/>
          </a:xfrm>
          <a:prstGeom prst="line">
            <a:avLst/>
          </a:prstGeom>
          <a:noFill/>
          <a:ln w="9525">
            <a:solidFill>
              <a:schemeClr val="tx1"/>
            </a:solidFill>
            <a:round/>
            <a:headEnd/>
            <a:tailEnd/>
          </a:ln>
        </p:spPr>
        <p:txBody>
          <a:bodyPr/>
          <a:lstStyle/>
          <a:p>
            <a:endParaRPr lang="en-US" dirty="0"/>
          </a:p>
        </p:txBody>
      </p:sp>
      <p:sp>
        <p:nvSpPr>
          <p:cNvPr id="32780" name="Line 35"/>
          <p:cNvSpPr>
            <a:spLocks noChangeShapeType="1"/>
          </p:cNvSpPr>
          <p:nvPr/>
        </p:nvSpPr>
        <p:spPr bwMode="auto">
          <a:xfrm>
            <a:off x="1219200" y="4267200"/>
            <a:ext cx="838200" cy="1447800"/>
          </a:xfrm>
          <a:prstGeom prst="line">
            <a:avLst/>
          </a:prstGeom>
          <a:noFill/>
          <a:ln w="9525">
            <a:solidFill>
              <a:schemeClr val="tx1"/>
            </a:solidFill>
            <a:round/>
            <a:headEnd/>
            <a:tailEnd/>
          </a:ln>
        </p:spPr>
        <p:txBody>
          <a:bodyPr/>
          <a:lstStyle/>
          <a:p>
            <a:endParaRPr lang="en-US" dirty="0"/>
          </a:p>
        </p:txBody>
      </p:sp>
      <p:sp>
        <p:nvSpPr>
          <p:cNvPr id="32781" name="Line 36"/>
          <p:cNvSpPr>
            <a:spLocks noChangeShapeType="1"/>
          </p:cNvSpPr>
          <p:nvPr/>
        </p:nvSpPr>
        <p:spPr bwMode="auto">
          <a:xfrm>
            <a:off x="1181100" y="3657600"/>
            <a:ext cx="838200" cy="1588"/>
          </a:xfrm>
          <a:prstGeom prst="line">
            <a:avLst/>
          </a:prstGeom>
          <a:noFill/>
          <a:ln w="9525">
            <a:solidFill>
              <a:schemeClr val="tx1"/>
            </a:solidFill>
            <a:round/>
            <a:headEnd/>
            <a:tailEnd/>
          </a:ln>
        </p:spPr>
        <p:txBody>
          <a:bodyPr/>
          <a:lstStyle/>
          <a:p>
            <a:endParaRPr lang="en-US" dirty="0"/>
          </a:p>
        </p:txBody>
      </p:sp>
      <p:sp>
        <p:nvSpPr>
          <p:cNvPr id="32782" name="Text Box 37"/>
          <p:cNvSpPr txBox="1">
            <a:spLocks noChangeArrowheads="1"/>
          </p:cNvSpPr>
          <p:nvPr/>
        </p:nvSpPr>
        <p:spPr bwMode="auto">
          <a:xfrm>
            <a:off x="2025650" y="3511550"/>
            <a:ext cx="2470150" cy="406400"/>
          </a:xfrm>
          <a:prstGeom prst="rect">
            <a:avLst/>
          </a:prstGeom>
          <a:solidFill>
            <a:srgbClr val="FFFF00"/>
          </a:solidFill>
          <a:ln w="9525">
            <a:solidFill>
              <a:srgbClr val="000000"/>
            </a:solidFill>
            <a:miter lim="800000"/>
            <a:headEnd/>
            <a:tailEnd/>
          </a:ln>
        </p:spPr>
        <p:txBody>
          <a:bodyPr>
            <a:spAutoFit/>
          </a:bodyPr>
          <a:lstStyle/>
          <a:p>
            <a:pPr>
              <a:spcBef>
                <a:spcPct val="50000"/>
              </a:spcBef>
            </a:pPr>
            <a:r>
              <a:rPr lang="en-US" sz="2000" dirty="0">
                <a:latin typeface="Calibri" pitchFamily="34" charset="0"/>
              </a:rPr>
              <a:t>Radio Buttons</a:t>
            </a:r>
          </a:p>
        </p:txBody>
      </p:sp>
      <p:sp>
        <p:nvSpPr>
          <p:cNvPr id="32783" name="Text Box 38"/>
          <p:cNvSpPr txBox="1">
            <a:spLocks noChangeArrowheads="1"/>
          </p:cNvSpPr>
          <p:nvPr/>
        </p:nvSpPr>
        <p:spPr bwMode="auto">
          <a:xfrm>
            <a:off x="2063750" y="5651500"/>
            <a:ext cx="2203450" cy="406400"/>
          </a:xfrm>
          <a:prstGeom prst="rect">
            <a:avLst/>
          </a:prstGeom>
          <a:solidFill>
            <a:srgbClr val="FFFF00"/>
          </a:solidFill>
          <a:ln w="9525" algn="ctr">
            <a:solidFill>
              <a:srgbClr val="000000"/>
            </a:solidFill>
            <a:miter lim="800000"/>
            <a:headEnd/>
            <a:tailEnd/>
          </a:ln>
        </p:spPr>
        <p:txBody>
          <a:bodyPr>
            <a:spAutoFit/>
          </a:bodyPr>
          <a:lstStyle/>
          <a:p>
            <a:pPr>
              <a:spcBef>
                <a:spcPct val="50000"/>
              </a:spcBef>
            </a:pPr>
            <a:r>
              <a:rPr lang="en-US" sz="2000" dirty="0">
                <a:latin typeface="Calibri" pitchFamily="34" charset="0"/>
              </a:rPr>
              <a:t>Checkboxes</a:t>
            </a:r>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4294967295"/>
          </p:nvPr>
        </p:nvSpPr>
        <p:spPr bwMode="auto">
          <a:xfrm>
            <a:off x="3124200" y="6356350"/>
            <a:ext cx="2895600" cy="365125"/>
          </a:xfrm>
          <a:prstGeom prst="rect">
            <a:avLst/>
          </a:prstGeom>
          <a:noFill/>
          <a:ln>
            <a:miter lim="800000"/>
            <a:headEnd/>
            <a:tailEnd/>
          </a:ln>
        </p:spPr>
        <p:txBody>
          <a:bodyPr/>
          <a:lstStyle/>
          <a:p>
            <a:pPr algn="ctr"/>
            <a:fld id="{A0A4DBC7-5CFD-48CE-B808-140F149BE66B}" type="slidenum">
              <a:rPr lang="en-US"/>
              <a:pPr algn="ctr"/>
              <a:t>18</a:t>
            </a:fld>
            <a:endParaRPr lang="en-US" dirty="0"/>
          </a:p>
        </p:txBody>
      </p:sp>
      <p:sp>
        <p:nvSpPr>
          <p:cNvPr id="33795" name="Rectangle 2"/>
          <p:cNvSpPr>
            <a:spLocks noGrp="1" noChangeArrowheads="1"/>
          </p:cNvSpPr>
          <p:nvPr>
            <p:ph type="title"/>
          </p:nvPr>
        </p:nvSpPr>
        <p:spPr>
          <a:xfrm>
            <a:off x="457200" y="815866"/>
            <a:ext cx="8229600" cy="646331"/>
          </a:xfrm>
        </p:spPr>
        <p:txBody>
          <a:bodyPr/>
          <a:lstStyle/>
          <a:p>
            <a:r>
              <a:rPr lang="en-US" sz="3600" b="1" dirty="0" smtClean="0"/>
              <a:t>Status Bar System Messages</a:t>
            </a:r>
          </a:p>
        </p:txBody>
      </p:sp>
      <p:sp>
        <p:nvSpPr>
          <p:cNvPr id="43012" name="Rectangle 3"/>
          <p:cNvSpPr>
            <a:spLocks noGrp="1" noChangeArrowheads="1"/>
          </p:cNvSpPr>
          <p:nvPr>
            <p:ph type="body" idx="1"/>
          </p:nvPr>
        </p:nvSpPr>
        <p:spPr>
          <a:xfrm>
            <a:off x="0" y="1676400"/>
            <a:ext cx="8839200" cy="4876800"/>
          </a:xfrm>
        </p:spPr>
        <p:txBody>
          <a:bodyPr rtlCol="0">
            <a:normAutofit fontScale="77500" lnSpcReduction="20000"/>
          </a:bodyPr>
          <a:lstStyle/>
          <a:p>
            <a:pPr fontAlgn="auto">
              <a:lnSpc>
                <a:spcPct val="105000"/>
              </a:lnSpc>
              <a:spcAft>
                <a:spcPts val="0"/>
              </a:spcAft>
              <a:buFontTx/>
              <a:buNone/>
              <a:defRPr/>
            </a:pPr>
            <a:r>
              <a:rPr lang="en-US" dirty="0" smtClean="0"/>
              <a:t>Status Bar</a:t>
            </a:r>
          </a:p>
          <a:p>
            <a:pPr lvl="1" fontAlgn="auto">
              <a:lnSpc>
                <a:spcPct val="105000"/>
              </a:lnSpc>
              <a:spcAft>
                <a:spcPts val="0"/>
              </a:spcAft>
              <a:buFont typeface="Arial" pitchFamily="34" charset="0"/>
              <a:buChar char="•"/>
              <a:defRPr/>
            </a:pPr>
            <a:r>
              <a:rPr lang="en-US" sz="2600" dirty="0" smtClean="0"/>
              <a:t>The Status bar is located on the lower left corner of the screen. It displays information such as warning and error messages. There are three different types of status messages. Review the message types listed below.</a:t>
            </a:r>
          </a:p>
          <a:p>
            <a:pPr fontAlgn="auto">
              <a:lnSpc>
                <a:spcPct val="105000"/>
              </a:lnSpc>
              <a:spcAft>
                <a:spcPts val="0"/>
              </a:spcAft>
              <a:buFont typeface="Arial" pitchFamily="34" charset="0"/>
              <a:buChar char="•"/>
              <a:defRPr/>
            </a:pPr>
            <a:endParaRPr lang="en-US" sz="2600" dirty="0" smtClean="0"/>
          </a:p>
          <a:p>
            <a:pPr fontAlgn="auto">
              <a:lnSpc>
                <a:spcPct val="105000"/>
              </a:lnSpc>
              <a:spcAft>
                <a:spcPts val="0"/>
              </a:spcAft>
              <a:buFontTx/>
              <a:buNone/>
              <a:defRPr/>
            </a:pPr>
            <a:r>
              <a:rPr lang="en-US" dirty="0" smtClean="0"/>
              <a:t>Message Type Description</a:t>
            </a:r>
          </a:p>
          <a:p>
            <a:pPr lvl="1" fontAlgn="auto">
              <a:lnSpc>
                <a:spcPct val="105000"/>
              </a:lnSpc>
              <a:spcAft>
                <a:spcPts val="0"/>
              </a:spcAft>
              <a:buFont typeface="Arial" pitchFamily="34" charset="0"/>
              <a:buChar char="•"/>
              <a:defRPr/>
            </a:pPr>
            <a:r>
              <a:rPr lang="en-US" sz="2600" u="sng" dirty="0" smtClean="0"/>
              <a:t>Error Message </a:t>
            </a:r>
            <a:r>
              <a:rPr lang="en-US" sz="2600" dirty="0" smtClean="0"/>
              <a:t>- Messages indicating incorrect entry in the system such as required or inaccurate data. You will not be able to continue with your transaction until these messages are addressed. </a:t>
            </a:r>
          </a:p>
          <a:p>
            <a:pPr lvl="1" fontAlgn="auto">
              <a:lnSpc>
                <a:spcPct val="105000"/>
              </a:lnSpc>
              <a:spcAft>
                <a:spcPts val="0"/>
              </a:spcAft>
              <a:buFont typeface="Arial" pitchFamily="34" charset="0"/>
              <a:buChar char="•"/>
              <a:defRPr/>
            </a:pPr>
            <a:r>
              <a:rPr lang="en-US" sz="2600" u="sng" dirty="0" smtClean="0"/>
              <a:t>Info Message </a:t>
            </a:r>
            <a:r>
              <a:rPr lang="en-US" sz="2600" dirty="0" smtClean="0"/>
              <a:t>- Affirmative system message or messages displaying information on a transaction. </a:t>
            </a:r>
          </a:p>
          <a:p>
            <a:pPr lvl="1" fontAlgn="auto">
              <a:lnSpc>
                <a:spcPct val="105000"/>
              </a:lnSpc>
              <a:spcAft>
                <a:spcPts val="0"/>
              </a:spcAft>
              <a:buFont typeface="Arial" pitchFamily="34" charset="0"/>
              <a:buChar char="•"/>
              <a:defRPr/>
            </a:pPr>
            <a:r>
              <a:rPr lang="en-US" sz="2600" u="sng" dirty="0" smtClean="0"/>
              <a:t>Warning Message </a:t>
            </a:r>
            <a:r>
              <a:rPr lang="en-US" sz="2600" dirty="0" smtClean="0"/>
              <a:t>- Messages that identify information that may possibly be an error. These messages may or may not allow you to continue with your transaction, depending on its function within the system.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sldNum" sz="quarter" idx="12"/>
          </p:nvPr>
        </p:nvSpPr>
        <p:spPr bwMode="auto">
          <a:xfrm>
            <a:off x="8610600" y="6356350"/>
            <a:ext cx="457200" cy="365125"/>
          </a:xfrm>
          <a:noFill/>
          <a:ln>
            <a:miter lim="800000"/>
            <a:headEnd/>
            <a:tailEnd/>
          </a:ln>
        </p:spPr>
        <p:txBody>
          <a:bodyPr vert="horz" wrap="square" lIns="91440" tIns="45720" rIns="91440" bIns="45720" numCol="1" anchor="t" anchorCtr="0" compatLnSpc="1">
            <a:prstTxWarp prst="textNoShape">
              <a:avLst/>
            </a:prstTxWarp>
          </a:bodyPr>
          <a:lstStyle/>
          <a:p>
            <a:fld id="{69D3F052-96D1-4C12-A7E6-E74CE32A61B1}" type="slidenum">
              <a:rPr lang="en-US" smtClean="0">
                <a:latin typeface="Arial" pitchFamily="34" charset="0"/>
                <a:cs typeface="Arial" pitchFamily="34" charset="0"/>
              </a:rPr>
              <a:pPr/>
              <a:t>19</a:t>
            </a:fld>
            <a:endParaRPr lang="en-US" dirty="0" smtClean="0">
              <a:latin typeface="Arial" pitchFamily="34" charset="0"/>
              <a:cs typeface="Arial" pitchFamily="34" charset="0"/>
            </a:endParaRPr>
          </a:p>
        </p:txBody>
      </p:sp>
      <p:sp>
        <p:nvSpPr>
          <p:cNvPr id="1030" name="Rectangle 2"/>
          <p:cNvSpPr>
            <a:spLocks noGrp="1" noChangeArrowheads="1"/>
          </p:cNvSpPr>
          <p:nvPr>
            <p:ph type="title"/>
          </p:nvPr>
        </p:nvSpPr>
        <p:spPr>
          <a:xfrm>
            <a:off x="685800" y="1196866"/>
            <a:ext cx="7772400" cy="646331"/>
          </a:xfrm>
        </p:spPr>
        <p:txBody>
          <a:bodyPr/>
          <a:lstStyle/>
          <a:p>
            <a:r>
              <a:rPr lang="en-US" sz="3600" b="1" dirty="0" smtClean="0"/>
              <a:t>Status Bar System Messages</a:t>
            </a:r>
          </a:p>
        </p:txBody>
      </p:sp>
      <p:sp>
        <p:nvSpPr>
          <p:cNvPr id="1031" name="Rectangle 3"/>
          <p:cNvSpPr>
            <a:spLocks noGrp="1" noChangeArrowheads="1"/>
          </p:cNvSpPr>
          <p:nvPr>
            <p:ph type="body" sz="half" idx="1"/>
          </p:nvPr>
        </p:nvSpPr>
        <p:spPr>
          <a:xfrm>
            <a:off x="2057400" y="1676400"/>
            <a:ext cx="5715000" cy="762000"/>
          </a:xfrm>
        </p:spPr>
        <p:txBody>
          <a:bodyPr/>
          <a:lstStyle/>
          <a:p>
            <a:endParaRPr lang="en-US" sz="3000" dirty="0" smtClean="0"/>
          </a:p>
          <a:p>
            <a:pPr lvl="1">
              <a:buFontTx/>
              <a:buNone/>
            </a:pPr>
            <a:endParaRPr lang="en-US" sz="2100" dirty="0" smtClean="0"/>
          </a:p>
        </p:txBody>
      </p:sp>
      <p:sp>
        <p:nvSpPr>
          <p:cNvPr id="1032" name="Rectangle 19"/>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endParaRPr lang="en-US" dirty="0">
              <a:latin typeface="Calibri" pitchFamily="34" charset="0"/>
            </a:endParaRPr>
          </a:p>
        </p:txBody>
      </p:sp>
      <p:graphicFrame>
        <p:nvGraphicFramePr>
          <p:cNvPr id="1026" name="Object 18"/>
          <p:cNvGraphicFramePr>
            <a:graphicFrameLocks noChangeAspect="1"/>
          </p:cNvGraphicFramePr>
          <p:nvPr/>
        </p:nvGraphicFramePr>
        <p:xfrm>
          <a:off x="6296025" y="3276600"/>
          <a:ext cx="533400" cy="412750"/>
        </p:xfrm>
        <a:graphic>
          <a:graphicData uri="http://schemas.openxmlformats.org/presentationml/2006/ole">
            <mc:AlternateContent xmlns:mc="http://schemas.openxmlformats.org/markup-compatibility/2006">
              <mc:Choice xmlns:v="urn:schemas-microsoft-com:vml" Requires="v">
                <p:oleObj spid="_x0000_s1086" name="Bitmap Image" r:id="rId4" imgW="257007" imgH="200159" progId="PBrush">
                  <p:embed/>
                </p:oleObj>
              </mc:Choice>
              <mc:Fallback>
                <p:oleObj name="Bitmap Image" r:id="rId4" imgW="257007" imgH="200159" progId="PBrush">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025" y="3276600"/>
                        <a:ext cx="53340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2" name="Group 62"/>
          <p:cNvGraphicFramePr>
            <a:graphicFrameLocks noGrp="1"/>
          </p:cNvGraphicFramePr>
          <p:nvPr>
            <p:ph sz="half" idx="2"/>
          </p:nvPr>
        </p:nvGraphicFramePr>
        <p:xfrm>
          <a:off x="1447800" y="2578100"/>
          <a:ext cx="6629400" cy="2514600"/>
        </p:xfrm>
        <a:graphic>
          <a:graphicData uri="http://schemas.openxmlformats.org/drawingml/2006/table">
            <a:tbl>
              <a:tblPr/>
              <a:tblGrid>
                <a:gridCol w="3314700"/>
                <a:gridCol w="33147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Message Type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Symbol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Error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Information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Warning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050" name="Rectangle 43"/>
          <p:cNvSpPr>
            <a:spLocks noChangeArrowheads="1"/>
          </p:cNvSpPr>
          <p:nvPr/>
        </p:nvSpPr>
        <p:spPr bwMode="auto">
          <a:xfrm>
            <a:off x="0" y="3276600"/>
            <a:ext cx="9144000" cy="0"/>
          </a:xfrm>
          <a:prstGeom prst="rect">
            <a:avLst/>
          </a:prstGeom>
          <a:noFill/>
          <a:ln w="12700">
            <a:noFill/>
            <a:miter lim="800000"/>
            <a:headEnd type="none" w="sm" len="sm"/>
            <a:tailEnd type="none" w="sm" len="sm"/>
          </a:ln>
        </p:spPr>
        <p:txBody>
          <a:bodyPr wrap="none" anchor="ctr">
            <a:spAutoFit/>
          </a:bodyPr>
          <a:lstStyle/>
          <a:p>
            <a:endParaRPr lang="en-US" dirty="0">
              <a:latin typeface="Calibri" pitchFamily="34" charset="0"/>
            </a:endParaRPr>
          </a:p>
        </p:txBody>
      </p:sp>
      <p:graphicFrame>
        <p:nvGraphicFramePr>
          <p:cNvPr id="1027" name="Object 42"/>
          <p:cNvGraphicFramePr>
            <a:graphicFrameLocks noChangeAspect="1"/>
          </p:cNvGraphicFramePr>
          <p:nvPr/>
        </p:nvGraphicFramePr>
        <p:xfrm>
          <a:off x="6315075" y="3886200"/>
          <a:ext cx="501650" cy="533400"/>
        </p:xfrm>
        <a:graphic>
          <a:graphicData uri="http://schemas.openxmlformats.org/presentationml/2006/ole">
            <mc:AlternateContent xmlns:mc="http://schemas.openxmlformats.org/markup-compatibility/2006">
              <mc:Choice xmlns:v="urn:schemas-microsoft-com:vml" Requires="v">
                <p:oleObj spid="_x0000_s1087" name="Bitmap Image" r:id="rId6" imgW="190426" imgH="200159" progId="PBrush">
                  <p:embed/>
                </p:oleObj>
              </mc:Choice>
              <mc:Fallback>
                <p:oleObj name="Bitmap Image" r:id="rId6" imgW="190426" imgH="200159" progId="PBrush">
                  <p:embed/>
                  <p:pic>
                    <p:nvPicPr>
                      <p:cNvPr id="0" name="Object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5075" y="3886200"/>
                        <a:ext cx="5016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1" name="Rectangle 45"/>
          <p:cNvSpPr>
            <a:spLocks noChangeArrowheads="1"/>
          </p:cNvSpPr>
          <p:nvPr/>
        </p:nvSpPr>
        <p:spPr bwMode="auto">
          <a:xfrm>
            <a:off x="0" y="3300413"/>
            <a:ext cx="9144000" cy="0"/>
          </a:xfrm>
          <a:prstGeom prst="rect">
            <a:avLst/>
          </a:prstGeom>
          <a:noFill/>
          <a:ln w="12700">
            <a:noFill/>
            <a:miter lim="800000"/>
            <a:headEnd type="none" w="sm" len="sm"/>
            <a:tailEnd type="none" w="sm" len="sm"/>
          </a:ln>
        </p:spPr>
        <p:txBody>
          <a:bodyPr wrap="none" anchor="ctr">
            <a:spAutoFit/>
          </a:bodyPr>
          <a:lstStyle/>
          <a:p>
            <a:endParaRPr lang="en-US" dirty="0">
              <a:latin typeface="Calibri" pitchFamily="34" charset="0"/>
            </a:endParaRPr>
          </a:p>
        </p:txBody>
      </p:sp>
      <p:graphicFrame>
        <p:nvGraphicFramePr>
          <p:cNvPr id="1028" name="Object 44"/>
          <p:cNvGraphicFramePr>
            <a:graphicFrameLocks noChangeAspect="1"/>
          </p:cNvGraphicFramePr>
          <p:nvPr/>
        </p:nvGraphicFramePr>
        <p:xfrm>
          <a:off x="6291263" y="4572000"/>
          <a:ext cx="609600" cy="444500"/>
        </p:xfrm>
        <a:graphic>
          <a:graphicData uri="http://schemas.openxmlformats.org/presentationml/2006/ole">
            <mc:AlternateContent xmlns:mc="http://schemas.openxmlformats.org/markup-compatibility/2006">
              <mc:Choice xmlns:v="urn:schemas-microsoft-com:vml" Requires="v">
                <p:oleObj spid="_x0000_s1088" name="Bitmap Image" r:id="rId8" imgW="209524" imgH="152260" progId="PBrush">
                  <p:embed/>
                </p:oleObj>
              </mc:Choice>
              <mc:Fallback>
                <p:oleObj name="Bitmap Image" r:id="rId8" imgW="209524" imgH="152260" progId="PBrush">
                  <p:embed/>
                  <p:pic>
                    <p:nvPicPr>
                      <p:cNvPr id="0" name="Object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1263" y="4572000"/>
                        <a:ext cx="6096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p:cNvSpPr txBox="1">
            <a:spLocks noChangeArrowheads="1"/>
          </p:cNvSpPr>
          <p:nvPr/>
        </p:nvSpPr>
        <p:spPr bwMode="auto">
          <a:xfrm>
            <a:off x="1143000" y="1752600"/>
            <a:ext cx="968375" cy="400050"/>
          </a:xfrm>
          <a:prstGeom prst="rect">
            <a:avLst/>
          </a:prstGeom>
          <a:noFill/>
          <a:ln w="9525">
            <a:noFill/>
            <a:miter lim="800000"/>
            <a:headEnd/>
            <a:tailEnd/>
          </a:ln>
        </p:spPr>
        <p:txBody>
          <a:bodyPr wrap="none">
            <a:spAutoFit/>
          </a:bodyPr>
          <a:lstStyle/>
          <a:p>
            <a:r>
              <a:rPr lang="en-US" sz="2000"/>
              <a:t>Action:</a:t>
            </a:r>
          </a:p>
        </p:txBody>
      </p:sp>
      <p:sp>
        <p:nvSpPr>
          <p:cNvPr id="3076" name="TextBox 7"/>
          <p:cNvSpPr txBox="1">
            <a:spLocks noChangeArrowheads="1"/>
          </p:cNvSpPr>
          <p:nvPr/>
        </p:nvSpPr>
        <p:spPr bwMode="auto">
          <a:xfrm>
            <a:off x="741363" y="2590800"/>
            <a:ext cx="1468437" cy="707886"/>
          </a:xfrm>
          <a:prstGeom prst="rect">
            <a:avLst/>
          </a:prstGeom>
          <a:noFill/>
          <a:ln w="9525">
            <a:noFill/>
            <a:miter lim="800000"/>
            <a:headEnd/>
            <a:tailEnd/>
          </a:ln>
        </p:spPr>
        <p:txBody>
          <a:bodyPr wrap="square">
            <a:spAutoFit/>
          </a:bodyPr>
          <a:lstStyle/>
          <a:p>
            <a:endParaRPr lang="en-US" sz="2000" dirty="0"/>
          </a:p>
          <a:p>
            <a:r>
              <a:rPr lang="en-US" sz="2000" dirty="0"/>
              <a:t>Conditions:</a:t>
            </a:r>
          </a:p>
        </p:txBody>
      </p:sp>
      <p:sp>
        <p:nvSpPr>
          <p:cNvPr id="3077" name="TextBox 9"/>
          <p:cNvSpPr txBox="1">
            <a:spLocks noChangeArrowheads="1"/>
          </p:cNvSpPr>
          <p:nvPr/>
        </p:nvSpPr>
        <p:spPr bwMode="auto">
          <a:xfrm>
            <a:off x="762000" y="3787775"/>
            <a:ext cx="1423988" cy="708025"/>
          </a:xfrm>
          <a:prstGeom prst="rect">
            <a:avLst/>
          </a:prstGeom>
          <a:noFill/>
          <a:ln w="9525">
            <a:noFill/>
            <a:miter lim="800000"/>
            <a:headEnd/>
            <a:tailEnd/>
          </a:ln>
        </p:spPr>
        <p:txBody>
          <a:bodyPr wrap="none">
            <a:spAutoFit/>
          </a:bodyPr>
          <a:lstStyle/>
          <a:p>
            <a:endParaRPr lang="en-US" sz="2000"/>
          </a:p>
          <a:p>
            <a:r>
              <a:rPr lang="en-US" sz="2000"/>
              <a:t>Standards:</a:t>
            </a:r>
          </a:p>
        </p:txBody>
      </p:sp>
      <p:sp>
        <p:nvSpPr>
          <p:cNvPr id="14" name="Rectangle 2"/>
          <p:cNvSpPr txBox="1">
            <a:spLocks noChangeArrowheads="1"/>
          </p:cNvSpPr>
          <p:nvPr/>
        </p:nvSpPr>
        <p:spPr>
          <a:xfrm>
            <a:off x="990600" y="609600"/>
            <a:ext cx="7315200" cy="646331"/>
          </a:xfrm>
          <a:prstGeom prst="rect">
            <a:avLst/>
          </a:prstGeom>
        </p:spPr>
        <p:txBody>
          <a:bodyPr>
            <a:spAutoFit/>
          </a:bodyPr>
          <a:lstStyle/>
          <a:p>
            <a:pPr algn="ctr">
              <a:defRPr/>
            </a:pPr>
            <a:r>
              <a:rPr lang="en-US" sz="3600" b="1" kern="0" dirty="0">
                <a:ea typeface="+mj-ea"/>
              </a:rPr>
              <a:t>Terminal Learning Objective</a:t>
            </a:r>
          </a:p>
        </p:txBody>
      </p:sp>
      <p:sp>
        <p:nvSpPr>
          <p:cNvPr id="3079" name="Rectangle 8"/>
          <p:cNvSpPr>
            <a:spLocks noChangeArrowheads="1"/>
          </p:cNvSpPr>
          <p:nvPr/>
        </p:nvSpPr>
        <p:spPr bwMode="auto">
          <a:xfrm>
            <a:off x="2286000" y="1771650"/>
            <a:ext cx="6477000" cy="646331"/>
          </a:xfrm>
          <a:prstGeom prst="rect">
            <a:avLst/>
          </a:prstGeom>
          <a:noFill/>
          <a:ln w="9525">
            <a:noFill/>
            <a:miter lim="800000"/>
            <a:headEnd/>
            <a:tailEnd/>
          </a:ln>
        </p:spPr>
        <p:txBody>
          <a:bodyPr>
            <a:spAutoFit/>
          </a:bodyPr>
          <a:lstStyle/>
          <a:p>
            <a:r>
              <a:rPr lang="en-US" dirty="0" smtClean="0"/>
              <a:t>Perform GFEBS Navigation and understand its functional capabilities.</a:t>
            </a:r>
            <a:endParaRPr lang="en-US" dirty="0"/>
          </a:p>
        </p:txBody>
      </p:sp>
      <p:sp>
        <p:nvSpPr>
          <p:cNvPr id="3080" name="Rectangle 9"/>
          <p:cNvSpPr>
            <a:spLocks noChangeArrowheads="1"/>
          </p:cNvSpPr>
          <p:nvPr/>
        </p:nvSpPr>
        <p:spPr bwMode="auto">
          <a:xfrm>
            <a:off x="2286000" y="2895600"/>
            <a:ext cx="6400800" cy="923330"/>
          </a:xfrm>
          <a:prstGeom prst="rect">
            <a:avLst/>
          </a:prstGeom>
          <a:noFill/>
          <a:ln w="9525">
            <a:noFill/>
            <a:miter lim="800000"/>
            <a:headEnd/>
            <a:tailEnd/>
          </a:ln>
        </p:spPr>
        <p:txBody>
          <a:bodyPr>
            <a:spAutoFit/>
          </a:bodyPr>
          <a:lstStyle/>
          <a:p>
            <a:r>
              <a:rPr lang="en-US" dirty="0"/>
              <a:t>Given a computer, access to the GFEBS training database, applicable GFEBS references, and </a:t>
            </a:r>
            <a:r>
              <a:rPr lang="en-US" dirty="0" smtClean="0"/>
              <a:t>various accounts payable documents</a:t>
            </a:r>
            <a:r>
              <a:rPr lang="en-US" b="1" dirty="0" smtClean="0"/>
              <a:t>. </a:t>
            </a:r>
            <a:r>
              <a:rPr lang="en-US" dirty="0" smtClean="0"/>
              <a:t>.</a:t>
            </a:r>
            <a:endParaRPr lang="en-US" dirty="0"/>
          </a:p>
        </p:txBody>
      </p:sp>
      <p:sp>
        <p:nvSpPr>
          <p:cNvPr id="3081" name="Rectangle 10"/>
          <p:cNvSpPr>
            <a:spLocks noChangeArrowheads="1"/>
          </p:cNvSpPr>
          <p:nvPr/>
        </p:nvSpPr>
        <p:spPr bwMode="auto">
          <a:xfrm>
            <a:off x="2286000" y="4154488"/>
            <a:ext cx="6400800" cy="1477328"/>
          </a:xfrm>
          <a:prstGeom prst="rect">
            <a:avLst/>
          </a:prstGeom>
          <a:noFill/>
          <a:ln w="9525">
            <a:noFill/>
            <a:miter lim="800000"/>
            <a:headEnd/>
            <a:tailEnd/>
          </a:ln>
        </p:spPr>
        <p:txBody>
          <a:bodyPr>
            <a:spAutoFit/>
          </a:bodyPr>
          <a:lstStyle/>
          <a:p>
            <a:r>
              <a:rPr lang="en-US" dirty="0"/>
              <a:t>With a minimum of 80% </a:t>
            </a:r>
            <a:r>
              <a:rPr lang="en-US" dirty="0" smtClean="0"/>
              <a:t>accuracy perform the following:</a:t>
            </a:r>
          </a:p>
          <a:p>
            <a:r>
              <a:rPr lang="en-US" dirty="0" smtClean="0"/>
              <a:t>Explain the purpose of GFEBS</a:t>
            </a:r>
          </a:p>
          <a:p>
            <a:r>
              <a:rPr lang="en-US" dirty="0" smtClean="0"/>
              <a:t>Describe the impact GFEBS has on all Army organizations </a:t>
            </a:r>
          </a:p>
          <a:p>
            <a:r>
              <a:rPr lang="en-US" dirty="0" smtClean="0"/>
              <a:t>Demonstrate how SAP provides the platform for GFEBS </a:t>
            </a:r>
          </a:p>
          <a:p>
            <a:r>
              <a:rPr lang="en-US" dirty="0" smtClean="0"/>
              <a:t>Navigate throughout GFEBS and it’s related sites.</a:t>
            </a:r>
            <a:endParaRPr lang="en-US" dirty="0"/>
          </a:p>
        </p:txBody>
      </p:sp>
      <p:sp>
        <p:nvSpPr>
          <p:cNvPr id="10" name="Slide Number Placeholder 2"/>
          <p:cNvSpPr txBox="1">
            <a:spLocks/>
          </p:cNvSpPr>
          <p:nvPr/>
        </p:nvSpPr>
        <p:spPr bwMode="auto">
          <a:xfrm>
            <a:off x="8534400" y="6356350"/>
            <a:ext cx="304800" cy="365125"/>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a:t>
            </a: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77971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4294967295"/>
          </p:nvPr>
        </p:nvSpPr>
        <p:spPr bwMode="auto">
          <a:xfrm>
            <a:off x="8534400" y="6356350"/>
            <a:ext cx="457200" cy="365125"/>
          </a:xfrm>
          <a:prstGeom prst="rect">
            <a:avLst/>
          </a:prstGeom>
          <a:noFill/>
          <a:ln>
            <a:miter lim="800000"/>
            <a:headEnd/>
            <a:tailEnd/>
          </a:ln>
        </p:spPr>
        <p:txBody>
          <a:bodyPr/>
          <a:lstStyle/>
          <a:p>
            <a:pPr algn="ctr"/>
            <a:fld id="{8A4D8E8A-BC2A-481C-B455-B7AD0B69D69D}" type="slidenum">
              <a:rPr lang="en-US"/>
              <a:pPr algn="ctr"/>
              <a:t>20</a:t>
            </a:fld>
            <a:endParaRPr lang="en-US" dirty="0"/>
          </a:p>
        </p:txBody>
      </p:sp>
      <p:sp>
        <p:nvSpPr>
          <p:cNvPr id="34819" name="Rectangle 2"/>
          <p:cNvSpPr>
            <a:spLocks noGrp="1" noChangeArrowheads="1"/>
          </p:cNvSpPr>
          <p:nvPr>
            <p:ph type="title"/>
          </p:nvPr>
        </p:nvSpPr>
        <p:spPr>
          <a:xfrm>
            <a:off x="457200" y="587375"/>
            <a:ext cx="8229600" cy="646113"/>
          </a:xfrm>
        </p:spPr>
        <p:txBody>
          <a:bodyPr/>
          <a:lstStyle/>
          <a:p>
            <a:r>
              <a:rPr lang="en-US" sz="3600" b="1" dirty="0" smtClean="0">
                <a:cs typeface="Times New Roman" pitchFamily="18" charset="0"/>
              </a:rPr>
              <a:t>Wildcard Characters</a:t>
            </a:r>
          </a:p>
        </p:txBody>
      </p:sp>
      <p:sp>
        <p:nvSpPr>
          <p:cNvPr id="34820" name="Rectangle 3"/>
          <p:cNvSpPr>
            <a:spLocks noGrp="1" noChangeArrowheads="1"/>
          </p:cNvSpPr>
          <p:nvPr>
            <p:ph type="body" idx="1"/>
          </p:nvPr>
        </p:nvSpPr>
        <p:spPr>
          <a:xfrm>
            <a:off x="0" y="1447800"/>
            <a:ext cx="9144000" cy="5029200"/>
          </a:xfrm>
        </p:spPr>
        <p:txBody>
          <a:bodyPr/>
          <a:lstStyle/>
          <a:p>
            <a:r>
              <a:rPr lang="en-US" sz="2400" dirty="0" smtClean="0">
                <a:latin typeface="+mj-lt"/>
                <a:cs typeface="Times New Roman" pitchFamily="18" charset="0"/>
              </a:rPr>
              <a:t>Using Wildcard Characters </a:t>
            </a:r>
          </a:p>
          <a:p>
            <a:pPr lvl="1"/>
            <a:r>
              <a:rPr lang="en-US" sz="2400" dirty="0" smtClean="0">
                <a:latin typeface="+mj-lt"/>
                <a:cs typeface="Times New Roman" pitchFamily="18" charset="0"/>
              </a:rPr>
              <a:t>Performing wildcard search will increase system performance since fewer records will be pulled from the system. Here are some examples of using a Wildcard search:</a:t>
            </a:r>
          </a:p>
          <a:p>
            <a:pPr lvl="2"/>
            <a:r>
              <a:rPr lang="en-US" dirty="0" smtClean="0">
                <a:latin typeface="+mj-lt"/>
                <a:cs typeface="Times New Roman" pitchFamily="18" charset="0"/>
              </a:rPr>
              <a:t>Placing the * at the end of a string causes the system to return all records that begin with the letters before the *. </a:t>
            </a:r>
          </a:p>
          <a:p>
            <a:pPr lvl="2"/>
            <a:r>
              <a:rPr lang="en-US" dirty="0" smtClean="0">
                <a:latin typeface="+mj-lt"/>
                <a:cs typeface="Times New Roman" pitchFamily="18" charset="0"/>
              </a:rPr>
              <a:t>Placing the * at the beginning of a string, the system will find all records that contains the characters at the end.</a:t>
            </a:r>
          </a:p>
          <a:p>
            <a:pPr lvl="2"/>
            <a:r>
              <a:rPr lang="en-US" dirty="0" smtClean="0">
                <a:latin typeface="+mj-lt"/>
                <a:cs typeface="Times New Roman" pitchFamily="18" charset="0"/>
              </a:rPr>
              <a:t>If you place the * at the beginning and end of the string, the system returns all records that contain the string at the beginning, middle, and/or end.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4294967295"/>
          </p:nvPr>
        </p:nvSpPr>
        <p:spPr bwMode="auto">
          <a:xfrm>
            <a:off x="3124200" y="6356350"/>
            <a:ext cx="2895600" cy="365125"/>
          </a:xfrm>
          <a:prstGeom prst="rect">
            <a:avLst/>
          </a:prstGeom>
          <a:noFill/>
          <a:ln>
            <a:miter lim="800000"/>
            <a:headEnd/>
            <a:tailEnd/>
          </a:ln>
        </p:spPr>
        <p:txBody>
          <a:bodyPr/>
          <a:lstStyle/>
          <a:p>
            <a:pPr algn="ctr"/>
            <a:fld id="{4BC6E5E2-A481-4268-9557-5FF8B1098390}" type="slidenum">
              <a:rPr lang="en-US"/>
              <a:pPr algn="ctr"/>
              <a:t>21</a:t>
            </a:fld>
            <a:endParaRPr lang="en-US" dirty="0"/>
          </a:p>
        </p:txBody>
      </p:sp>
      <p:sp>
        <p:nvSpPr>
          <p:cNvPr id="35843" name="Rectangle 2"/>
          <p:cNvSpPr>
            <a:spLocks noGrp="1" noChangeArrowheads="1"/>
          </p:cNvSpPr>
          <p:nvPr>
            <p:ph type="title"/>
          </p:nvPr>
        </p:nvSpPr>
        <p:spPr>
          <a:xfrm>
            <a:off x="457200" y="525463"/>
            <a:ext cx="8229600" cy="769937"/>
          </a:xfrm>
        </p:spPr>
        <p:txBody>
          <a:bodyPr/>
          <a:lstStyle/>
          <a:p>
            <a:r>
              <a:rPr lang="en-US" b="1" dirty="0" smtClean="0"/>
              <a:t>Matchcodes</a:t>
            </a:r>
          </a:p>
        </p:txBody>
      </p:sp>
      <p:sp>
        <p:nvSpPr>
          <p:cNvPr id="35844" name="Rectangle 3"/>
          <p:cNvSpPr>
            <a:spLocks noGrp="1" noChangeArrowheads="1"/>
          </p:cNvSpPr>
          <p:nvPr>
            <p:ph type="body" idx="1"/>
          </p:nvPr>
        </p:nvSpPr>
        <p:spPr>
          <a:xfrm>
            <a:off x="228600" y="1600200"/>
            <a:ext cx="8001000" cy="5029200"/>
          </a:xfrm>
        </p:spPr>
        <p:txBody>
          <a:bodyPr/>
          <a:lstStyle/>
          <a:p>
            <a:pPr lvl="1"/>
            <a:r>
              <a:rPr lang="en-US" sz="2400" dirty="0" smtClean="0"/>
              <a:t>Matchcodes allow users to select or search for a value from a list. </a:t>
            </a:r>
            <a:endParaRPr lang="en-US" dirty="0" smtClean="0"/>
          </a:p>
        </p:txBody>
      </p:sp>
      <p:pic>
        <p:nvPicPr>
          <p:cNvPr id="35845" name="Picture 9" descr="a0000022"/>
          <p:cNvPicPr>
            <a:picLocks noChangeAspect="1" noChangeArrowheads="1"/>
          </p:cNvPicPr>
          <p:nvPr/>
        </p:nvPicPr>
        <p:blipFill>
          <a:blip r:embed="rId3" cstate="print"/>
          <a:srcRect b="33429"/>
          <a:stretch>
            <a:fillRect/>
          </a:stretch>
        </p:blipFill>
        <p:spPr bwMode="auto">
          <a:xfrm>
            <a:off x="838200" y="3124200"/>
            <a:ext cx="7105650" cy="2600325"/>
          </a:xfrm>
          <a:prstGeom prst="rect">
            <a:avLst/>
          </a:prstGeom>
          <a:noFill/>
          <a:ln w="9525">
            <a:solidFill>
              <a:schemeClr val="tx1"/>
            </a:solidFill>
            <a:miter lim="800000"/>
            <a:headEnd/>
            <a:tailEnd/>
          </a:ln>
        </p:spPr>
      </p:pic>
      <p:sp>
        <p:nvSpPr>
          <p:cNvPr id="35846" name="Text Box 12"/>
          <p:cNvSpPr txBox="1">
            <a:spLocks noChangeArrowheads="1"/>
          </p:cNvSpPr>
          <p:nvPr/>
        </p:nvSpPr>
        <p:spPr bwMode="auto">
          <a:xfrm>
            <a:off x="2286000" y="4800600"/>
            <a:ext cx="2286000" cy="406400"/>
          </a:xfrm>
          <a:prstGeom prst="rect">
            <a:avLst/>
          </a:prstGeom>
          <a:solidFill>
            <a:srgbClr val="FFFF00"/>
          </a:solidFill>
          <a:ln w="9525">
            <a:solidFill>
              <a:srgbClr val="000000"/>
            </a:solidFill>
            <a:miter lim="800000"/>
            <a:headEnd/>
            <a:tailEnd/>
          </a:ln>
        </p:spPr>
        <p:txBody>
          <a:bodyPr>
            <a:spAutoFit/>
          </a:bodyPr>
          <a:lstStyle/>
          <a:p>
            <a:pPr>
              <a:spcBef>
                <a:spcPct val="50000"/>
              </a:spcBef>
            </a:pPr>
            <a:r>
              <a:rPr lang="en-US" sz="2000" dirty="0">
                <a:latin typeface="Calibri" pitchFamily="34" charset="0"/>
              </a:rPr>
              <a:t>Matchcode Icon</a:t>
            </a:r>
          </a:p>
        </p:txBody>
      </p:sp>
      <p:sp>
        <p:nvSpPr>
          <p:cNvPr id="35847" name="Rectangle 9"/>
          <p:cNvSpPr>
            <a:spLocks noChangeArrowheads="1"/>
          </p:cNvSpPr>
          <p:nvPr/>
        </p:nvSpPr>
        <p:spPr bwMode="auto">
          <a:xfrm>
            <a:off x="2273300" y="3695700"/>
            <a:ext cx="152400" cy="152400"/>
          </a:xfrm>
          <a:prstGeom prst="rect">
            <a:avLst/>
          </a:prstGeom>
          <a:noFill/>
          <a:ln w="22225">
            <a:solidFill>
              <a:schemeClr val="folHlink"/>
            </a:solidFill>
            <a:miter lim="800000"/>
            <a:headEnd type="none" w="sm" len="sm"/>
            <a:tailEnd type="none" w="sm" len="sm"/>
          </a:ln>
        </p:spPr>
        <p:txBody>
          <a:bodyPr wrap="none" anchor="ctr"/>
          <a:lstStyle/>
          <a:p>
            <a:endParaRPr lang="en-US" dirty="0">
              <a:latin typeface="Calibri" pitchFamily="34" charset="0"/>
            </a:endParaRPr>
          </a:p>
        </p:txBody>
      </p:sp>
      <p:sp>
        <p:nvSpPr>
          <p:cNvPr id="35848" name="Line 11"/>
          <p:cNvSpPr>
            <a:spLocks noChangeShapeType="1"/>
          </p:cNvSpPr>
          <p:nvPr/>
        </p:nvSpPr>
        <p:spPr bwMode="auto">
          <a:xfrm flipH="1" flipV="1">
            <a:off x="2438400" y="3810000"/>
            <a:ext cx="914400" cy="990600"/>
          </a:xfrm>
          <a:prstGeom prst="line">
            <a:avLst/>
          </a:prstGeom>
          <a:noFill/>
          <a:ln w="19050">
            <a:solidFill>
              <a:schemeClr val="tx1"/>
            </a:solidFill>
            <a:round/>
            <a:headEnd type="none" w="sm" len="sm"/>
            <a:tailEnd type="triangle" w="sm" len="sm"/>
          </a:ln>
        </p:spPr>
        <p:txBody>
          <a:bodyPr/>
          <a:lstStyle/>
          <a:p>
            <a:endParaRPr lang="en-US" dirty="0"/>
          </a:p>
        </p:txBody>
      </p:sp>
      <p:pic>
        <p:nvPicPr>
          <p:cNvPr id="35849" name="Picture 11"/>
          <p:cNvPicPr>
            <a:picLocks noChangeAspect="1" noChangeArrowheads="1"/>
          </p:cNvPicPr>
          <p:nvPr/>
        </p:nvPicPr>
        <p:blipFill>
          <a:blip r:embed="rId4" cstate="print"/>
          <a:srcRect r="32654" b="41057"/>
          <a:stretch>
            <a:fillRect/>
          </a:stretch>
        </p:blipFill>
        <p:spPr bwMode="auto">
          <a:xfrm>
            <a:off x="4953000" y="2746375"/>
            <a:ext cx="3810000" cy="3254375"/>
          </a:xfrm>
          <a:prstGeom prst="rect">
            <a:avLst/>
          </a:prstGeom>
          <a:noFill/>
          <a:ln w="9525">
            <a:solidFill>
              <a:schemeClr val="tx1"/>
            </a:solidFill>
            <a:miter lim="800000"/>
            <a:headEnd/>
            <a:tailEnd/>
          </a:ln>
        </p:spPr>
      </p:pic>
      <p:sp>
        <p:nvSpPr>
          <p:cNvPr id="35850" name="Text Box 13"/>
          <p:cNvSpPr txBox="1">
            <a:spLocks noChangeArrowheads="1"/>
          </p:cNvSpPr>
          <p:nvPr/>
        </p:nvSpPr>
        <p:spPr bwMode="auto">
          <a:xfrm>
            <a:off x="2286000" y="6019800"/>
            <a:ext cx="2497138" cy="409575"/>
          </a:xfrm>
          <a:prstGeom prst="rect">
            <a:avLst/>
          </a:prstGeom>
          <a:noFill/>
          <a:ln w="12700">
            <a:solidFill>
              <a:schemeClr val="tx1"/>
            </a:solidFill>
            <a:miter lim="800000"/>
            <a:headEnd type="none" w="sm" len="sm"/>
            <a:tailEnd type="none" w="sm" len="sm"/>
          </a:ln>
        </p:spPr>
        <p:txBody>
          <a:bodyPr wrap="none">
            <a:spAutoFit/>
          </a:bodyPr>
          <a:lstStyle/>
          <a:p>
            <a:r>
              <a:rPr lang="en-US" sz="2000" dirty="0">
                <a:latin typeface="Calibri" pitchFamily="34" charset="0"/>
              </a:rPr>
              <a:t>Wildcard Characters</a:t>
            </a:r>
          </a:p>
        </p:txBody>
      </p:sp>
      <p:sp>
        <p:nvSpPr>
          <p:cNvPr id="35851" name="Line 14"/>
          <p:cNvSpPr>
            <a:spLocks noChangeShapeType="1"/>
          </p:cNvSpPr>
          <p:nvPr/>
        </p:nvSpPr>
        <p:spPr bwMode="auto">
          <a:xfrm flipV="1">
            <a:off x="4800600" y="5029200"/>
            <a:ext cx="2133600" cy="1143000"/>
          </a:xfrm>
          <a:prstGeom prst="line">
            <a:avLst/>
          </a:prstGeom>
          <a:noFill/>
          <a:ln w="19050">
            <a:solidFill>
              <a:schemeClr val="tx1"/>
            </a:solidFill>
            <a:round/>
            <a:headEnd type="none" w="sm" len="sm"/>
            <a:tailEnd type="triangle" w="sm" len="sm"/>
          </a:ln>
        </p:spPr>
        <p:txBody>
          <a:bodyPr/>
          <a:lstStyle/>
          <a:p>
            <a:endParaRPr lang="en-US" dirty="0"/>
          </a:p>
        </p:txBody>
      </p:sp>
      <p:sp>
        <p:nvSpPr>
          <p:cNvPr id="35852" name="Rectangle 5"/>
          <p:cNvSpPr txBox="1">
            <a:spLocks noChangeArrowheads="1"/>
          </p:cNvSpPr>
          <p:nvPr/>
        </p:nvSpPr>
        <p:spPr bwMode="auto">
          <a:xfrm>
            <a:off x="8534400" y="6356350"/>
            <a:ext cx="533400" cy="365125"/>
          </a:xfrm>
          <a:prstGeom prst="rect">
            <a:avLst/>
          </a:prstGeom>
          <a:noFill/>
          <a:ln w="9525">
            <a:noFill/>
            <a:miter lim="800000"/>
            <a:headEnd/>
            <a:tailEnd/>
          </a:ln>
        </p:spPr>
        <p:txBody>
          <a:bodyPr/>
          <a:lstStyle/>
          <a:p>
            <a:pPr algn="ctr"/>
            <a:fld id="{C294F387-267C-4C2B-A88D-D77B46E7D909}" type="slidenum">
              <a:rPr lang="en-US"/>
              <a:pPr algn="ct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view details"/>
          <p:cNvPicPr>
            <a:picLocks noChangeAspect="1" noChangeArrowheads="1"/>
          </p:cNvPicPr>
          <p:nvPr/>
        </p:nvPicPr>
        <p:blipFill>
          <a:blip r:embed="rId3" cstate="print"/>
          <a:srcRect/>
          <a:stretch>
            <a:fillRect/>
          </a:stretch>
        </p:blipFill>
        <p:spPr bwMode="auto">
          <a:xfrm>
            <a:off x="3581400" y="457200"/>
            <a:ext cx="1230875" cy="951131"/>
          </a:xfrm>
          <a:prstGeom prst="rect">
            <a:avLst/>
          </a:prstGeom>
          <a:noFill/>
          <a:ln w="9525">
            <a:noFill/>
            <a:miter lim="800000"/>
            <a:headEnd/>
            <a:tailEnd/>
          </a:ln>
        </p:spPr>
      </p:pic>
      <p:sp>
        <p:nvSpPr>
          <p:cNvPr id="38915" name="TextBox 9"/>
          <p:cNvSpPr txBox="1">
            <a:spLocks noChangeArrowheads="1"/>
          </p:cNvSpPr>
          <p:nvPr/>
        </p:nvSpPr>
        <p:spPr bwMode="auto">
          <a:xfrm>
            <a:off x="2362200" y="570131"/>
            <a:ext cx="4416594" cy="646331"/>
          </a:xfrm>
          <a:prstGeom prst="rect">
            <a:avLst/>
          </a:prstGeom>
          <a:noFill/>
          <a:ln w="9525">
            <a:noFill/>
            <a:miter lim="800000"/>
            <a:headEnd/>
            <a:tailEnd/>
          </a:ln>
        </p:spPr>
        <p:txBody>
          <a:bodyPr wrap="none">
            <a:spAutoFit/>
          </a:bodyPr>
          <a:lstStyle/>
          <a:p>
            <a:r>
              <a:rPr lang="en-US" sz="3600" b="1" dirty="0">
                <a:latin typeface="+mj-lt"/>
                <a:cs typeface="Times New Roman" pitchFamily="18" charset="0"/>
              </a:rPr>
              <a:t>Check On Learning</a:t>
            </a:r>
          </a:p>
        </p:txBody>
      </p:sp>
      <p:sp>
        <p:nvSpPr>
          <p:cNvPr id="38917" name="Slide Number Placeholder 4"/>
          <p:cNvSpPr>
            <a:spLocks noGrp="1"/>
          </p:cNvSpPr>
          <p:nvPr>
            <p:ph type="sldNum" sz="quarter" idx="4294967295"/>
          </p:nvPr>
        </p:nvSpPr>
        <p:spPr bwMode="auto">
          <a:xfrm>
            <a:off x="8610600" y="6356350"/>
            <a:ext cx="533400" cy="365125"/>
          </a:xfrm>
          <a:prstGeom prst="rect">
            <a:avLst/>
          </a:prstGeom>
          <a:noFill/>
          <a:ln>
            <a:miter lim="800000"/>
            <a:headEnd/>
            <a:tailEnd/>
          </a:ln>
        </p:spPr>
        <p:txBody>
          <a:bodyPr/>
          <a:lstStyle/>
          <a:p>
            <a:fld id="{51B92B49-3F4E-4B88-9EDB-D31A5D3C5924}" type="slidenum">
              <a:rPr lang="en-US"/>
              <a:pPr/>
              <a:t>22</a:t>
            </a:fld>
            <a:endParaRPr lang="en-US" dirty="0"/>
          </a:p>
        </p:txBody>
      </p:sp>
      <p:sp>
        <p:nvSpPr>
          <p:cNvPr id="7" name="Content Placeholder 5"/>
          <p:cNvSpPr>
            <a:spLocks noGrp="1"/>
          </p:cNvSpPr>
          <p:nvPr>
            <p:ph idx="1"/>
          </p:nvPr>
        </p:nvSpPr>
        <p:spPr>
          <a:xfrm>
            <a:off x="6927" y="1408331"/>
            <a:ext cx="8984673" cy="4876800"/>
          </a:xfrm>
        </p:spPr>
        <p:txBody>
          <a:bodyPr>
            <a:normAutofit/>
          </a:bodyPr>
          <a:lstStyle/>
          <a:p>
            <a:pPr marL="0" indent="0">
              <a:buNone/>
            </a:pPr>
            <a:r>
              <a:rPr lang="en-US" sz="2000" b="1" dirty="0">
                <a:latin typeface="+mj-lt"/>
                <a:cs typeface="Times New Roman" pitchFamily="18" charset="0"/>
              </a:rPr>
              <a:t>Q. What are 3 types of data entry fields?</a:t>
            </a:r>
          </a:p>
          <a:p>
            <a:pPr marL="0" indent="0">
              <a:buNone/>
            </a:pPr>
            <a:r>
              <a:rPr lang="en-US" sz="2000" b="1" dirty="0">
                <a:solidFill>
                  <a:srgbClr val="FF0000"/>
                </a:solidFill>
                <a:latin typeface="+mj-lt"/>
                <a:cs typeface="Times New Roman" pitchFamily="18" charset="0"/>
              </a:rPr>
              <a:t>A. Required Fields = R, Optional Fields = O, and Conditional fields = C</a:t>
            </a:r>
          </a:p>
          <a:p>
            <a:pPr marL="0" indent="0">
              <a:buNone/>
            </a:pPr>
            <a:r>
              <a:rPr lang="en-US" sz="2000" b="1" dirty="0">
                <a:latin typeface="+mj-lt"/>
                <a:cs typeface="Times New Roman" pitchFamily="18" charset="0"/>
              </a:rPr>
              <a:t>Q. Radio buttons offer a single selection, while ________ offers a multiple selection. </a:t>
            </a:r>
          </a:p>
          <a:p>
            <a:pPr marL="0" indent="0">
              <a:buNone/>
            </a:pPr>
            <a:r>
              <a:rPr lang="en-US" sz="2000" b="1" dirty="0" smtClean="0">
                <a:solidFill>
                  <a:srgbClr val="FF0000"/>
                </a:solidFill>
                <a:latin typeface="+mj-lt"/>
                <a:cs typeface="Times New Roman" pitchFamily="18" charset="0"/>
              </a:rPr>
              <a:t>A. Check </a:t>
            </a:r>
            <a:r>
              <a:rPr lang="en-US" sz="2000" b="1" dirty="0">
                <a:solidFill>
                  <a:srgbClr val="FF0000"/>
                </a:solidFill>
                <a:latin typeface="+mj-lt"/>
                <a:cs typeface="Times New Roman" pitchFamily="18" charset="0"/>
              </a:rPr>
              <a:t>boxes</a:t>
            </a:r>
          </a:p>
          <a:p>
            <a:pPr marL="0" indent="0">
              <a:buNone/>
            </a:pPr>
            <a:r>
              <a:rPr lang="en-US" sz="2000" b="1" dirty="0">
                <a:latin typeface="+mj-lt"/>
                <a:cs typeface="Times New Roman" pitchFamily="18" charset="0"/>
              </a:rPr>
              <a:t>Q. What allow users to select or search for a value from a list?</a:t>
            </a:r>
          </a:p>
          <a:p>
            <a:pPr marL="0" indent="0">
              <a:buNone/>
            </a:pPr>
            <a:r>
              <a:rPr lang="en-US" sz="2000" b="1" dirty="0">
                <a:solidFill>
                  <a:srgbClr val="FF0000"/>
                </a:solidFill>
                <a:latin typeface="+mj-lt"/>
                <a:cs typeface="Times New Roman" pitchFamily="18" charset="0"/>
              </a:rPr>
              <a:t>A. Match code</a:t>
            </a:r>
            <a:endParaRPr lang="en-US" sz="2000" b="1" u="sng" dirty="0">
              <a:solidFill>
                <a:srgbClr val="FF0000"/>
              </a:solidFill>
              <a:latin typeface="+mj-lt"/>
              <a:cs typeface="Times New Roman" pitchFamily="18" charset="0"/>
            </a:endParaRPr>
          </a:p>
          <a:p>
            <a:pPr marL="0" indent="0">
              <a:buNone/>
              <a:defRPr/>
            </a:pPr>
            <a:r>
              <a:rPr lang="en-US" sz="2000" b="1" dirty="0">
                <a:latin typeface="+mj-lt"/>
                <a:cs typeface="Times New Roman" pitchFamily="18" charset="0"/>
              </a:rPr>
              <a:t>Q. Which selection listed below is used for actual inputs into the live GFEBS system?</a:t>
            </a:r>
          </a:p>
          <a:p>
            <a:pPr marL="0" indent="0">
              <a:buNone/>
              <a:defRPr/>
            </a:pPr>
            <a:r>
              <a:rPr lang="en-US" sz="2000" b="1" dirty="0">
                <a:solidFill>
                  <a:srgbClr val="FF0000"/>
                </a:solidFill>
                <a:latin typeface="+mj-lt"/>
                <a:cs typeface="Times New Roman" pitchFamily="18" charset="0"/>
              </a:rPr>
              <a:t>GFEBS GRC</a:t>
            </a:r>
          </a:p>
          <a:p>
            <a:pPr marL="0" indent="0">
              <a:buNone/>
              <a:defRPr/>
            </a:pPr>
            <a:r>
              <a:rPr lang="en-US" sz="2000" b="1" dirty="0">
                <a:solidFill>
                  <a:srgbClr val="FF0000"/>
                </a:solidFill>
                <a:latin typeface="+mj-lt"/>
                <a:cs typeface="Times New Roman" pitchFamily="18" charset="0"/>
              </a:rPr>
              <a:t>GFEBS Portal</a:t>
            </a:r>
          </a:p>
          <a:p>
            <a:pPr marL="0" indent="0">
              <a:buNone/>
              <a:defRPr/>
            </a:pPr>
            <a:r>
              <a:rPr lang="en-US" sz="2000" b="1" dirty="0">
                <a:solidFill>
                  <a:srgbClr val="FF0000"/>
                </a:solidFill>
                <a:latin typeface="+mj-lt"/>
                <a:cs typeface="Times New Roman" pitchFamily="18" charset="0"/>
              </a:rPr>
              <a:t>GFEBS Training and Performance support Website</a:t>
            </a:r>
          </a:p>
          <a:p>
            <a:pPr marL="0" indent="0">
              <a:buNone/>
              <a:defRPr/>
            </a:pPr>
            <a:r>
              <a:rPr lang="en-US" sz="2000" b="1" dirty="0">
                <a:solidFill>
                  <a:srgbClr val="FF0000"/>
                </a:solidFill>
                <a:latin typeface="+mj-lt"/>
                <a:cs typeface="Times New Roman" pitchFamily="18" charset="0"/>
              </a:rPr>
              <a:t>GFEBS Training </a:t>
            </a:r>
            <a:r>
              <a:rPr lang="en-US" sz="2000" b="1" dirty="0" smtClean="0">
                <a:solidFill>
                  <a:srgbClr val="FF0000"/>
                </a:solidFill>
                <a:latin typeface="+mj-lt"/>
                <a:cs typeface="Times New Roman" pitchFamily="18" charset="0"/>
              </a:rPr>
              <a:t>Portal</a:t>
            </a:r>
            <a:endParaRPr lang="en-US" sz="2000" dirty="0">
              <a:latin typeface="+mj-lt"/>
              <a:cs typeface="Times New Roman" pitchFamily="18" charset="0"/>
            </a:endParaRPr>
          </a:p>
          <a:p>
            <a:pPr marL="514350" indent="-514350">
              <a:buFontTx/>
              <a:buAutoNum type="arabicPeriod"/>
            </a:pPr>
            <a:endParaRPr lang="en-US" sz="2400" b="1" u="sng" dirty="0">
              <a:latin typeface="Times New Roman" pitchFamily="18" charset="0"/>
              <a:cs typeface="Times New Roman" pitchFamily="18" charset="0"/>
            </a:endParaRPr>
          </a:p>
        </p:txBody>
      </p:sp>
      <p:sp>
        <p:nvSpPr>
          <p:cNvPr id="8" name="Right Arrow 7"/>
          <p:cNvSpPr/>
          <p:nvPr/>
        </p:nvSpPr>
        <p:spPr>
          <a:xfrm rot="10800000">
            <a:off x="1905001" y="4993850"/>
            <a:ext cx="546754" cy="263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 calcmode="lin" valueType="num">
                                      <p:cBhvr>
                                        <p:cTn id="21"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 calcmode="lin" valueType="num">
                                      <p:cBhvr>
                                        <p:cTn id="28"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7">
                                            <p:txEl>
                                              <p:pRg st="7" end="7"/>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 calcmode="lin" valueType="num">
                                      <p:cBhvr>
                                        <p:cTn id="33"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35" dur="500"/>
                                        <p:tgtEl>
                                          <p:spTgt spid="7">
                                            <p:txEl>
                                              <p:pRg st="8" end="8"/>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 calcmode="lin" valueType="num">
                                      <p:cBhvr>
                                        <p:cTn id="38"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9" end="9"/>
                                            </p:txEl>
                                          </p:spTgt>
                                        </p:tgtEl>
                                        <p:attrNameLst>
                                          <p:attrName>ppt_h</p:attrName>
                                        </p:attrNameLst>
                                      </p:cBhvr>
                                      <p:tavLst>
                                        <p:tav tm="0">
                                          <p:val>
                                            <p:fltVal val="0"/>
                                          </p:val>
                                        </p:tav>
                                        <p:tav tm="100000">
                                          <p:val>
                                            <p:strVal val="#ppt_h"/>
                                          </p:val>
                                        </p:tav>
                                      </p:tavLst>
                                    </p:anim>
                                    <p:animEffect transition="in" filter="fade">
                                      <p:cBhvr>
                                        <p:cTn id="40" dur="500"/>
                                        <p:tgtEl>
                                          <p:spTgt spid="7">
                                            <p:txEl>
                                              <p:pRg st="9" end="9"/>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anim calcmode="lin" valueType="num">
                                      <p:cBhvr>
                                        <p:cTn id="43" dur="500" fill="hold"/>
                                        <p:tgtEl>
                                          <p:spTgt spid="7">
                                            <p:txEl>
                                              <p:pRg st="10" end="10"/>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10" end="10"/>
                                            </p:txEl>
                                          </p:spTgt>
                                        </p:tgtEl>
                                        <p:attrNameLst>
                                          <p:attrName>ppt_h</p:attrName>
                                        </p:attrNameLst>
                                      </p:cBhvr>
                                      <p:tavLst>
                                        <p:tav tm="0">
                                          <p:val>
                                            <p:fltVal val="0"/>
                                          </p:val>
                                        </p:tav>
                                        <p:tav tm="100000">
                                          <p:val>
                                            <p:strVal val="#ppt_h"/>
                                          </p:val>
                                        </p:tav>
                                      </p:tavLst>
                                    </p:anim>
                                    <p:animEffect transition="in" filter="fade">
                                      <p:cBhvr>
                                        <p:cTn id="45" dur="500"/>
                                        <p:tgtEl>
                                          <p:spTgt spid="7">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3634"/>
            <a:ext cx="8229600" cy="646331"/>
          </a:xfrm>
        </p:spPr>
        <p:txBody>
          <a:bodyPr/>
          <a:lstStyle/>
          <a:p>
            <a:r>
              <a:rPr lang="en-US" sz="3600" b="1" dirty="0" smtClean="0"/>
              <a:t>Hands-on Navigation</a:t>
            </a:r>
            <a:endParaRPr lang="en-US" sz="3600" b="1" dirty="0"/>
          </a:p>
        </p:txBody>
      </p:sp>
      <p:pic>
        <p:nvPicPr>
          <p:cNvPr id="55298" name="Picture 2"/>
          <p:cNvPicPr>
            <a:picLocks noGrp="1" noChangeAspect="1" noChangeArrowheads="1"/>
          </p:cNvPicPr>
          <p:nvPr>
            <p:ph idx="1"/>
          </p:nvPr>
        </p:nvPicPr>
        <p:blipFill>
          <a:blip r:embed="rId3" cstate="print"/>
          <a:srcRect t="13469"/>
          <a:stretch>
            <a:fillRect/>
          </a:stretch>
        </p:blipFill>
        <p:spPr bwMode="auto">
          <a:xfrm>
            <a:off x="762001" y="1676400"/>
            <a:ext cx="77724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Slide Number Placeholder 4"/>
          <p:cNvSpPr>
            <a:spLocks noGrp="1"/>
          </p:cNvSpPr>
          <p:nvPr>
            <p:ph type="sldNum" sz="quarter" idx="4294967295"/>
          </p:nvPr>
        </p:nvSpPr>
        <p:spPr bwMode="auto">
          <a:xfrm>
            <a:off x="8610600" y="6356350"/>
            <a:ext cx="533400" cy="365125"/>
          </a:xfrm>
          <a:prstGeom prst="rect">
            <a:avLst/>
          </a:prstGeom>
          <a:noFill/>
          <a:ln>
            <a:miter lim="800000"/>
            <a:headEnd/>
            <a:tailEnd/>
          </a:ln>
        </p:spPr>
        <p:txBody>
          <a:bodyPr/>
          <a:lstStyle/>
          <a:p>
            <a:fld id="{51B92B49-3F4E-4B88-9EDB-D31A5D3C5924}" type="slidenum">
              <a:rPr lang="en-US"/>
              <a:pPr/>
              <a:t>24</a:t>
            </a:fld>
            <a:endParaRPr lang="en-US" dirty="0"/>
          </a:p>
        </p:txBody>
      </p:sp>
      <p:sp>
        <p:nvSpPr>
          <p:cNvPr id="11" name="TextBox 5"/>
          <p:cNvSpPr txBox="1">
            <a:spLocks noChangeArrowheads="1"/>
          </p:cNvSpPr>
          <p:nvPr/>
        </p:nvSpPr>
        <p:spPr bwMode="auto">
          <a:xfrm>
            <a:off x="1143000" y="1752600"/>
            <a:ext cx="968375" cy="400050"/>
          </a:xfrm>
          <a:prstGeom prst="rect">
            <a:avLst/>
          </a:prstGeom>
          <a:noFill/>
          <a:ln w="9525">
            <a:noFill/>
            <a:miter lim="800000"/>
            <a:headEnd/>
            <a:tailEnd/>
          </a:ln>
        </p:spPr>
        <p:txBody>
          <a:bodyPr wrap="none">
            <a:spAutoFit/>
          </a:bodyPr>
          <a:lstStyle/>
          <a:p>
            <a:r>
              <a:rPr lang="en-US" sz="2000"/>
              <a:t>Action:</a:t>
            </a:r>
          </a:p>
        </p:txBody>
      </p:sp>
      <p:sp>
        <p:nvSpPr>
          <p:cNvPr id="12" name="TextBox 7"/>
          <p:cNvSpPr txBox="1">
            <a:spLocks noChangeArrowheads="1"/>
          </p:cNvSpPr>
          <p:nvPr/>
        </p:nvSpPr>
        <p:spPr bwMode="auto">
          <a:xfrm>
            <a:off x="741363" y="2590800"/>
            <a:ext cx="1468437" cy="707886"/>
          </a:xfrm>
          <a:prstGeom prst="rect">
            <a:avLst/>
          </a:prstGeom>
          <a:noFill/>
          <a:ln w="9525">
            <a:noFill/>
            <a:miter lim="800000"/>
            <a:headEnd/>
            <a:tailEnd/>
          </a:ln>
        </p:spPr>
        <p:txBody>
          <a:bodyPr wrap="square">
            <a:spAutoFit/>
          </a:bodyPr>
          <a:lstStyle/>
          <a:p>
            <a:endParaRPr lang="en-US" sz="2000" dirty="0"/>
          </a:p>
          <a:p>
            <a:r>
              <a:rPr lang="en-US" sz="2000" dirty="0"/>
              <a:t>Conditions:</a:t>
            </a:r>
          </a:p>
        </p:txBody>
      </p:sp>
      <p:sp>
        <p:nvSpPr>
          <p:cNvPr id="13" name="TextBox 9"/>
          <p:cNvSpPr txBox="1">
            <a:spLocks noChangeArrowheads="1"/>
          </p:cNvSpPr>
          <p:nvPr/>
        </p:nvSpPr>
        <p:spPr bwMode="auto">
          <a:xfrm>
            <a:off x="762000" y="3787775"/>
            <a:ext cx="1423988" cy="708025"/>
          </a:xfrm>
          <a:prstGeom prst="rect">
            <a:avLst/>
          </a:prstGeom>
          <a:noFill/>
          <a:ln w="9525">
            <a:noFill/>
            <a:miter lim="800000"/>
            <a:headEnd/>
            <a:tailEnd/>
          </a:ln>
        </p:spPr>
        <p:txBody>
          <a:bodyPr wrap="none">
            <a:spAutoFit/>
          </a:bodyPr>
          <a:lstStyle/>
          <a:p>
            <a:endParaRPr lang="en-US" sz="2000"/>
          </a:p>
          <a:p>
            <a:r>
              <a:rPr lang="en-US" sz="2000"/>
              <a:t>Standards:</a:t>
            </a:r>
          </a:p>
        </p:txBody>
      </p:sp>
      <p:sp>
        <p:nvSpPr>
          <p:cNvPr id="14" name="Rectangle 2"/>
          <p:cNvSpPr txBox="1">
            <a:spLocks noChangeArrowheads="1"/>
          </p:cNvSpPr>
          <p:nvPr/>
        </p:nvSpPr>
        <p:spPr>
          <a:xfrm>
            <a:off x="990600" y="609600"/>
            <a:ext cx="7315200" cy="646331"/>
          </a:xfrm>
          <a:prstGeom prst="rect">
            <a:avLst/>
          </a:prstGeom>
        </p:spPr>
        <p:txBody>
          <a:bodyPr>
            <a:spAutoFit/>
          </a:bodyPr>
          <a:lstStyle/>
          <a:p>
            <a:pPr algn="ctr">
              <a:defRPr/>
            </a:pPr>
            <a:r>
              <a:rPr lang="en-US" sz="3600" b="1" kern="0" dirty="0">
                <a:ea typeface="+mj-ea"/>
              </a:rPr>
              <a:t>Terminal Learning Objective</a:t>
            </a:r>
          </a:p>
        </p:txBody>
      </p:sp>
      <p:sp>
        <p:nvSpPr>
          <p:cNvPr id="15" name="Rectangle 9"/>
          <p:cNvSpPr>
            <a:spLocks noChangeArrowheads="1"/>
          </p:cNvSpPr>
          <p:nvPr/>
        </p:nvSpPr>
        <p:spPr bwMode="auto">
          <a:xfrm>
            <a:off x="2286000" y="2895600"/>
            <a:ext cx="6400800" cy="923330"/>
          </a:xfrm>
          <a:prstGeom prst="rect">
            <a:avLst/>
          </a:prstGeom>
          <a:noFill/>
          <a:ln w="9525">
            <a:noFill/>
            <a:miter lim="800000"/>
            <a:headEnd/>
            <a:tailEnd/>
          </a:ln>
        </p:spPr>
        <p:txBody>
          <a:bodyPr>
            <a:spAutoFit/>
          </a:bodyPr>
          <a:lstStyle/>
          <a:p>
            <a:r>
              <a:rPr lang="en-US" dirty="0"/>
              <a:t>Given a computer, access to the GFEBS training database, applicable GFEBS references, and </a:t>
            </a:r>
            <a:r>
              <a:rPr lang="en-US" dirty="0" smtClean="0"/>
              <a:t>various accounts payable documents</a:t>
            </a:r>
            <a:r>
              <a:rPr lang="en-US" b="1" dirty="0" smtClean="0"/>
              <a:t>. </a:t>
            </a:r>
            <a:r>
              <a:rPr lang="en-US" dirty="0" smtClean="0"/>
              <a:t>.</a:t>
            </a:r>
            <a:endParaRPr lang="en-US" dirty="0"/>
          </a:p>
        </p:txBody>
      </p:sp>
      <p:sp>
        <p:nvSpPr>
          <p:cNvPr id="16" name="Rectangle 10"/>
          <p:cNvSpPr>
            <a:spLocks noChangeArrowheads="1"/>
          </p:cNvSpPr>
          <p:nvPr/>
        </p:nvSpPr>
        <p:spPr bwMode="auto">
          <a:xfrm>
            <a:off x="2286000" y="4154488"/>
            <a:ext cx="6400800" cy="1477328"/>
          </a:xfrm>
          <a:prstGeom prst="rect">
            <a:avLst/>
          </a:prstGeom>
          <a:noFill/>
          <a:ln w="9525">
            <a:noFill/>
            <a:miter lim="800000"/>
            <a:headEnd/>
            <a:tailEnd/>
          </a:ln>
        </p:spPr>
        <p:txBody>
          <a:bodyPr>
            <a:spAutoFit/>
          </a:bodyPr>
          <a:lstStyle/>
          <a:p>
            <a:r>
              <a:rPr lang="en-US" dirty="0"/>
              <a:t>With a minimum of 80% </a:t>
            </a:r>
            <a:r>
              <a:rPr lang="en-US" dirty="0" smtClean="0"/>
              <a:t>accuracy perform the following:</a:t>
            </a:r>
          </a:p>
          <a:p>
            <a:r>
              <a:rPr lang="en-US" dirty="0" smtClean="0"/>
              <a:t>Explain the purpose of GFEBS</a:t>
            </a:r>
          </a:p>
          <a:p>
            <a:r>
              <a:rPr lang="en-US" dirty="0" smtClean="0"/>
              <a:t>Describe the impact GFEBS has on all Army organizations </a:t>
            </a:r>
          </a:p>
          <a:p>
            <a:r>
              <a:rPr lang="en-US" dirty="0" smtClean="0"/>
              <a:t>Demonstrate how SAP provides the platform for GFEBS </a:t>
            </a:r>
          </a:p>
          <a:p>
            <a:r>
              <a:rPr lang="en-US" dirty="0" smtClean="0"/>
              <a:t>Navigate throughout GFEBS and it’s related sites.</a:t>
            </a:r>
            <a:endParaRPr lang="en-US" dirty="0"/>
          </a:p>
        </p:txBody>
      </p:sp>
      <p:sp>
        <p:nvSpPr>
          <p:cNvPr id="17" name="Rectangle 8"/>
          <p:cNvSpPr>
            <a:spLocks noChangeArrowheads="1"/>
          </p:cNvSpPr>
          <p:nvPr/>
        </p:nvSpPr>
        <p:spPr bwMode="auto">
          <a:xfrm>
            <a:off x="2286000" y="1771650"/>
            <a:ext cx="6477000" cy="646331"/>
          </a:xfrm>
          <a:prstGeom prst="rect">
            <a:avLst/>
          </a:prstGeom>
          <a:noFill/>
          <a:ln w="9525">
            <a:noFill/>
            <a:miter lim="800000"/>
            <a:headEnd/>
            <a:tailEnd/>
          </a:ln>
        </p:spPr>
        <p:txBody>
          <a:bodyPr>
            <a:spAutoFit/>
          </a:bodyPr>
          <a:lstStyle/>
          <a:p>
            <a:r>
              <a:rPr lang="en-US" dirty="0" smtClean="0"/>
              <a:t>Perform GFEBS Navigation and understand it’s functional capabilities.</a:t>
            </a:r>
            <a:endParaRPr lang="en-US" dirty="0"/>
          </a:p>
        </p:txBody>
      </p:sp>
    </p:spTree>
    <p:extLst>
      <p:ext uri="{BB962C8B-B14F-4D97-AF65-F5344CB8AC3E}">
        <p14:creationId xmlns:p14="http://schemas.microsoft.com/office/powerpoint/2010/main" val="4227314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4294967295"/>
          </p:nvPr>
        </p:nvSpPr>
        <p:spPr bwMode="auto">
          <a:xfrm>
            <a:off x="3124200" y="6356350"/>
            <a:ext cx="2895600" cy="365125"/>
          </a:xfrm>
          <a:prstGeom prst="rect">
            <a:avLst/>
          </a:prstGeom>
          <a:noFill/>
          <a:ln>
            <a:miter lim="800000"/>
            <a:headEnd/>
            <a:tailEnd/>
          </a:ln>
        </p:spPr>
        <p:txBody>
          <a:bodyPr/>
          <a:lstStyle/>
          <a:p>
            <a:pPr algn="ctr"/>
            <a:fld id="{58B2DC2C-065B-4539-9917-FEBDA46B187E}" type="slidenum">
              <a:rPr lang="en-US"/>
              <a:pPr algn="ctr"/>
              <a:t>3</a:t>
            </a:fld>
            <a:endParaRPr lang="en-US" dirty="0"/>
          </a:p>
        </p:txBody>
      </p:sp>
      <p:sp>
        <p:nvSpPr>
          <p:cNvPr id="6147" name="Rectangle 2"/>
          <p:cNvSpPr>
            <a:spLocks noGrp="1" noChangeArrowheads="1"/>
          </p:cNvSpPr>
          <p:nvPr>
            <p:ph type="title"/>
          </p:nvPr>
        </p:nvSpPr>
        <p:spPr>
          <a:xfrm>
            <a:off x="457200" y="533400"/>
            <a:ext cx="8229600" cy="646112"/>
          </a:xfrm>
        </p:spPr>
        <p:txBody>
          <a:bodyPr/>
          <a:lstStyle/>
          <a:p>
            <a:r>
              <a:rPr lang="en-US" sz="3600" b="1" dirty="0" smtClean="0">
                <a:cs typeface="Times New Roman" pitchFamily="18" charset="0"/>
              </a:rPr>
              <a:t>Concepts</a:t>
            </a:r>
          </a:p>
        </p:txBody>
      </p:sp>
      <p:sp>
        <p:nvSpPr>
          <p:cNvPr id="6148" name="Rectangle 3"/>
          <p:cNvSpPr>
            <a:spLocks noGrp="1" noChangeArrowheads="1"/>
          </p:cNvSpPr>
          <p:nvPr>
            <p:ph type="body" idx="1"/>
          </p:nvPr>
        </p:nvSpPr>
        <p:spPr>
          <a:xfrm>
            <a:off x="342900" y="1371600"/>
            <a:ext cx="8572500" cy="5029200"/>
          </a:xfrm>
        </p:spPr>
        <p:txBody>
          <a:bodyPr/>
          <a:lstStyle/>
          <a:p>
            <a:pPr>
              <a:buFontTx/>
              <a:buNone/>
            </a:pPr>
            <a:r>
              <a:rPr lang="en-US" sz="2400" dirty="0" smtClean="0">
                <a:latin typeface="+mj-lt"/>
                <a:cs typeface="Times New Roman" pitchFamily="18" charset="0"/>
              </a:rPr>
              <a:t>What is General Funds Enterprise Business System </a:t>
            </a:r>
          </a:p>
          <a:p>
            <a:pPr>
              <a:buFontTx/>
              <a:buNone/>
            </a:pPr>
            <a:r>
              <a:rPr lang="en-US" sz="2400" dirty="0" smtClean="0">
                <a:latin typeface="+mj-lt"/>
                <a:cs typeface="Times New Roman" pitchFamily="18" charset="0"/>
              </a:rPr>
              <a:t>(GFEBS)?</a:t>
            </a:r>
          </a:p>
          <a:p>
            <a:r>
              <a:rPr lang="en-US" sz="2400" dirty="0" smtClean="0">
                <a:latin typeface="+mj-lt"/>
                <a:cs typeface="Times New Roman" pitchFamily="18" charset="0"/>
              </a:rPr>
              <a:t>A web-based financial, asset, and  accounting management system that provides the Army relevant, reliable, and timely financial information </a:t>
            </a:r>
          </a:p>
          <a:p>
            <a:r>
              <a:rPr lang="en-US" sz="2400" dirty="0" smtClean="0">
                <a:latin typeface="+mj-lt"/>
                <a:cs typeface="Times New Roman" pitchFamily="18" charset="0"/>
              </a:rPr>
              <a:t>GFEBS will standardize and streamline financial business processes</a:t>
            </a:r>
          </a:p>
          <a:p>
            <a:r>
              <a:rPr lang="en-US" sz="2400" dirty="0" smtClean="0">
                <a:latin typeface="+mj-lt"/>
                <a:cs typeface="Times New Roman" pitchFamily="18" charset="0"/>
              </a:rPr>
              <a:t>GFEBS is deployed to over 200 locations and support more than 79,000 end-users</a:t>
            </a:r>
          </a:p>
          <a:p>
            <a:r>
              <a:rPr lang="en-US" sz="2400" dirty="0" smtClean="0">
                <a:latin typeface="+mj-lt"/>
                <a:cs typeface="Times New Roman" pitchFamily="18" charset="0"/>
              </a:rPr>
              <a:t>GFEBS integrates several different modules to access the same database and use the same master data. Master data includes vendors, functional locations, etc. </a:t>
            </a:r>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4294967295"/>
          </p:nvPr>
        </p:nvSpPr>
        <p:spPr bwMode="auto">
          <a:xfrm>
            <a:off x="8382000" y="6381750"/>
            <a:ext cx="533400" cy="476250"/>
          </a:xfrm>
          <a:prstGeom prst="rect">
            <a:avLst/>
          </a:prstGeom>
          <a:noFill/>
          <a:ln>
            <a:miter lim="800000"/>
            <a:headEnd/>
            <a:tailEnd/>
          </a:ln>
        </p:spPr>
        <p:txBody>
          <a:bodyPr/>
          <a:lstStyle/>
          <a:p>
            <a:pPr algn="ctr"/>
            <a:fld id="{DFC71EC8-ACBE-470A-A96F-6911D1B3E1FD}" type="slidenum">
              <a:rPr lang="en-US"/>
              <a:pPr algn="ctr"/>
              <a:t>4</a:t>
            </a:fld>
            <a:endParaRPr lang="en-US" dirty="0"/>
          </a:p>
        </p:txBody>
      </p:sp>
      <p:sp>
        <p:nvSpPr>
          <p:cNvPr id="29701" name="Rectangle 3"/>
          <p:cNvSpPr>
            <a:spLocks noGrp="1" noChangeArrowheads="1"/>
          </p:cNvSpPr>
          <p:nvPr>
            <p:ph type="body" idx="1"/>
          </p:nvPr>
        </p:nvSpPr>
        <p:spPr>
          <a:xfrm>
            <a:off x="838200" y="1524000"/>
            <a:ext cx="7450138" cy="3090863"/>
          </a:xfrm>
        </p:spPr>
        <p:txBody>
          <a:bodyPr rtlCol="0">
            <a:normAutofit fontScale="92500" lnSpcReduction="20000"/>
          </a:bodyPr>
          <a:lstStyle/>
          <a:p>
            <a:pPr marL="228600" indent="-228600" defTabSz="855663" fontAlgn="auto">
              <a:spcBef>
                <a:spcPct val="50000"/>
              </a:spcBef>
              <a:spcAft>
                <a:spcPts val="0"/>
              </a:spcAft>
              <a:buFont typeface="Wingdings" pitchFamily="2" charset="2"/>
              <a:buChar char="§"/>
              <a:defRPr/>
            </a:pPr>
            <a:r>
              <a:rPr lang="en-US" dirty="0" smtClean="0">
                <a:latin typeface="Arial "/>
                <a:cs typeface="Times New Roman" pitchFamily="18" charset="0"/>
              </a:rPr>
              <a:t>Provide decision support information to sustain Army war fighting capability</a:t>
            </a:r>
          </a:p>
          <a:p>
            <a:pPr marL="228600" indent="-228600" defTabSz="855663" fontAlgn="auto">
              <a:spcBef>
                <a:spcPct val="50000"/>
              </a:spcBef>
              <a:spcAft>
                <a:spcPts val="0"/>
              </a:spcAft>
              <a:buFont typeface="Wingdings" pitchFamily="2" charset="2"/>
              <a:buChar char="§"/>
              <a:defRPr/>
            </a:pPr>
            <a:r>
              <a:rPr lang="en-US" dirty="0" smtClean="0">
                <a:latin typeface="Arial "/>
                <a:cs typeface="Times New Roman" pitchFamily="18" charset="0"/>
              </a:rPr>
              <a:t>Provide analytic data and tools to support Institutional Adaptation </a:t>
            </a:r>
          </a:p>
          <a:p>
            <a:pPr marL="228600" indent="-228600" defTabSz="855663" fontAlgn="auto">
              <a:spcBef>
                <a:spcPct val="50000"/>
              </a:spcBef>
              <a:spcAft>
                <a:spcPts val="0"/>
              </a:spcAft>
              <a:buFont typeface="Wingdings" pitchFamily="2" charset="2"/>
              <a:buChar char="§"/>
              <a:defRPr/>
            </a:pPr>
            <a:r>
              <a:rPr lang="en-US" dirty="0" smtClean="0">
                <a:latin typeface="Arial "/>
                <a:cs typeface="Times New Roman" pitchFamily="18" charset="0"/>
              </a:rPr>
              <a:t>Reduce the cost of business operations </a:t>
            </a:r>
          </a:p>
          <a:p>
            <a:pPr marL="228600" indent="-228600" defTabSz="855663" fontAlgn="auto">
              <a:spcBef>
                <a:spcPct val="50000"/>
              </a:spcBef>
              <a:spcAft>
                <a:spcPts val="0"/>
              </a:spcAft>
              <a:buFont typeface="Wingdings" pitchFamily="2" charset="2"/>
              <a:buChar char="§"/>
              <a:defRPr/>
            </a:pPr>
            <a:r>
              <a:rPr lang="en-US" dirty="0" smtClean="0">
                <a:latin typeface="Arial "/>
                <a:cs typeface="Times New Roman" pitchFamily="18" charset="0"/>
              </a:rPr>
              <a:t>Improve accountability and stewardship</a:t>
            </a:r>
          </a:p>
        </p:txBody>
      </p:sp>
      <p:sp>
        <p:nvSpPr>
          <p:cNvPr id="3078" name="Text Box 4"/>
          <p:cNvSpPr txBox="1">
            <a:spLocks noChangeArrowheads="1"/>
          </p:cNvSpPr>
          <p:nvPr/>
        </p:nvSpPr>
        <p:spPr bwMode="auto">
          <a:xfrm>
            <a:off x="762000" y="4724400"/>
            <a:ext cx="7391400" cy="1204912"/>
          </a:xfrm>
          <a:prstGeom prst="rect">
            <a:avLst/>
          </a:prstGeom>
          <a:solidFill>
            <a:srgbClr val="B69E38"/>
          </a:solidFill>
          <a:ln w="9525" algn="ctr">
            <a:noFill/>
            <a:miter lim="800000"/>
            <a:headEnd/>
            <a:tailEnd/>
          </a:ln>
          <a:effectLst>
            <a:prstShdw prst="shdw17" dist="17961" dir="13500000">
              <a:srgbClr val="999900"/>
            </a:prstShdw>
          </a:effectLst>
          <a:scene3d>
            <a:camera prst="orthographicFront"/>
            <a:lightRig rig="threePt" dir="t"/>
          </a:scene3d>
          <a:sp3d>
            <a:bevelT/>
          </a:sp3d>
        </p:spPr>
        <p:txBody>
          <a:bodyPr tIns="137160" bIns="91440">
            <a:spAutoFit/>
          </a:bodyPr>
          <a:lstStyle/>
          <a:p>
            <a:pPr indent="4763" fontAlgn="auto">
              <a:spcBef>
                <a:spcPct val="5000"/>
              </a:spcBef>
              <a:spcAft>
                <a:spcPct val="10000"/>
              </a:spcAft>
              <a:defRPr/>
            </a:pPr>
            <a:r>
              <a:rPr lang="en-US" sz="2000" i="1" dirty="0">
                <a:latin typeface="+mj-lt"/>
                <a:ea typeface="ＭＳ Ｐゴシック" pitchFamily="34" charset="-128"/>
                <a:cs typeface="Times New Roman" pitchFamily="18" charset="0"/>
              </a:rPr>
              <a:t>Enable decision-makers across the Army to – </a:t>
            </a:r>
          </a:p>
          <a:p>
            <a:pPr marL="341313" lvl="1" indent="-109538" fontAlgn="auto">
              <a:spcBef>
                <a:spcPct val="5000"/>
              </a:spcBef>
              <a:spcAft>
                <a:spcPts val="0"/>
              </a:spcAft>
              <a:buFont typeface="Wingdings" pitchFamily="2" charset="2"/>
              <a:buChar char="§"/>
              <a:defRPr/>
            </a:pPr>
            <a:r>
              <a:rPr lang="en-US" sz="2000" i="1" dirty="0">
                <a:latin typeface="+mj-lt"/>
                <a:ea typeface="ＭＳ Ｐゴシック" pitchFamily="34" charset="-128"/>
                <a:cs typeface="Times New Roman" pitchFamily="18" charset="0"/>
              </a:rPr>
              <a:t> Better capitalize on the resources we have</a:t>
            </a:r>
          </a:p>
          <a:p>
            <a:pPr marL="341313" lvl="1" indent="-109538" fontAlgn="auto">
              <a:spcBef>
                <a:spcPct val="5000"/>
              </a:spcBef>
              <a:spcAft>
                <a:spcPts val="0"/>
              </a:spcAft>
              <a:buFont typeface="Wingdings" pitchFamily="2" charset="2"/>
              <a:buChar char="§"/>
              <a:defRPr/>
            </a:pPr>
            <a:r>
              <a:rPr lang="en-US" sz="2000" i="1" dirty="0">
                <a:latin typeface="+mj-lt"/>
                <a:ea typeface="ＭＳ Ｐゴシック" pitchFamily="34" charset="-128"/>
                <a:cs typeface="Times New Roman" pitchFamily="18" charset="0"/>
              </a:rPr>
              <a:t> Better determine and justify the resources we need</a:t>
            </a:r>
          </a:p>
        </p:txBody>
      </p:sp>
      <p:sp>
        <p:nvSpPr>
          <p:cNvPr id="7175" name="TextBox 9"/>
          <p:cNvSpPr txBox="1">
            <a:spLocks noChangeArrowheads="1"/>
          </p:cNvSpPr>
          <p:nvPr/>
        </p:nvSpPr>
        <p:spPr bwMode="auto">
          <a:xfrm>
            <a:off x="3675063" y="457200"/>
            <a:ext cx="2031325" cy="646331"/>
          </a:xfrm>
          <a:prstGeom prst="rect">
            <a:avLst/>
          </a:prstGeom>
          <a:noFill/>
          <a:ln w="9525">
            <a:noFill/>
            <a:miter lim="800000"/>
            <a:headEnd/>
            <a:tailEnd/>
          </a:ln>
        </p:spPr>
        <p:txBody>
          <a:bodyPr wrap="none">
            <a:spAutoFit/>
          </a:bodyPr>
          <a:lstStyle/>
          <a:p>
            <a:r>
              <a:rPr lang="en-US" sz="3600" b="1" dirty="0" smtClean="0">
                <a:latin typeface="Arial "/>
                <a:cs typeface="Times New Roman" pitchFamily="18" charset="0"/>
              </a:rPr>
              <a:t>Purpose</a:t>
            </a:r>
            <a:endParaRPr lang="en-US" sz="3600" b="1" dirty="0">
              <a:latin typeface="Arial "/>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5181600" y="4267200"/>
            <a:ext cx="35052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47" name="Rounded Rectangle 46"/>
          <p:cNvSpPr/>
          <p:nvPr/>
        </p:nvSpPr>
        <p:spPr>
          <a:xfrm>
            <a:off x="5181600" y="3060700"/>
            <a:ext cx="35052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46" name="Rounded Rectangle 45"/>
          <p:cNvSpPr/>
          <p:nvPr/>
        </p:nvSpPr>
        <p:spPr>
          <a:xfrm>
            <a:off x="5181600" y="2057400"/>
            <a:ext cx="3429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8197" name="Rectangle 2"/>
          <p:cNvSpPr>
            <a:spLocks noGrp="1" noChangeArrowheads="1"/>
          </p:cNvSpPr>
          <p:nvPr>
            <p:ph type="title"/>
          </p:nvPr>
        </p:nvSpPr>
        <p:spPr>
          <a:xfrm>
            <a:off x="762000" y="438835"/>
            <a:ext cx="7696200" cy="646331"/>
          </a:xfrm>
        </p:spPr>
        <p:txBody>
          <a:bodyPr/>
          <a:lstStyle/>
          <a:p>
            <a:r>
              <a:rPr lang="en-US" sz="3600" b="1" dirty="0" smtClean="0"/>
              <a:t>System Overview</a:t>
            </a:r>
          </a:p>
        </p:txBody>
      </p:sp>
      <p:pic>
        <p:nvPicPr>
          <p:cNvPr id="8198" name="Picture 4" descr="GFEBS_Icon_v4"/>
          <p:cNvPicPr>
            <a:picLocks noChangeAspect="1" noChangeArrowheads="1"/>
          </p:cNvPicPr>
          <p:nvPr/>
        </p:nvPicPr>
        <p:blipFill>
          <a:blip r:embed="rId3" cstate="print"/>
          <a:srcRect/>
          <a:stretch>
            <a:fillRect/>
          </a:stretch>
        </p:blipFill>
        <p:spPr bwMode="auto">
          <a:xfrm>
            <a:off x="2971800" y="2087563"/>
            <a:ext cx="2286000" cy="2286000"/>
          </a:xfrm>
          <a:prstGeom prst="rect">
            <a:avLst/>
          </a:prstGeom>
          <a:noFill/>
          <a:ln w="9525">
            <a:noFill/>
            <a:miter lim="800000"/>
            <a:headEnd/>
            <a:tailEnd/>
          </a:ln>
        </p:spPr>
      </p:pic>
      <p:sp>
        <p:nvSpPr>
          <p:cNvPr id="8199" name="Line 7"/>
          <p:cNvSpPr>
            <a:spLocks noChangeShapeType="1"/>
          </p:cNvSpPr>
          <p:nvPr/>
        </p:nvSpPr>
        <p:spPr bwMode="auto">
          <a:xfrm>
            <a:off x="1752600" y="2087563"/>
            <a:ext cx="1371600" cy="838200"/>
          </a:xfrm>
          <a:prstGeom prst="line">
            <a:avLst/>
          </a:prstGeom>
          <a:noFill/>
          <a:ln w="28575">
            <a:solidFill>
              <a:schemeClr val="tx1"/>
            </a:solidFill>
            <a:round/>
            <a:headEnd type="triangle" w="med" len="med"/>
            <a:tailEnd type="triangle" w="med" len="med"/>
          </a:ln>
        </p:spPr>
        <p:txBody>
          <a:bodyPr/>
          <a:lstStyle/>
          <a:p>
            <a:endParaRPr lang="en-US" dirty="0"/>
          </a:p>
        </p:txBody>
      </p:sp>
      <p:sp>
        <p:nvSpPr>
          <p:cNvPr id="8200" name="Line 8"/>
          <p:cNvSpPr>
            <a:spLocks noChangeShapeType="1"/>
          </p:cNvSpPr>
          <p:nvPr/>
        </p:nvSpPr>
        <p:spPr bwMode="auto">
          <a:xfrm>
            <a:off x="1905000" y="2925763"/>
            <a:ext cx="1219200" cy="304800"/>
          </a:xfrm>
          <a:prstGeom prst="line">
            <a:avLst/>
          </a:prstGeom>
          <a:noFill/>
          <a:ln w="28575">
            <a:solidFill>
              <a:schemeClr val="tx1"/>
            </a:solidFill>
            <a:round/>
            <a:headEnd type="triangle" w="med" len="med"/>
            <a:tailEnd type="triangle" w="med" len="med"/>
          </a:ln>
        </p:spPr>
        <p:txBody>
          <a:bodyPr/>
          <a:lstStyle/>
          <a:p>
            <a:endParaRPr lang="en-US" dirty="0"/>
          </a:p>
        </p:txBody>
      </p:sp>
      <p:sp>
        <p:nvSpPr>
          <p:cNvPr id="8201" name="Line 9"/>
          <p:cNvSpPr>
            <a:spLocks noChangeShapeType="1"/>
          </p:cNvSpPr>
          <p:nvPr/>
        </p:nvSpPr>
        <p:spPr bwMode="auto">
          <a:xfrm flipV="1">
            <a:off x="2209800" y="3459163"/>
            <a:ext cx="990600" cy="304800"/>
          </a:xfrm>
          <a:prstGeom prst="line">
            <a:avLst/>
          </a:prstGeom>
          <a:noFill/>
          <a:ln w="28575">
            <a:solidFill>
              <a:schemeClr val="tx1"/>
            </a:solidFill>
            <a:round/>
            <a:headEnd type="triangle" w="med" len="med"/>
            <a:tailEnd type="triangle" w="med" len="med"/>
          </a:ln>
        </p:spPr>
        <p:txBody>
          <a:bodyPr/>
          <a:lstStyle/>
          <a:p>
            <a:endParaRPr lang="en-US" dirty="0"/>
          </a:p>
        </p:txBody>
      </p:sp>
      <p:sp>
        <p:nvSpPr>
          <p:cNvPr id="8202" name="Line 10"/>
          <p:cNvSpPr>
            <a:spLocks noChangeShapeType="1"/>
          </p:cNvSpPr>
          <p:nvPr/>
        </p:nvSpPr>
        <p:spPr bwMode="auto">
          <a:xfrm flipV="1">
            <a:off x="2514600" y="3886200"/>
            <a:ext cx="762000" cy="609600"/>
          </a:xfrm>
          <a:prstGeom prst="line">
            <a:avLst/>
          </a:prstGeom>
          <a:noFill/>
          <a:ln w="28575">
            <a:solidFill>
              <a:schemeClr val="tx1"/>
            </a:solidFill>
            <a:round/>
            <a:headEnd type="triangle" w="med" len="med"/>
            <a:tailEnd type="triangle" w="med" len="med"/>
          </a:ln>
        </p:spPr>
        <p:txBody>
          <a:bodyPr/>
          <a:lstStyle/>
          <a:p>
            <a:endParaRPr lang="en-US" dirty="0"/>
          </a:p>
        </p:txBody>
      </p:sp>
      <p:sp>
        <p:nvSpPr>
          <p:cNvPr id="8203" name="Line 11"/>
          <p:cNvSpPr>
            <a:spLocks noChangeShapeType="1"/>
          </p:cNvSpPr>
          <p:nvPr/>
        </p:nvSpPr>
        <p:spPr bwMode="auto">
          <a:xfrm flipV="1">
            <a:off x="2743200" y="4038600"/>
            <a:ext cx="762000" cy="1066800"/>
          </a:xfrm>
          <a:prstGeom prst="line">
            <a:avLst/>
          </a:prstGeom>
          <a:noFill/>
          <a:ln w="28575">
            <a:solidFill>
              <a:schemeClr val="tx1"/>
            </a:solidFill>
            <a:round/>
            <a:headEnd type="triangle" w="med" len="med"/>
            <a:tailEnd type="triangle" w="med" len="med"/>
          </a:ln>
        </p:spPr>
        <p:txBody>
          <a:bodyPr/>
          <a:lstStyle/>
          <a:p>
            <a:endParaRPr lang="en-US" dirty="0"/>
          </a:p>
        </p:txBody>
      </p:sp>
      <p:sp>
        <p:nvSpPr>
          <p:cNvPr id="8204" name="Line 12"/>
          <p:cNvSpPr>
            <a:spLocks noChangeShapeType="1"/>
          </p:cNvSpPr>
          <p:nvPr/>
        </p:nvSpPr>
        <p:spPr bwMode="auto">
          <a:xfrm flipV="1">
            <a:off x="3124200" y="4221163"/>
            <a:ext cx="533400" cy="1570037"/>
          </a:xfrm>
          <a:prstGeom prst="line">
            <a:avLst/>
          </a:prstGeom>
          <a:noFill/>
          <a:ln w="28575">
            <a:solidFill>
              <a:schemeClr val="tx1"/>
            </a:solidFill>
            <a:round/>
            <a:headEnd type="triangle" w="med" len="med"/>
            <a:tailEnd type="triangle" w="med" len="med"/>
          </a:ln>
        </p:spPr>
        <p:txBody>
          <a:bodyPr/>
          <a:lstStyle/>
          <a:p>
            <a:endParaRPr lang="en-US" dirty="0"/>
          </a:p>
        </p:txBody>
      </p:sp>
      <p:grpSp>
        <p:nvGrpSpPr>
          <p:cNvPr id="8205" name="Group 13"/>
          <p:cNvGrpSpPr>
            <a:grpSpLocks/>
          </p:cNvGrpSpPr>
          <p:nvPr/>
        </p:nvGrpSpPr>
        <p:grpSpPr bwMode="auto">
          <a:xfrm>
            <a:off x="1905000" y="1824038"/>
            <a:ext cx="1828800" cy="533400"/>
            <a:chOff x="1200" y="864"/>
            <a:chExt cx="1152" cy="336"/>
          </a:xfrm>
        </p:grpSpPr>
        <p:sp>
          <p:nvSpPr>
            <p:cNvPr id="378894" name="AutoShape 14"/>
            <p:cNvSpPr>
              <a:spLocks noChangeArrowheads="1"/>
            </p:cNvSpPr>
            <p:nvPr/>
          </p:nvSpPr>
          <p:spPr bwMode="auto">
            <a:xfrm>
              <a:off x="1200" y="864"/>
              <a:ext cx="1152" cy="336"/>
            </a:xfrm>
            <a:prstGeom prst="cloudCallout">
              <a:avLst>
                <a:gd name="adj1" fmla="val -6338"/>
                <a:gd name="adj2" fmla="val 116069"/>
              </a:avLst>
            </a:prstGeom>
            <a:gradFill rotWithShape="1">
              <a:gsLst>
                <a:gs pos="0">
                  <a:schemeClr val="bg1"/>
                </a:gs>
                <a:gs pos="100000">
                  <a:schemeClr val="accent1"/>
                </a:gs>
              </a:gsLst>
              <a:path path="rect">
                <a:fillToRect l="50000" t="50000" r="50000" b="50000"/>
              </a:path>
            </a:gradFill>
            <a:ln w="9525">
              <a:solidFill>
                <a:schemeClr val="accent2"/>
              </a:solidFill>
              <a:round/>
              <a:headEnd/>
              <a:tailEnd/>
            </a:ln>
            <a:effectLst>
              <a:prstShdw prst="shdw17" dist="17961" dir="2700000">
                <a:schemeClr val="accent2">
                  <a:gamma/>
                  <a:shade val="60000"/>
                  <a:invGamma/>
                </a:schemeClr>
              </a:prstShdw>
            </a:effectLst>
          </p:spPr>
          <p:txBody>
            <a:bodyPr/>
            <a:lstStyle/>
            <a:p>
              <a:pPr eaLnBrk="0" fontAlgn="auto" hangingPunct="0">
                <a:spcBef>
                  <a:spcPts val="0"/>
                </a:spcBef>
                <a:spcAft>
                  <a:spcPts val="0"/>
                </a:spcAft>
                <a:defRPr/>
              </a:pPr>
              <a:endParaRPr lang="en-US" sz="1600" dirty="0">
                <a:latin typeface="+mn-lt"/>
                <a:ea typeface="ＭＳ Ｐゴシック" pitchFamily="84" charset="-128"/>
                <a:cs typeface="+mn-cs"/>
              </a:endParaRPr>
            </a:p>
          </p:txBody>
        </p:sp>
        <p:sp>
          <p:nvSpPr>
            <p:cNvPr id="378895" name="Text Box 15"/>
            <p:cNvSpPr txBox="1">
              <a:spLocks noChangeArrowheads="1"/>
            </p:cNvSpPr>
            <p:nvPr/>
          </p:nvSpPr>
          <p:spPr bwMode="auto">
            <a:xfrm>
              <a:off x="1378" y="909"/>
              <a:ext cx="767" cy="2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fontAlgn="auto" hangingPunct="0">
                <a:spcBef>
                  <a:spcPts val="0"/>
                </a:spcBef>
                <a:spcAft>
                  <a:spcPts val="0"/>
                </a:spcAft>
                <a:defRPr/>
              </a:pPr>
              <a:r>
                <a:rPr lang="en-US" sz="1600" dirty="0">
                  <a:solidFill>
                    <a:srgbClr val="003399"/>
                  </a:solidFill>
                  <a:latin typeface="Arial Narrow" pitchFamily="34" charset="0"/>
                  <a:ea typeface="ＭＳ Ｐゴシック" pitchFamily="84" charset="-128"/>
                  <a:cs typeface="+mn-cs"/>
                </a:rPr>
                <a:t>Transactions</a:t>
              </a:r>
            </a:p>
          </p:txBody>
        </p:sp>
      </p:grpSp>
      <p:sp>
        <p:nvSpPr>
          <p:cNvPr id="6159" name="Text Box 4"/>
          <p:cNvSpPr txBox="1">
            <a:spLocks noChangeArrowheads="1"/>
          </p:cNvSpPr>
          <p:nvPr/>
        </p:nvSpPr>
        <p:spPr bwMode="auto">
          <a:xfrm>
            <a:off x="5181600" y="5943600"/>
            <a:ext cx="3581400" cy="646331"/>
          </a:xfrm>
          <a:prstGeom prst="rect">
            <a:avLst/>
          </a:prstGeom>
          <a:solidFill>
            <a:schemeClr val="bg1"/>
          </a:solidFill>
          <a:ln w="9525" algn="ctr">
            <a:solidFill>
              <a:schemeClr val="bg1"/>
            </a:solidFill>
            <a:miter lim="800000"/>
            <a:headEnd/>
            <a:tailEnd/>
          </a:ln>
          <a:effectLst>
            <a:prstShdw prst="shdw17" dist="17961" dir="13500000">
              <a:srgbClr val="999900"/>
            </a:prstShdw>
          </a:effectLst>
          <a:scene3d>
            <a:camera prst="orthographicFront"/>
            <a:lightRig rig="threePt" dir="t"/>
          </a:scene3d>
          <a:sp3d>
            <a:bevelT/>
          </a:sp3d>
        </p:spPr>
        <p:txBody>
          <a:bodyPr lIns="18288" rIns="18288">
            <a:spAutoFit/>
          </a:bodyPr>
          <a:lstStyle/>
          <a:p>
            <a:pPr indent="4763" eaLnBrk="0" fontAlgn="auto" hangingPunct="0">
              <a:spcBef>
                <a:spcPts val="0"/>
              </a:spcBef>
              <a:spcAft>
                <a:spcPts val="0"/>
              </a:spcAft>
              <a:defRPr/>
            </a:pPr>
            <a:r>
              <a:rPr lang="en-US" dirty="0">
                <a:latin typeface="+mn-lt"/>
                <a:ea typeface="ＭＳ Ｐゴシック" pitchFamily="34" charset="-128"/>
                <a:cs typeface="+mn-cs"/>
              </a:rPr>
              <a:t>GFEBS has the ability to process a million transactions a day </a:t>
            </a:r>
          </a:p>
        </p:txBody>
      </p:sp>
      <p:pic>
        <p:nvPicPr>
          <p:cNvPr id="8209" name="Picture 17" descr="BP_Monitor_FundsMgmt"/>
          <p:cNvPicPr>
            <a:picLocks noChangeAspect="1" noChangeArrowheads="1"/>
          </p:cNvPicPr>
          <p:nvPr/>
        </p:nvPicPr>
        <p:blipFill>
          <a:blip r:embed="rId4" cstate="print"/>
          <a:srcRect/>
          <a:stretch>
            <a:fillRect/>
          </a:stretch>
        </p:blipFill>
        <p:spPr bwMode="auto">
          <a:xfrm>
            <a:off x="152400" y="1477963"/>
            <a:ext cx="1676400" cy="1403350"/>
          </a:xfrm>
          <a:prstGeom prst="rect">
            <a:avLst/>
          </a:prstGeom>
          <a:noFill/>
          <a:ln w="9525">
            <a:noFill/>
            <a:miter lim="800000"/>
            <a:headEnd/>
            <a:tailEnd/>
          </a:ln>
        </p:spPr>
      </p:pic>
      <p:pic>
        <p:nvPicPr>
          <p:cNvPr id="8210" name="Picture 18" descr="BP_Monitor_PPE"/>
          <p:cNvPicPr>
            <a:picLocks noChangeAspect="1" noChangeArrowheads="1"/>
          </p:cNvPicPr>
          <p:nvPr/>
        </p:nvPicPr>
        <p:blipFill>
          <a:blip r:embed="rId5" cstate="print"/>
          <a:srcRect/>
          <a:stretch>
            <a:fillRect/>
          </a:stretch>
        </p:blipFill>
        <p:spPr bwMode="auto">
          <a:xfrm>
            <a:off x="304800" y="2316163"/>
            <a:ext cx="1690688" cy="1412875"/>
          </a:xfrm>
          <a:prstGeom prst="rect">
            <a:avLst/>
          </a:prstGeom>
          <a:noFill/>
          <a:ln w="9525">
            <a:noFill/>
            <a:miter lim="800000"/>
            <a:headEnd/>
            <a:tailEnd/>
          </a:ln>
        </p:spPr>
      </p:pic>
      <p:pic>
        <p:nvPicPr>
          <p:cNvPr id="8211" name="Picture 19" descr="BP_Monitor_SpendingChain"/>
          <p:cNvPicPr>
            <a:picLocks noChangeAspect="1" noChangeArrowheads="1"/>
          </p:cNvPicPr>
          <p:nvPr/>
        </p:nvPicPr>
        <p:blipFill>
          <a:blip r:embed="rId6" cstate="print"/>
          <a:srcRect/>
          <a:stretch>
            <a:fillRect/>
          </a:stretch>
        </p:blipFill>
        <p:spPr bwMode="auto">
          <a:xfrm>
            <a:off x="533400" y="3230563"/>
            <a:ext cx="1690688" cy="1412875"/>
          </a:xfrm>
          <a:prstGeom prst="rect">
            <a:avLst/>
          </a:prstGeom>
          <a:noFill/>
          <a:ln w="9525">
            <a:noFill/>
            <a:miter lim="800000"/>
            <a:headEnd/>
            <a:tailEnd/>
          </a:ln>
        </p:spPr>
      </p:pic>
      <p:pic>
        <p:nvPicPr>
          <p:cNvPr id="8212" name="Picture 20" descr="BP_Monitor_Reimbursables"/>
          <p:cNvPicPr>
            <a:picLocks noChangeAspect="1" noChangeArrowheads="1"/>
          </p:cNvPicPr>
          <p:nvPr/>
        </p:nvPicPr>
        <p:blipFill>
          <a:blip r:embed="rId7" cstate="print"/>
          <a:srcRect/>
          <a:stretch>
            <a:fillRect/>
          </a:stretch>
        </p:blipFill>
        <p:spPr bwMode="auto">
          <a:xfrm>
            <a:off x="838200" y="4038600"/>
            <a:ext cx="1690688" cy="1412875"/>
          </a:xfrm>
          <a:prstGeom prst="rect">
            <a:avLst/>
          </a:prstGeom>
          <a:noFill/>
          <a:ln w="9525">
            <a:noFill/>
            <a:miter lim="800000"/>
            <a:headEnd/>
            <a:tailEnd/>
          </a:ln>
        </p:spPr>
      </p:pic>
      <p:pic>
        <p:nvPicPr>
          <p:cNvPr id="8213" name="Picture 21" descr="BP_Monitor_CostMgmt"/>
          <p:cNvPicPr>
            <a:picLocks noChangeAspect="1" noChangeArrowheads="1"/>
          </p:cNvPicPr>
          <p:nvPr/>
        </p:nvPicPr>
        <p:blipFill>
          <a:blip r:embed="rId8" cstate="print"/>
          <a:srcRect/>
          <a:stretch>
            <a:fillRect/>
          </a:stretch>
        </p:blipFill>
        <p:spPr bwMode="auto">
          <a:xfrm>
            <a:off x="1066800" y="4724400"/>
            <a:ext cx="1690688" cy="1412875"/>
          </a:xfrm>
          <a:prstGeom prst="rect">
            <a:avLst/>
          </a:prstGeom>
          <a:noFill/>
          <a:ln w="9525">
            <a:noFill/>
            <a:miter lim="800000"/>
            <a:headEnd/>
            <a:tailEnd/>
          </a:ln>
        </p:spPr>
      </p:pic>
      <p:pic>
        <p:nvPicPr>
          <p:cNvPr id="8214" name="Picture 22" descr="BP_Monitor_Financials"/>
          <p:cNvPicPr>
            <a:picLocks noChangeAspect="1" noChangeArrowheads="1"/>
          </p:cNvPicPr>
          <p:nvPr/>
        </p:nvPicPr>
        <p:blipFill>
          <a:blip r:embed="rId9" cstate="print"/>
          <a:srcRect/>
          <a:stretch>
            <a:fillRect/>
          </a:stretch>
        </p:blipFill>
        <p:spPr bwMode="auto">
          <a:xfrm>
            <a:off x="1447800" y="5445125"/>
            <a:ext cx="1690688" cy="1412875"/>
          </a:xfrm>
          <a:prstGeom prst="rect">
            <a:avLst/>
          </a:prstGeom>
          <a:noFill/>
          <a:ln w="9525">
            <a:noFill/>
            <a:miter lim="800000"/>
            <a:headEnd/>
            <a:tailEnd/>
          </a:ln>
        </p:spPr>
      </p:pic>
      <p:grpSp>
        <p:nvGrpSpPr>
          <p:cNvPr id="8215" name="Group 69"/>
          <p:cNvGrpSpPr>
            <a:grpSpLocks/>
          </p:cNvGrpSpPr>
          <p:nvPr/>
        </p:nvGrpSpPr>
        <p:grpSpPr bwMode="auto">
          <a:xfrm>
            <a:off x="1752600" y="1143000"/>
            <a:ext cx="5487988" cy="614363"/>
            <a:chOff x="1404" y="720"/>
            <a:chExt cx="2763" cy="387"/>
          </a:xfrm>
        </p:grpSpPr>
        <p:grpSp>
          <p:nvGrpSpPr>
            <p:cNvPr id="8221" name="Group 68"/>
            <p:cNvGrpSpPr>
              <a:grpSpLocks/>
            </p:cNvGrpSpPr>
            <p:nvPr/>
          </p:nvGrpSpPr>
          <p:grpSpPr bwMode="auto">
            <a:xfrm>
              <a:off x="1404" y="733"/>
              <a:ext cx="883" cy="374"/>
              <a:chOff x="1404" y="736"/>
              <a:chExt cx="883" cy="374"/>
            </a:xfrm>
          </p:grpSpPr>
          <p:sp>
            <p:nvSpPr>
              <p:cNvPr id="8226" name="AutoShape 27"/>
              <p:cNvSpPr>
                <a:spLocks noChangeArrowheads="1"/>
              </p:cNvSpPr>
              <p:nvPr/>
            </p:nvSpPr>
            <p:spPr bwMode="auto">
              <a:xfrm>
                <a:off x="1404" y="736"/>
                <a:ext cx="806" cy="374"/>
              </a:xfrm>
              <a:prstGeom prst="roundRect">
                <a:avLst>
                  <a:gd name="adj" fmla="val 16667"/>
                </a:avLst>
              </a:prstGeom>
              <a:gradFill rotWithShape="0">
                <a:gsLst>
                  <a:gs pos="0">
                    <a:schemeClr val="bg1"/>
                  </a:gs>
                  <a:gs pos="100000">
                    <a:srgbClr val="CCFF99"/>
                  </a:gs>
                </a:gsLst>
                <a:path path="shape">
                  <a:fillToRect l="50000" t="50000" r="50000" b="50000"/>
                </a:path>
              </a:gradFill>
              <a:ln w="57150" cmpd="thickThin" algn="ctr">
                <a:solidFill>
                  <a:srgbClr val="003300"/>
                </a:solidFill>
                <a:round/>
                <a:headEnd/>
                <a:tailEnd/>
              </a:ln>
            </p:spPr>
            <p:txBody>
              <a:bodyPr wrap="none" lIns="109728" anchor="ctr"/>
              <a:lstStyle/>
              <a:p>
                <a:pPr eaLnBrk="0" hangingPunct="0"/>
                <a:endParaRPr lang="en-US" sz="2800" dirty="0">
                  <a:latin typeface="Calibri" pitchFamily="34" charset="0"/>
                  <a:ea typeface="MS PGothic" pitchFamily="34" charset="-128"/>
                </a:endParaRPr>
              </a:p>
            </p:txBody>
          </p:sp>
          <p:sp>
            <p:nvSpPr>
              <p:cNvPr id="8227" name="Text Box 195"/>
              <p:cNvSpPr txBox="1">
                <a:spLocks noChangeArrowheads="1"/>
              </p:cNvSpPr>
              <p:nvPr/>
            </p:nvSpPr>
            <p:spPr bwMode="auto">
              <a:xfrm>
                <a:off x="1469" y="822"/>
                <a:ext cx="818" cy="202"/>
              </a:xfrm>
              <a:prstGeom prst="rect">
                <a:avLst/>
              </a:prstGeom>
              <a:noFill/>
              <a:ln w="9525" algn="ctr">
                <a:noFill/>
                <a:miter lim="800000"/>
                <a:headEnd/>
                <a:tailEnd/>
              </a:ln>
              <a:effectLst>
                <a:prstShdw prst="shdw17" dist="17961" dir="13500000">
                  <a:srgbClr val="99993D"/>
                </a:prstShdw>
              </a:effectLst>
            </p:spPr>
            <p:txBody>
              <a:bodyPr wrap="none">
                <a:spAutoFit/>
              </a:bodyPr>
              <a:lstStyle/>
              <a:p>
                <a:pPr marL="174625" indent="-174625" defTabSz="520700" eaLnBrk="0" hangingPunct="0">
                  <a:spcBef>
                    <a:spcPct val="20000"/>
                  </a:spcBef>
                </a:pPr>
                <a:r>
                  <a:rPr lang="en-US" sz="1500" dirty="0">
                    <a:solidFill>
                      <a:srgbClr val="003300"/>
                    </a:solidFill>
                    <a:latin typeface="Calibri" pitchFamily="34" charset="0"/>
                    <a:ea typeface="MS PGothic" pitchFamily="34" charset="-128"/>
                  </a:rPr>
                  <a:t>Active Army</a:t>
                </a:r>
              </a:p>
            </p:txBody>
          </p:sp>
        </p:grpSp>
        <p:grpSp>
          <p:nvGrpSpPr>
            <p:cNvPr id="8222" name="Group 67"/>
            <p:cNvGrpSpPr>
              <a:grpSpLocks/>
            </p:cNvGrpSpPr>
            <p:nvPr/>
          </p:nvGrpSpPr>
          <p:grpSpPr bwMode="auto">
            <a:xfrm>
              <a:off x="2286" y="720"/>
              <a:ext cx="1217" cy="374"/>
              <a:chOff x="2309" y="717"/>
              <a:chExt cx="1217" cy="374"/>
            </a:xfrm>
          </p:grpSpPr>
          <p:sp>
            <p:nvSpPr>
              <p:cNvPr id="8224" name="AutoShape 29"/>
              <p:cNvSpPr>
                <a:spLocks noChangeArrowheads="1"/>
              </p:cNvSpPr>
              <p:nvPr/>
            </p:nvSpPr>
            <p:spPr bwMode="auto">
              <a:xfrm>
                <a:off x="2309" y="717"/>
                <a:ext cx="998" cy="374"/>
              </a:xfrm>
              <a:prstGeom prst="roundRect">
                <a:avLst>
                  <a:gd name="adj" fmla="val 16667"/>
                </a:avLst>
              </a:prstGeom>
              <a:gradFill rotWithShape="0">
                <a:gsLst>
                  <a:gs pos="0">
                    <a:schemeClr val="bg1"/>
                  </a:gs>
                  <a:gs pos="100000">
                    <a:srgbClr val="CCFF99"/>
                  </a:gs>
                </a:gsLst>
                <a:path path="shape">
                  <a:fillToRect l="50000" t="50000" r="50000" b="50000"/>
                </a:path>
              </a:gradFill>
              <a:ln w="57150" cmpd="thickThin" algn="ctr">
                <a:solidFill>
                  <a:srgbClr val="003300"/>
                </a:solidFill>
                <a:round/>
                <a:headEnd/>
                <a:tailEnd/>
              </a:ln>
            </p:spPr>
            <p:txBody>
              <a:bodyPr wrap="none" lIns="109728" anchor="ctr"/>
              <a:lstStyle/>
              <a:p>
                <a:pPr eaLnBrk="0" hangingPunct="0"/>
                <a:endParaRPr lang="en-US" sz="2800" dirty="0">
                  <a:latin typeface="Calibri" pitchFamily="34" charset="0"/>
                  <a:ea typeface="MS PGothic" pitchFamily="34" charset="-128"/>
                </a:endParaRPr>
              </a:p>
            </p:txBody>
          </p:sp>
          <p:sp>
            <p:nvSpPr>
              <p:cNvPr id="8225" name="Text Box 195"/>
              <p:cNvSpPr txBox="1">
                <a:spLocks noChangeArrowheads="1"/>
              </p:cNvSpPr>
              <p:nvPr/>
            </p:nvSpPr>
            <p:spPr bwMode="auto">
              <a:xfrm>
                <a:off x="2386" y="813"/>
                <a:ext cx="1140" cy="204"/>
              </a:xfrm>
              <a:prstGeom prst="rect">
                <a:avLst/>
              </a:prstGeom>
              <a:noFill/>
              <a:ln w="9525" algn="ctr">
                <a:noFill/>
                <a:miter lim="800000"/>
                <a:headEnd/>
                <a:tailEnd/>
              </a:ln>
              <a:effectLst>
                <a:prstShdw prst="shdw17" dist="17961" dir="13500000">
                  <a:srgbClr val="99993D"/>
                </a:prstShdw>
              </a:effectLst>
            </p:spPr>
            <p:txBody>
              <a:bodyPr>
                <a:spAutoFit/>
              </a:bodyPr>
              <a:lstStyle/>
              <a:p>
                <a:pPr marL="174625" indent="-174625" defTabSz="520700" eaLnBrk="0" hangingPunct="0">
                  <a:spcBef>
                    <a:spcPct val="20000"/>
                  </a:spcBef>
                </a:pPr>
                <a:r>
                  <a:rPr lang="en-US" sz="1500" dirty="0">
                    <a:solidFill>
                      <a:srgbClr val="003300"/>
                    </a:solidFill>
                    <a:latin typeface="Calibri" pitchFamily="34" charset="0"/>
                    <a:ea typeface="MS PGothic" pitchFamily="34" charset="-128"/>
                  </a:rPr>
                  <a:t>Army National Guard</a:t>
                </a:r>
              </a:p>
            </p:txBody>
          </p:sp>
        </p:grpSp>
        <p:sp>
          <p:nvSpPr>
            <p:cNvPr id="8223" name="AutoShape 31"/>
            <p:cNvSpPr>
              <a:spLocks noChangeArrowheads="1"/>
            </p:cNvSpPr>
            <p:nvPr/>
          </p:nvSpPr>
          <p:spPr bwMode="auto">
            <a:xfrm>
              <a:off x="3372" y="733"/>
              <a:ext cx="795" cy="374"/>
            </a:xfrm>
            <a:prstGeom prst="roundRect">
              <a:avLst>
                <a:gd name="adj" fmla="val 16667"/>
              </a:avLst>
            </a:prstGeom>
            <a:gradFill rotWithShape="0">
              <a:gsLst>
                <a:gs pos="0">
                  <a:schemeClr val="bg1"/>
                </a:gs>
                <a:gs pos="100000">
                  <a:srgbClr val="CCFF99"/>
                </a:gs>
              </a:gsLst>
              <a:path path="shape">
                <a:fillToRect l="50000" t="50000" r="50000" b="50000"/>
              </a:path>
            </a:gradFill>
            <a:ln w="57150" cmpd="thickThin" algn="ctr">
              <a:solidFill>
                <a:srgbClr val="003300"/>
              </a:solidFill>
              <a:round/>
              <a:headEnd/>
              <a:tailEnd/>
            </a:ln>
          </p:spPr>
          <p:txBody>
            <a:bodyPr wrap="none" lIns="109728" anchor="ctr"/>
            <a:lstStyle/>
            <a:p>
              <a:pPr eaLnBrk="0" hangingPunct="0"/>
              <a:r>
                <a:rPr lang="en-US" sz="1500" dirty="0">
                  <a:latin typeface="Calibri" pitchFamily="34" charset="0"/>
                  <a:ea typeface="MS PGothic" pitchFamily="34" charset="-128"/>
                </a:rPr>
                <a:t>Army Reserve</a:t>
              </a:r>
            </a:p>
          </p:txBody>
        </p:sp>
      </p:grpSp>
      <p:sp>
        <p:nvSpPr>
          <p:cNvPr id="378950" name="Rectangle 70"/>
          <p:cNvSpPr>
            <a:spLocks noChangeArrowheads="1"/>
          </p:cNvSpPr>
          <p:nvPr/>
        </p:nvSpPr>
        <p:spPr bwMode="auto">
          <a:xfrm>
            <a:off x="0" y="1082675"/>
            <a:ext cx="9144000" cy="36513"/>
          </a:xfrm>
          <a:prstGeom prst="rect">
            <a:avLst/>
          </a:prstGeom>
          <a:gradFill rotWithShape="1">
            <a:gsLst>
              <a:gs pos="0">
                <a:schemeClr val="bg1"/>
              </a:gs>
              <a:gs pos="50000">
                <a:srgbClr val="006600"/>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8217" name="Text Box 72"/>
          <p:cNvSpPr txBox="1">
            <a:spLocks noChangeArrowheads="1"/>
          </p:cNvSpPr>
          <p:nvPr/>
        </p:nvSpPr>
        <p:spPr bwMode="auto">
          <a:xfrm>
            <a:off x="7994650" y="6626225"/>
            <a:ext cx="1073150" cy="171450"/>
          </a:xfrm>
          <a:prstGeom prst="rect">
            <a:avLst/>
          </a:prstGeom>
          <a:noFill/>
          <a:ln w="9525">
            <a:noFill/>
            <a:miter lim="800000"/>
            <a:headEnd/>
            <a:tailEnd/>
          </a:ln>
        </p:spPr>
        <p:txBody>
          <a:bodyPr wrap="none" tIns="9144" bIns="9144">
            <a:spAutoFit/>
          </a:bodyPr>
          <a:lstStyle/>
          <a:p>
            <a:r>
              <a:rPr lang="en-US" sz="1000" dirty="0">
                <a:solidFill>
                  <a:srgbClr val="969696"/>
                </a:solidFill>
                <a:latin typeface="Arial Narrow" pitchFamily="34" charset="0"/>
                <a:ea typeface="MS PGothic" pitchFamily="34" charset="-128"/>
              </a:rPr>
              <a:t>As of 20 May 2009</a:t>
            </a:r>
          </a:p>
        </p:txBody>
      </p:sp>
      <p:sp>
        <p:nvSpPr>
          <p:cNvPr id="8218" name="TextBox 40"/>
          <p:cNvSpPr txBox="1">
            <a:spLocks noChangeArrowheads="1"/>
          </p:cNvSpPr>
          <p:nvPr/>
        </p:nvSpPr>
        <p:spPr bwMode="auto">
          <a:xfrm>
            <a:off x="5181600" y="2057400"/>
            <a:ext cx="3581400" cy="3970338"/>
          </a:xfrm>
          <a:prstGeom prst="rect">
            <a:avLst/>
          </a:prstGeom>
          <a:noFill/>
          <a:ln w="9525">
            <a:noFill/>
            <a:miter lim="800000"/>
            <a:headEnd/>
            <a:tailEnd/>
          </a:ln>
        </p:spPr>
        <p:txBody>
          <a:bodyPr>
            <a:spAutoFit/>
          </a:bodyPr>
          <a:lstStyle/>
          <a:p>
            <a:r>
              <a:rPr lang="en-US" sz="1600" dirty="0">
                <a:latin typeface="Calibri" pitchFamily="34" charset="0"/>
              </a:rPr>
              <a:t>GFEBS is organized for reports, analysis and development activities into 6 functional areas. </a:t>
            </a:r>
          </a:p>
          <a:p>
            <a:pPr>
              <a:buFont typeface="Arial" pitchFamily="34" charset="0"/>
              <a:buChar char="•"/>
            </a:pPr>
            <a:endParaRPr lang="en-US" sz="1600" dirty="0">
              <a:latin typeface="Calibri" pitchFamily="34" charset="0"/>
            </a:endParaRPr>
          </a:p>
          <a:p>
            <a:r>
              <a:rPr lang="en-US" sz="1600" dirty="0">
                <a:latin typeface="Calibri" pitchFamily="34" charset="0"/>
              </a:rPr>
              <a:t>All users across the Army draw common data from and record transactions in the Enterprise Central Component (ECC) (Real-Time).</a:t>
            </a:r>
          </a:p>
          <a:p>
            <a:endParaRPr lang="en-US" sz="1600" dirty="0">
              <a:latin typeface="Calibri" pitchFamily="34" charset="0"/>
            </a:endParaRPr>
          </a:p>
          <a:p>
            <a:r>
              <a:rPr lang="en-US" sz="1600" dirty="0">
                <a:latin typeface="Calibri" pitchFamily="34" charset="0"/>
              </a:rPr>
              <a:t>Periodically, data is transferred from the real-time ECC to the business warehouse, Business Intelligence (BI), which also includes analytic and reporting capabilities.</a:t>
            </a:r>
          </a:p>
          <a:p>
            <a:pPr>
              <a:buFont typeface="Arial" pitchFamily="34" charset="0"/>
              <a:buChar char="•"/>
            </a:pPr>
            <a:endParaRPr lang="en-US" dirty="0">
              <a:latin typeface="Calibri" pitchFamily="34" charset="0"/>
            </a:endParaRPr>
          </a:p>
          <a:p>
            <a:pPr>
              <a:buFont typeface="Arial" pitchFamily="34" charset="0"/>
              <a:buChar char="•"/>
            </a:pPr>
            <a:endParaRPr lang="en-US" dirty="0">
              <a:latin typeface="Calibri" pitchFamily="34" charset="0"/>
            </a:endParaRPr>
          </a:p>
        </p:txBody>
      </p:sp>
      <p:sp>
        <p:nvSpPr>
          <p:cNvPr id="42" name="Flowchart: Magnetic Disk 41"/>
          <p:cNvSpPr/>
          <p:nvPr/>
        </p:nvSpPr>
        <p:spPr>
          <a:xfrm>
            <a:off x="3962400" y="4419600"/>
            <a:ext cx="838200" cy="1295400"/>
          </a:xfrm>
          <a:prstGeom prst="flowChartMagneticDisk">
            <a:avLst/>
          </a:prstGeom>
          <a:solidFill>
            <a:srgbClr val="0070C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BI</a:t>
            </a:r>
          </a:p>
        </p:txBody>
      </p:sp>
      <p:cxnSp>
        <p:nvCxnSpPr>
          <p:cNvPr id="44" name="Straight Arrow Connector 43"/>
          <p:cNvCxnSpPr/>
          <p:nvPr/>
        </p:nvCxnSpPr>
        <p:spPr>
          <a:xfrm rot="5400000">
            <a:off x="4113213" y="4343400"/>
            <a:ext cx="611188" cy="1587"/>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sldNum" sz="quarter" idx="4294967295"/>
          </p:nvPr>
        </p:nvSpPr>
        <p:spPr bwMode="auto">
          <a:xfrm>
            <a:off x="8458200" y="6356350"/>
            <a:ext cx="533400" cy="365125"/>
          </a:xfrm>
          <a:prstGeom prst="rect">
            <a:avLst/>
          </a:prstGeom>
          <a:noFill/>
          <a:ln>
            <a:miter lim="800000"/>
            <a:headEnd/>
            <a:tailEnd/>
          </a:ln>
        </p:spPr>
        <p:txBody>
          <a:bodyPr/>
          <a:lstStyle/>
          <a:p>
            <a:pPr algn="ctr"/>
            <a:fld id="{571BC173-16F8-4F82-8344-CD60FD73D758}" type="slidenum">
              <a:rPr lang="en-US"/>
              <a:pPr algn="ctr"/>
              <a:t>6</a:t>
            </a:fld>
            <a:endParaRPr lang="en-US" dirty="0"/>
          </a:p>
        </p:txBody>
      </p:sp>
      <p:sp>
        <p:nvSpPr>
          <p:cNvPr id="9219" name="Rectangle 2"/>
          <p:cNvSpPr>
            <a:spLocks noGrp="1" noChangeArrowheads="1"/>
          </p:cNvSpPr>
          <p:nvPr>
            <p:ph type="title"/>
          </p:nvPr>
        </p:nvSpPr>
        <p:spPr>
          <a:xfrm>
            <a:off x="457200" y="515034"/>
            <a:ext cx="8229600" cy="646331"/>
          </a:xfrm>
        </p:spPr>
        <p:txBody>
          <a:bodyPr/>
          <a:lstStyle/>
          <a:p>
            <a:r>
              <a:rPr lang="en-US" sz="3600" b="1" dirty="0" smtClean="0">
                <a:cs typeface="Times New Roman" pitchFamily="18" charset="0"/>
              </a:rPr>
              <a:t>GFEBS Modules</a:t>
            </a:r>
          </a:p>
        </p:txBody>
      </p:sp>
      <p:sp>
        <p:nvSpPr>
          <p:cNvPr id="9220" name="Rectangle 12"/>
          <p:cNvSpPr>
            <a:spLocks noChangeArrowheads="1"/>
          </p:cNvSpPr>
          <p:nvPr/>
        </p:nvSpPr>
        <p:spPr bwMode="auto">
          <a:xfrm rot="-2309852">
            <a:off x="1447800" y="1905000"/>
            <a:ext cx="762000" cy="609600"/>
          </a:xfrm>
          <a:prstGeom prst="rect">
            <a:avLst/>
          </a:prstGeom>
          <a:solidFill>
            <a:srgbClr val="99CC00"/>
          </a:solidFill>
          <a:ln w="9525">
            <a:miter lim="800000"/>
            <a:headEnd/>
            <a:tailEnd/>
          </a:ln>
          <a:scene3d>
            <a:camera prst="legacyPerspectiveFront">
              <a:rot lat="20099957" lon="1500000" rev="0"/>
            </a:camera>
            <a:lightRig rig="legacyFlat4" dir="b"/>
          </a:scene3d>
          <a:sp3d extrusionH="430200" prstMaterial="legacyMatte">
            <a:bevelT w="13500" h="13500" prst="angle"/>
            <a:bevelB w="13500" h="13500" prst="angle"/>
            <a:extrusionClr>
              <a:srgbClr val="99CC00"/>
            </a:extrusionClr>
          </a:sp3d>
        </p:spPr>
        <p:txBody>
          <a:bodyPr wrap="none" anchor="ctr">
            <a:flatTx/>
          </a:bodyPr>
          <a:lstStyle/>
          <a:p>
            <a:endParaRPr lang="en-US" dirty="0">
              <a:latin typeface="Calibri" pitchFamily="34" charset="0"/>
            </a:endParaRPr>
          </a:p>
        </p:txBody>
      </p:sp>
      <p:sp>
        <p:nvSpPr>
          <p:cNvPr id="9221" name="Rectangle 5"/>
          <p:cNvSpPr>
            <a:spLocks noChangeArrowheads="1"/>
          </p:cNvSpPr>
          <p:nvPr/>
        </p:nvSpPr>
        <p:spPr bwMode="auto">
          <a:xfrm rot="2705958">
            <a:off x="1512095" y="2872581"/>
            <a:ext cx="2220912" cy="2397125"/>
          </a:xfrm>
          <a:prstGeom prst="rect">
            <a:avLst/>
          </a:prstGeom>
          <a:gradFill rotWithShape="1">
            <a:gsLst>
              <a:gs pos="0">
                <a:srgbClr val="99CCFF"/>
              </a:gs>
              <a:gs pos="100000">
                <a:srgbClr val="6587A9"/>
              </a:gs>
            </a:gsLst>
            <a:lin ang="5400000" scaled="1"/>
          </a:gradFill>
          <a:ln w="12700">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9222" name="Rectangle 6"/>
          <p:cNvSpPr>
            <a:spLocks noChangeArrowheads="1"/>
          </p:cNvSpPr>
          <p:nvPr/>
        </p:nvSpPr>
        <p:spPr bwMode="auto">
          <a:xfrm rot="2660256">
            <a:off x="2743200" y="2133600"/>
            <a:ext cx="762000" cy="609600"/>
          </a:xfrm>
          <a:prstGeom prst="rect">
            <a:avLst/>
          </a:prstGeom>
          <a:solidFill>
            <a:srgbClr val="FF000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F0000"/>
            </a:extrusionClr>
          </a:sp3d>
        </p:spPr>
        <p:txBody>
          <a:bodyPr wrap="none" anchor="ctr">
            <a:flatTx/>
          </a:bodyPr>
          <a:lstStyle/>
          <a:p>
            <a:endParaRPr lang="en-US" dirty="0">
              <a:latin typeface="Calibri" pitchFamily="34" charset="0"/>
            </a:endParaRPr>
          </a:p>
        </p:txBody>
      </p:sp>
      <p:sp>
        <p:nvSpPr>
          <p:cNvPr id="9223" name="Rectangle 7"/>
          <p:cNvSpPr>
            <a:spLocks noChangeArrowheads="1"/>
          </p:cNvSpPr>
          <p:nvPr/>
        </p:nvSpPr>
        <p:spPr bwMode="auto">
          <a:xfrm rot="2660256">
            <a:off x="3302000" y="2667000"/>
            <a:ext cx="762000" cy="609600"/>
          </a:xfrm>
          <a:prstGeom prst="rect">
            <a:avLst/>
          </a:prstGeom>
          <a:solidFill>
            <a:srgbClr val="FF000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F0000"/>
            </a:extrusionClr>
          </a:sp3d>
        </p:spPr>
        <p:txBody>
          <a:bodyPr wrap="none" anchor="ctr">
            <a:flatTx/>
          </a:bodyPr>
          <a:lstStyle/>
          <a:p>
            <a:endParaRPr lang="en-US" dirty="0">
              <a:latin typeface="Calibri" pitchFamily="34" charset="0"/>
            </a:endParaRPr>
          </a:p>
        </p:txBody>
      </p:sp>
      <p:sp>
        <p:nvSpPr>
          <p:cNvPr id="9224" name="Rectangle 8"/>
          <p:cNvSpPr>
            <a:spLocks noChangeArrowheads="1"/>
          </p:cNvSpPr>
          <p:nvPr/>
        </p:nvSpPr>
        <p:spPr bwMode="auto">
          <a:xfrm rot="2660256">
            <a:off x="3848100" y="3213100"/>
            <a:ext cx="762000" cy="609600"/>
          </a:xfrm>
          <a:prstGeom prst="rect">
            <a:avLst/>
          </a:prstGeom>
          <a:solidFill>
            <a:srgbClr val="FF000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F0000"/>
            </a:extrusionClr>
          </a:sp3d>
        </p:spPr>
        <p:txBody>
          <a:bodyPr wrap="none" anchor="ctr">
            <a:flatTx/>
          </a:bodyPr>
          <a:lstStyle/>
          <a:p>
            <a:endParaRPr lang="en-US" dirty="0">
              <a:latin typeface="Calibri" pitchFamily="34" charset="0"/>
            </a:endParaRPr>
          </a:p>
        </p:txBody>
      </p:sp>
      <p:sp>
        <p:nvSpPr>
          <p:cNvPr id="9225" name="Rectangle 9"/>
          <p:cNvSpPr>
            <a:spLocks noChangeArrowheads="1"/>
          </p:cNvSpPr>
          <p:nvPr/>
        </p:nvSpPr>
        <p:spPr bwMode="auto">
          <a:xfrm rot="-2470878">
            <a:off x="3683000" y="4216400"/>
            <a:ext cx="762000" cy="609600"/>
          </a:xfrm>
          <a:prstGeom prst="rect">
            <a:avLst/>
          </a:prstGeom>
          <a:solidFill>
            <a:srgbClr val="FF0000"/>
          </a:solidFill>
          <a:ln w="9525">
            <a:miter lim="800000"/>
            <a:headEnd/>
            <a:tailEnd/>
          </a:ln>
          <a:scene3d>
            <a:camera prst="legacyPerspectiveFront">
              <a:rot lat="20099957" lon="1500000" rev="0"/>
            </a:camera>
            <a:lightRig rig="legacyFlat4" dir="b"/>
          </a:scene3d>
          <a:sp3d extrusionH="430200" prstMaterial="legacyMatte">
            <a:bevelT w="13500" h="13500" prst="angle"/>
            <a:bevelB w="13500" h="13500" prst="angle"/>
            <a:extrusionClr>
              <a:srgbClr val="FF0000"/>
            </a:extrusionClr>
          </a:sp3d>
        </p:spPr>
        <p:txBody>
          <a:bodyPr wrap="none" anchor="ctr">
            <a:flatTx/>
          </a:bodyPr>
          <a:lstStyle/>
          <a:p>
            <a:endParaRPr lang="en-US" dirty="0">
              <a:latin typeface="Calibri" pitchFamily="34" charset="0"/>
            </a:endParaRPr>
          </a:p>
        </p:txBody>
      </p:sp>
      <p:sp>
        <p:nvSpPr>
          <p:cNvPr id="9226" name="Rectangle 10"/>
          <p:cNvSpPr>
            <a:spLocks noChangeArrowheads="1"/>
          </p:cNvSpPr>
          <p:nvPr/>
        </p:nvSpPr>
        <p:spPr bwMode="auto">
          <a:xfrm rot="8424396">
            <a:off x="3162300" y="4762500"/>
            <a:ext cx="762000" cy="609600"/>
          </a:xfrm>
          <a:prstGeom prst="rect">
            <a:avLst/>
          </a:prstGeom>
          <a:solidFill>
            <a:srgbClr val="FF0000"/>
          </a:solidFill>
          <a:ln w="9525">
            <a:miter lim="800000"/>
            <a:headEnd/>
            <a:tailEnd/>
          </a:ln>
          <a:scene3d>
            <a:camera prst="legacyPerspectiveFront">
              <a:rot lat="20099957" lon="1500000" rev="0"/>
            </a:camera>
            <a:lightRig rig="legacyFlat4" dir="b"/>
          </a:scene3d>
          <a:sp3d extrusionH="430200" prstMaterial="legacyMatte">
            <a:bevelT w="13500" h="13500" prst="angle"/>
            <a:bevelB w="13500" h="13500" prst="angle"/>
            <a:extrusionClr>
              <a:srgbClr val="FF0000"/>
            </a:extrusionClr>
          </a:sp3d>
        </p:spPr>
        <p:txBody>
          <a:bodyPr wrap="none" anchor="ctr">
            <a:flatTx/>
          </a:bodyPr>
          <a:lstStyle/>
          <a:p>
            <a:endParaRPr lang="en-US" dirty="0">
              <a:latin typeface="Calibri" pitchFamily="34" charset="0"/>
            </a:endParaRPr>
          </a:p>
        </p:txBody>
      </p:sp>
      <p:sp>
        <p:nvSpPr>
          <p:cNvPr id="9227" name="Rectangle 11"/>
          <p:cNvSpPr>
            <a:spLocks noChangeArrowheads="1"/>
          </p:cNvSpPr>
          <p:nvPr/>
        </p:nvSpPr>
        <p:spPr bwMode="auto">
          <a:xfrm rot="8401608">
            <a:off x="2628900" y="5308600"/>
            <a:ext cx="762000" cy="609600"/>
          </a:xfrm>
          <a:prstGeom prst="rect">
            <a:avLst/>
          </a:prstGeom>
          <a:solidFill>
            <a:srgbClr val="FF0000"/>
          </a:solidFill>
          <a:ln w="9525">
            <a:miter lim="800000"/>
            <a:headEnd/>
            <a:tailEnd/>
          </a:ln>
          <a:scene3d>
            <a:camera prst="legacyPerspectiveFront">
              <a:rot lat="20099957" lon="1500000" rev="0"/>
            </a:camera>
            <a:lightRig rig="legacyFlat4" dir="b"/>
          </a:scene3d>
          <a:sp3d extrusionH="430200" prstMaterial="legacyMatte">
            <a:bevelT w="13500" h="13500" prst="angle"/>
            <a:bevelB w="13500" h="13500" prst="angle"/>
            <a:extrusionClr>
              <a:srgbClr val="FF0000"/>
            </a:extrusionClr>
          </a:sp3d>
        </p:spPr>
        <p:txBody>
          <a:bodyPr wrap="none" anchor="ctr">
            <a:flatTx/>
          </a:bodyPr>
          <a:lstStyle/>
          <a:p>
            <a:endParaRPr lang="en-US" dirty="0">
              <a:latin typeface="Calibri" pitchFamily="34" charset="0"/>
            </a:endParaRPr>
          </a:p>
        </p:txBody>
      </p:sp>
      <p:sp>
        <p:nvSpPr>
          <p:cNvPr id="9228" name="Rectangle 13"/>
          <p:cNvSpPr>
            <a:spLocks noChangeArrowheads="1"/>
          </p:cNvSpPr>
          <p:nvPr/>
        </p:nvSpPr>
        <p:spPr bwMode="auto">
          <a:xfrm rot="-2345539">
            <a:off x="762000" y="2514600"/>
            <a:ext cx="762000" cy="609600"/>
          </a:xfrm>
          <a:prstGeom prst="rect">
            <a:avLst/>
          </a:prstGeom>
          <a:solidFill>
            <a:srgbClr val="99CC00"/>
          </a:solidFill>
          <a:ln w="9525">
            <a:miter lim="800000"/>
            <a:headEnd/>
            <a:tailEnd/>
          </a:ln>
          <a:scene3d>
            <a:camera prst="legacyPerspectiveFront">
              <a:rot lat="20099957" lon="1500000" rev="0"/>
            </a:camera>
            <a:lightRig rig="legacyFlat4" dir="b"/>
          </a:scene3d>
          <a:sp3d extrusionH="430200" prstMaterial="legacyMatte">
            <a:bevelT w="13500" h="13500" prst="angle"/>
            <a:bevelB w="13500" h="13500" prst="angle"/>
            <a:extrusionClr>
              <a:srgbClr val="99CC00"/>
            </a:extrusionClr>
          </a:sp3d>
        </p:spPr>
        <p:txBody>
          <a:bodyPr wrap="none" anchor="ctr">
            <a:flatTx/>
          </a:bodyPr>
          <a:lstStyle/>
          <a:p>
            <a:endParaRPr lang="en-US" dirty="0">
              <a:latin typeface="Calibri" pitchFamily="34" charset="0"/>
            </a:endParaRPr>
          </a:p>
        </p:txBody>
      </p:sp>
      <p:sp>
        <p:nvSpPr>
          <p:cNvPr id="9229" name="Rectangle 14"/>
          <p:cNvSpPr>
            <a:spLocks noChangeArrowheads="1"/>
          </p:cNvSpPr>
          <p:nvPr/>
        </p:nvSpPr>
        <p:spPr bwMode="auto">
          <a:xfrm rot="-2381375">
            <a:off x="152400" y="3124200"/>
            <a:ext cx="762000" cy="609600"/>
          </a:xfrm>
          <a:prstGeom prst="rect">
            <a:avLst/>
          </a:prstGeom>
          <a:solidFill>
            <a:srgbClr val="99CC00"/>
          </a:solidFill>
          <a:ln w="9525">
            <a:miter lim="800000"/>
            <a:headEnd/>
            <a:tailEnd/>
          </a:ln>
          <a:scene3d>
            <a:camera prst="legacyPerspectiveFront">
              <a:rot lat="20099957" lon="1500000" rev="0"/>
            </a:camera>
            <a:lightRig rig="legacyFlat4" dir="b"/>
          </a:scene3d>
          <a:sp3d extrusionH="430200" prstMaterial="legacyMatte">
            <a:bevelT w="13500" h="13500" prst="angle"/>
            <a:bevelB w="13500" h="13500" prst="angle"/>
            <a:extrusionClr>
              <a:srgbClr val="99CC00"/>
            </a:extrusionClr>
          </a:sp3d>
        </p:spPr>
        <p:txBody>
          <a:bodyPr wrap="none" anchor="ctr">
            <a:flatTx/>
          </a:bodyPr>
          <a:lstStyle/>
          <a:p>
            <a:endParaRPr lang="en-US" dirty="0">
              <a:latin typeface="Calibri" pitchFamily="34" charset="0"/>
            </a:endParaRPr>
          </a:p>
        </p:txBody>
      </p:sp>
      <p:sp>
        <p:nvSpPr>
          <p:cNvPr id="9230" name="Rectangle 15"/>
          <p:cNvSpPr>
            <a:spLocks noChangeArrowheads="1"/>
          </p:cNvSpPr>
          <p:nvPr/>
        </p:nvSpPr>
        <p:spPr bwMode="auto">
          <a:xfrm rot="2781299">
            <a:off x="609600" y="4267200"/>
            <a:ext cx="762000" cy="609600"/>
          </a:xfrm>
          <a:prstGeom prst="rect">
            <a:avLst/>
          </a:prstGeom>
          <a:solidFill>
            <a:srgbClr val="99CC0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99CC00"/>
            </a:extrusionClr>
          </a:sp3d>
        </p:spPr>
        <p:txBody>
          <a:bodyPr wrap="none" anchor="ctr">
            <a:flatTx/>
          </a:bodyPr>
          <a:lstStyle/>
          <a:p>
            <a:endParaRPr lang="en-US" dirty="0">
              <a:latin typeface="Calibri" pitchFamily="34" charset="0"/>
            </a:endParaRPr>
          </a:p>
        </p:txBody>
      </p:sp>
      <p:sp>
        <p:nvSpPr>
          <p:cNvPr id="9231" name="Rectangle 16"/>
          <p:cNvSpPr>
            <a:spLocks noChangeArrowheads="1"/>
          </p:cNvSpPr>
          <p:nvPr/>
        </p:nvSpPr>
        <p:spPr bwMode="auto">
          <a:xfrm rot="2781299">
            <a:off x="1143000" y="4800600"/>
            <a:ext cx="762000" cy="609600"/>
          </a:xfrm>
          <a:prstGeom prst="rect">
            <a:avLst/>
          </a:prstGeom>
          <a:solidFill>
            <a:srgbClr val="99CC0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99CC00"/>
            </a:extrusionClr>
          </a:sp3d>
        </p:spPr>
        <p:txBody>
          <a:bodyPr wrap="none" anchor="ctr">
            <a:flatTx/>
          </a:bodyPr>
          <a:lstStyle/>
          <a:p>
            <a:endParaRPr lang="en-US" dirty="0">
              <a:latin typeface="Calibri" pitchFamily="34" charset="0"/>
            </a:endParaRPr>
          </a:p>
        </p:txBody>
      </p:sp>
      <p:sp>
        <p:nvSpPr>
          <p:cNvPr id="9232" name="Rectangle 17"/>
          <p:cNvSpPr>
            <a:spLocks noChangeArrowheads="1"/>
          </p:cNvSpPr>
          <p:nvPr/>
        </p:nvSpPr>
        <p:spPr bwMode="auto">
          <a:xfrm rot="2781299">
            <a:off x="1676400" y="5334000"/>
            <a:ext cx="762000" cy="609600"/>
          </a:xfrm>
          <a:prstGeom prst="rect">
            <a:avLst/>
          </a:prstGeom>
          <a:solidFill>
            <a:srgbClr val="FF000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F0000"/>
            </a:extrusionClr>
          </a:sp3d>
        </p:spPr>
        <p:txBody>
          <a:bodyPr wrap="none" anchor="ctr">
            <a:flatTx/>
          </a:bodyPr>
          <a:lstStyle/>
          <a:p>
            <a:endParaRPr lang="en-US" dirty="0">
              <a:latin typeface="Calibri" pitchFamily="34" charset="0"/>
            </a:endParaRPr>
          </a:p>
        </p:txBody>
      </p:sp>
      <p:sp>
        <p:nvSpPr>
          <p:cNvPr id="9233" name="Text Box 18"/>
          <p:cNvSpPr txBox="1">
            <a:spLocks noChangeArrowheads="1"/>
          </p:cNvSpPr>
          <p:nvPr/>
        </p:nvSpPr>
        <p:spPr bwMode="auto">
          <a:xfrm>
            <a:off x="2832100" y="2209800"/>
            <a:ext cx="454025" cy="457200"/>
          </a:xfrm>
          <a:prstGeom prst="rect">
            <a:avLst/>
          </a:prstGeom>
          <a:noFill/>
          <a:ln w="12700">
            <a:noFill/>
            <a:miter lim="800000"/>
            <a:headEnd type="none" w="sm" len="sm"/>
            <a:tailEnd type="none" w="sm" len="sm"/>
          </a:ln>
        </p:spPr>
        <p:txBody>
          <a:bodyPr wrap="none">
            <a:spAutoFit/>
          </a:bodyPr>
          <a:lstStyle/>
          <a:p>
            <a:r>
              <a:rPr lang="en-US" b="1" dirty="0">
                <a:latin typeface="Calibri" pitchFamily="34" charset="0"/>
              </a:rPr>
              <a:t>FI</a:t>
            </a:r>
          </a:p>
        </p:txBody>
      </p:sp>
      <p:sp>
        <p:nvSpPr>
          <p:cNvPr id="9234" name="Text Box 19"/>
          <p:cNvSpPr txBox="1">
            <a:spLocks noChangeArrowheads="1"/>
          </p:cNvSpPr>
          <p:nvPr/>
        </p:nvSpPr>
        <p:spPr bwMode="auto">
          <a:xfrm>
            <a:off x="3352800" y="2743200"/>
            <a:ext cx="623888" cy="457200"/>
          </a:xfrm>
          <a:prstGeom prst="rect">
            <a:avLst/>
          </a:prstGeom>
          <a:noFill/>
          <a:ln w="12700">
            <a:noFill/>
            <a:miter lim="800000"/>
            <a:headEnd type="none" w="sm" len="sm"/>
            <a:tailEnd type="none" w="sm" len="sm"/>
          </a:ln>
        </p:spPr>
        <p:txBody>
          <a:bodyPr wrap="none">
            <a:spAutoFit/>
          </a:bodyPr>
          <a:lstStyle/>
          <a:p>
            <a:r>
              <a:rPr lang="en-US" b="1" dirty="0">
                <a:latin typeface="Calibri" pitchFamily="34" charset="0"/>
              </a:rPr>
              <a:t>FM</a:t>
            </a:r>
          </a:p>
        </p:txBody>
      </p:sp>
      <p:sp>
        <p:nvSpPr>
          <p:cNvPr id="9235" name="Text Box 20"/>
          <p:cNvSpPr txBox="1">
            <a:spLocks noChangeArrowheads="1"/>
          </p:cNvSpPr>
          <p:nvPr/>
        </p:nvSpPr>
        <p:spPr bwMode="auto">
          <a:xfrm>
            <a:off x="3886200" y="3276600"/>
            <a:ext cx="608013" cy="457200"/>
          </a:xfrm>
          <a:prstGeom prst="rect">
            <a:avLst/>
          </a:prstGeom>
          <a:noFill/>
          <a:ln w="12700">
            <a:noFill/>
            <a:miter lim="800000"/>
            <a:headEnd type="none" w="sm" len="sm"/>
            <a:tailEnd type="none" w="sm" len="sm"/>
          </a:ln>
        </p:spPr>
        <p:txBody>
          <a:bodyPr wrap="none">
            <a:spAutoFit/>
          </a:bodyPr>
          <a:lstStyle/>
          <a:p>
            <a:r>
              <a:rPr lang="en-US" b="1" dirty="0">
                <a:latin typeface="Calibri" pitchFamily="34" charset="0"/>
              </a:rPr>
              <a:t>SC</a:t>
            </a:r>
          </a:p>
        </p:txBody>
      </p:sp>
      <p:sp>
        <p:nvSpPr>
          <p:cNvPr id="9236" name="Text Box 21"/>
          <p:cNvSpPr txBox="1">
            <a:spLocks noChangeArrowheads="1"/>
          </p:cNvSpPr>
          <p:nvPr/>
        </p:nvSpPr>
        <p:spPr bwMode="auto">
          <a:xfrm>
            <a:off x="3733800" y="4343400"/>
            <a:ext cx="658813" cy="457200"/>
          </a:xfrm>
          <a:prstGeom prst="rect">
            <a:avLst/>
          </a:prstGeom>
          <a:noFill/>
          <a:ln w="12700">
            <a:noFill/>
            <a:miter lim="800000"/>
            <a:headEnd type="none" w="sm" len="sm"/>
            <a:tailEnd type="none" w="sm" len="sm"/>
          </a:ln>
        </p:spPr>
        <p:txBody>
          <a:bodyPr wrap="none">
            <a:spAutoFit/>
          </a:bodyPr>
          <a:lstStyle/>
          <a:p>
            <a:r>
              <a:rPr lang="en-US" b="1" dirty="0">
                <a:latin typeface="Calibri" pitchFamily="34" charset="0"/>
              </a:rPr>
              <a:t>CM</a:t>
            </a:r>
          </a:p>
        </p:txBody>
      </p:sp>
      <p:sp>
        <p:nvSpPr>
          <p:cNvPr id="9237" name="Text Box 22"/>
          <p:cNvSpPr txBox="1">
            <a:spLocks noChangeArrowheads="1"/>
          </p:cNvSpPr>
          <p:nvPr/>
        </p:nvSpPr>
        <p:spPr bwMode="auto">
          <a:xfrm>
            <a:off x="1752600" y="5486400"/>
            <a:ext cx="590550" cy="457200"/>
          </a:xfrm>
          <a:prstGeom prst="rect">
            <a:avLst/>
          </a:prstGeom>
          <a:noFill/>
          <a:ln w="12700">
            <a:noFill/>
            <a:miter lim="800000"/>
            <a:headEnd type="none" w="sm" len="sm"/>
            <a:tailEnd type="none" w="sm" len="sm"/>
          </a:ln>
        </p:spPr>
        <p:txBody>
          <a:bodyPr wrap="none">
            <a:spAutoFit/>
          </a:bodyPr>
          <a:lstStyle/>
          <a:p>
            <a:r>
              <a:rPr lang="en-US" b="1" dirty="0">
                <a:latin typeface="Calibri" pitchFamily="34" charset="0"/>
              </a:rPr>
              <a:t>PS</a:t>
            </a:r>
          </a:p>
        </p:txBody>
      </p:sp>
      <p:sp>
        <p:nvSpPr>
          <p:cNvPr id="9238" name="Text Box 23"/>
          <p:cNvSpPr txBox="1">
            <a:spLocks noChangeArrowheads="1"/>
          </p:cNvSpPr>
          <p:nvPr/>
        </p:nvSpPr>
        <p:spPr bwMode="auto">
          <a:xfrm>
            <a:off x="685800" y="4419600"/>
            <a:ext cx="641350" cy="457200"/>
          </a:xfrm>
          <a:prstGeom prst="rect">
            <a:avLst/>
          </a:prstGeom>
          <a:noFill/>
          <a:ln w="12700">
            <a:noFill/>
            <a:miter lim="800000"/>
            <a:headEnd type="none" w="sm" len="sm"/>
            <a:tailEnd type="none" w="sm" len="sm"/>
          </a:ln>
        </p:spPr>
        <p:txBody>
          <a:bodyPr wrap="none">
            <a:spAutoFit/>
          </a:bodyPr>
          <a:lstStyle/>
          <a:p>
            <a:r>
              <a:rPr lang="en-US" b="1" dirty="0">
                <a:latin typeface="Calibri" pitchFamily="34" charset="0"/>
              </a:rPr>
              <a:t>PM</a:t>
            </a:r>
          </a:p>
        </p:txBody>
      </p:sp>
      <p:sp>
        <p:nvSpPr>
          <p:cNvPr id="9239" name="Text Box 24"/>
          <p:cNvSpPr txBox="1">
            <a:spLocks noChangeArrowheads="1"/>
          </p:cNvSpPr>
          <p:nvPr/>
        </p:nvSpPr>
        <p:spPr bwMode="auto">
          <a:xfrm>
            <a:off x="1219200" y="4876800"/>
            <a:ext cx="608013" cy="457200"/>
          </a:xfrm>
          <a:prstGeom prst="rect">
            <a:avLst/>
          </a:prstGeom>
          <a:noFill/>
          <a:ln w="12700">
            <a:noFill/>
            <a:miter lim="800000"/>
            <a:headEnd type="none" w="sm" len="sm"/>
            <a:tailEnd type="none" w="sm" len="sm"/>
          </a:ln>
        </p:spPr>
        <p:txBody>
          <a:bodyPr wrap="none">
            <a:spAutoFit/>
          </a:bodyPr>
          <a:lstStyle/>
          <a:p>
            <a:r>
              <a:rPr lang="en-US" b="1" dirty="0">
                <a:latin typeface="Calibri" pitchFamily="34" charset="0"/>
              </a:rPr>
              <a:t>RP</a:t>
            </a:r>
          </a:p>
        </p:txBody>
      </p:sp>
      <p:sp>
        <p:nvSpPr>
          <p:cNvPr id="9240" name="Text Box 25"/>
          <p:cNvSpPr txBox="1">
            <a:spLocks noChangeArrowheads="1"/>
          </p:cNvSpPr>
          <p:nvPr/>
        </p:nvSpPr>
        <p:spPr bwMode="auto">
          <a:xfrm>
            <a:off x="3225800" y="4876800"/>
            <a:ext cx="658813" cy="457200"/>
          </a:xfrm>
          <a:prstGeom prst="rect">
            <a:avLst/>
          </a:prstGeom>
          <a:noFill/>
          <a:ln w="12700">
            <a:noFill/>
            <a:miter lim="800000"/>
            <a:headEnd type="none" w="sm" len="sm"/>
            <a:tailEnd type="none" w="sm" len="sm"/>
          </a:ln>
        </p:spPr>
        <p:txBody>
          <a:bodyPr wrap="none">
            <a:spAutoFit/>
          </a:bodyPr>
          <a:lstStyle/>
          <a:p>
            <a:r>
              <a:rPr lang="en-US" b="1" dirty="0">
                <a:latin typeface="Calibri" pitchFamily="34" charset="0"/>
              </a:rPr>
              <a:t>RM</a:t>
            </a:r>
          </a:p>
        </p:txBody>
      </p:sp>
      <p:sp>
        <p:nvSpPr>
          <p:cNvPr id="9241" name="Text Box 26"/>
          <p:cNvSpPr txBox="1">
            <a:spLocks noChangeArrowheads="1"/>
          </p:cNvSpPr>
          <p:nvPr/>
        </p:nvSpPr>
        <p:spPr bwMode="auto">
          <a:xfrm>
            <a:off x="2743200" y="5410200"/>
            <a:ext cx="608013" cy="457200"/>
          </a:xfrm>
          <a:prstGeom prst="rect">
            <a:avLst/>
          </a:prstGeom>
          <a:noFill/>
          <a:ln w="12700">
            <a:noFill/>
            <a:miter lim="800000"/>
            <a:headEnd type="none" w="sm" len="sm"/>
            <a:tailEnd type="none" w="sm" len="sm"/>
          </a:ln>
        </p:spPr>
        <p:txBody>
          <a:bodyPr wrap="none">
            <a:spAutoFit/>
          </a:bodyPr>
          <a:lstStyle/>
          <a:p>
            <a:r>
              <a:rPr lang="en-US" b="1" dirty="0">
                <a:latin typeface="Calibri" pitchFamily="34" charset="0"/>
              </a:rPr>
              <a:t>EA</a:t>
            </a:r>
          </a:p>
        </p:txBody>
      </p:sp>
      <p:sp>
        <p:nvSpPr>
          <p:cNvPr id="9242" name="Text Box 28"/>
          <p:cNvSpPr txBox="1">
            <a:spLocks noChangeArrowheads="1"/>
          </p:cNvSpPr>
          <p:nvPr/>
        </p:nvSpPr>
        <p:spPr bwMode="auto">
          <a:xfrm>
            <a:off x="1676400" y="3810000"/>
            <a:ext cx="1758950" cy="641350"/>
          </a:xfrm>
          <a:prstGeom prst="rect">
            <a:avLst/>
          </a:prstGeom>
          <a:noFill/>
          <a:ln w="12700">
            <a:noFill/>
            <a:miter lim="800000"/>
            <a:headEnd type="none" w="sm" len="sm"/>
            <a:tailEnd type="none" w="sm" len="sm"/>
          </a:ln>
        </p:spPr>
        <p:txBody>
          <a:bodyPr wrap="none">
            <a:spAutoFit/>
          </a:bodyPr>
          <a:lstStyle/>
          <a:p>
            <a:r>
              <a:rPr lang="en-US" sz="3600" b="1" dirty="0">
                <a:latin typeface="Calibri" pitchFamily="34" charset="0"/>
              </a:rPr>
              <a:t>GFEBS</a:t>
            </a:r>
          </a:p>
        </p:txBody>
      </p:sp>
      <p:sp>
        <p:nvSpPr>
          <p:cNvPr id="9243" name="Text Box 31"/>
          <p:cNvSpPr txBox="1">
            <a:spLocks noChangeArrowheads="1"/>
          </p:cNvSpPr>
          <p:nvPr/>
        </p:nvSpPr>
        <p:spPr bwMode="auto">
          <a:xfrm>
            <a:off x="5029200" y="2438400"/>
            <a:ext cx="3911600" cy="3416300"/>
          </a:xfrm>
          <a:prstGeom prst="rect">
            <a:avLst/>
          </a:prstGeom>
          <a:noFill/>
          <a:ln w="12700">
            <a:noFill/>
            <a:miter lim="800000"/>
            <a:headEnd type="none" w="sm" len="sm"/>
            <a:tailEnd type="none" w="sm" len="sm"/>
          </a:ln>
        </p:spPr>
        <p:txBody>
          <a:bodyPr>
            <a:spAutoFit/>
          </a:bodyPr>
          <a:lstStyle/>
          <a:p>
            <a:r>
              <a:rPr lang="en-US" sz="2400" dirty="0">
                <a:latin typeface="+mj-lt"/>
              </a:rPr>
              <a:t>FI - </a:t>
            </a:r>
            <a:r>
              <a:rPr lang="en-US" sz="2400" dirty="0" smtClean="0">
                <a:latin typeface="+mj-lt"/>
              </a:rPr>
              <a:t>Financials</a:t>
            </a:r>
            <a:endParaRPr lang="en-US" sz="2400" dirty="0">
              <a:latin typeface="+mj-lt"/>
            </a:endParaRPr>
          </a:p>
          <a:p>
            <a:r>
              <a:rPr lang="en-US" sz="2400" dirty="0">
                <a:latin typeface="+mj-lt"/>
              </a:rPr>
              <a:t>FM - Funds Management</a:t>
            </a:r>
          </a:p>
          <a:p>
            <a:r>
              <a:rPr lang="en-US" sz="2400" dirty="0">
                <a:latin typeface="+mj-lt"/>
              </a:rPr>
              <a:t>SC - Spending Chain</a:t>
            </a:r>
          </a:p>
          <a:p>
            <a:r>
              <a:rPr lang="en-US" sz="2400" dirty="0">
                <a:latin typeface="+mj-lt"/>
              </a:rPr>
              <a:t>CM - Cost Management</a:t>
            </a:r>
          </a:p>
          <a:p>
            <a:r>
              <a:rPr lang="en-US" sz="2400" dirty="0">
                <a:latin typeface="+mj-lt"/>
              </a:rPr>
              <a:t>RM - Reimbursables</a:t>
            </a:r>
          </a:p>
          <a:p>
            <a:r>
              <a:rPr lang="en-US" sz="2400" dirty="0">
                <a:latin typeface="+mj-lt"/>
              </a:rPr>
              <a:t>EA - Equipment and Assets</a:t>
            </a:r>
          </a:p>
          <a:p>
            <a:r>
              <a:rPr lang="en-US" sz="2400" dirty="0">
                <a:latin typeface="+mj-lt"/>
              </a:rPr>
              <a:t>PS - Project Systems</a:t>
            </a:r>
          </a:p>
          <a:p>
            <a:r>
              <a:rPr lang="en-US" sz="2400" dirty="0">
                <a:latin typeface="+mj-lt"/>
              </a:rPr>
              <a:t>RP - Real Property</a:t>
            </a:r>
          </a:p>
          <a:p>
            <a:r>
              <a:rPr lang="en-US" sz="2400" dirty="0">
                <a:latin typeface="+mj-lt"/>
              </a:rPr>
              <a:t>PM - Plant Maintenance</a:t>
            </a:r>
          </a:p>
        </p:txBody>
      </p:sp>
      <p:sp>
        <p:nvSpPr>
          <p:cNvPr id="9244" name="Text Box 33"/>
          <p:cNvSpPr txBox="1">
            <a:spLocks noChangeArrowheads="1"/>
          </p:cNvSpPr>
          <p:nvPr/>
        </p:nvSpPr>
        <p:spPr bwMode="auto">
          <a:xfrm>
            <a:off x="4114800" y="1295400"/>
            <a:ext cx="4876800" cy="1006475"/>
          </a:xfrm>
          <a:prstGeom prst="rect">
            <a:avLst/>
          </a:prstGeom>
          <a:noFill/>
          <a:ln w="12700">
            <a:noFill/>
            <a:miter lim="800000"/>
            <a:headEnd type="none" w="sm" len="sm"/>
            <a:tailEnd type="none" w="sm" len="sm"/>
          </a:ln>
        </p:spPr>
        <p:txBody>
          <a:bodyPr>
            <a:spAutoFit/>
          </a:bodyPr>
          <a:lstStyle/>
          <a:p>
            <a:pPr eaLnBrk="0" hangingPunct="0">
              <a:spcBef>
                <a:spcPct val="20000"/>
              </a:spcBef>
            </a:pPr>
            <a:r>
              <a:rPr lang="en-US" sz="2000" b="1" dirty="0">
                <a:latin typeface="+mj-lt"/>
                <a:cs typeface="Times New Roman" pitchFamily="18" charset="0"/>
              </a:rPr>
              <a:t>GFEBS is an Enterprise Resource Planning (ERP) solution consisting of integrated functional modules.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457200" y="517525"/>
            <a:ext cx="8229600" cy="768350"/>
          </a:xfrm>
        </p:spPr>
        <p:txBody>
          <a:bodyPr/>
          <a:lstStyle/>
          <a:p>
            <a:r>
              <a:rPr lang="en-US" b="1" dirty="0" smtClean="0"/>
              <a:t>Overview</a:t>
            </a:r>
          </a:p>
        </p:txBody>
      </p:sp>
      <p:sp>
        <p:nvSpPr>
          <p:cNvPr id="10243" name="Content Placeholder 5"/>
          <p:cNvSpPr>
            <a:spLocks noGrp="1"/>
          </p:cNvSpPr>
          <p:nvPr>
            <p:ph idx="1"/>
          </p:nvPr>
        </p:nvSpPr>
        <p:spPr>
          <a:xfrm>
            <a:off x="381000" y="1371600"/>
            <a:ext cx="8229600" cy="5334000"/>
          </a:xfrm>
        </p:spPr>
        <p:txBody>
          <a:bodyPr/>
          <a:lstStyle/>
          <a:p>
            <a:pPr>
              <a:lnSpc>
                <a:spcPct val="150000"/>
              </a:lnSpc>
              <a:buFontTx/>
              <a:buNone/>
            </a:pPr>
            <a:r>
              <a:rPr lang="en-US" sz="1900" dirty="0" smtClean="0">
                <a:latin typeface="+mj-lt"/>
                <a:cs typeface="Times New Roman" pitchFamily="18" charset="0"/>
              </a:rPr>
              <a:t>Two primary types of data exist in GFEBS</a:t>
            </a:r>
          </a:p>
          <a:p>
            <a:pPr>
              <a:lnSpc>
                <a:spcPct val="150000"/>
              </a:lnSpc>
            </a:pPr>
            <a:r>
              <a:rPr lang="en-US" sz="1900" b="1" u="sng" dirty="0" smtClean="0">
                <a:latin typeface="+mj-lt"/>
                <a:cs typeface="Times New Roman" pitchFamily="18" charset="0"/>
              </a:rPr>
              <a:t>Master data </a:t>
            </a:r>
            <a:r>
              <a:rPr lang="en-US" sz="1900" dirty="0" smtClean="0">
                <a:latin typeface="+mj-lt"/>
                <a:cs typeface="Times New Roman" pitchFamily="18" charset="0"/>
              </a:rPr>
              <a:t>is information about a person or an object, such as a cost object, vendor, or (general ledger) G/L account. For example, a vendor master record contains the vendor’s name, address, and payment terms. Using master data helps users to avoid data redundancy. GFEBS populates the header fields with saved master data information.</a:t>
            </a:r>
          </a:p>
          <a:p>
            <a:pPr>
              <a:lnSpc>
                <a:spcPct val="150000"/>
              </a:lnSpc>
            </a:pPr>
            <a:r>
              <a:rPr lang="en-US" sz="1900" b="1" u="sng" dirty="0" smtClean="0">
                <a:latin typeface="+mj-lt"/>
                <a:cs typeface="Times New Roman" pitchFamily="18" charset="0"/>
              </a:rPr>
              <a:t>Transactional data </a:t>
            </a:r>
            <a:r>
              <a:rPr lang="en-US" sz="1900" dirty="0" smtClean="0">
                <a:latin typeface="+mj-lt"/>
                <a:cs typeface="Times New Roman" pitchFamily="18" charset="0"/>
              </a:rPr>
              <a:t>is transaction-specific data that is associated with master data. Transactional data is created from a single business event such as a purchase requisition or a request for payment. When you create a requisition, for example, GFEBS will create an electronic document for the transaction.</a:t>
            </a:r>
          </a:p>
        </p:txBody>
      </p:sp>
      <p:sp>
        <p:nvSpPr>
          <p:cNvPr id="10244" name="Date Placeholder 2"/>
          <p:cNvSpPr>
            <a:spLocks noGrp="1"/>
          </p:cNvSpPr>
          <p:nvPr>
            <p:ph type="dt" sz="quarter" idx="4294967295"/>
          </p:nvPr>
        </p:nvSpPr>
        <p:spPr bwMode="auto">
          <a:xfrm>
            <a:off x="457200" y="6356350"/>
            <a:ext cx="2133600" cy="365125"/>
          </a:xfrm>
          <a:prstGeom prst="rect">
            <a:avLst/>
          </a:prstGeom>
          <a:noFill/>
          <a:ln>
            <a:miter lim="800000"/>
            <a:headEnd/>
            <a:tailEnd/>
          </a:ln>
        </p:spPr>
        <p:txBody>
          <a:bodyPr/>
          <a:lstStyle/>
          <a:p>
            <a:endParaRPr lang="en-US" dirty="0"/>
          </a:p>
          <a:p>
            <a:endParaRPr lang="en-US" dirty="0"/>
          </a:p>
        </p:txBody>
      </p:sp>
      <p:sp>
        <p:nvSpPr>
          <p:cNvPr id="10245" name="Slide Number Placeholder 3"/>
          <p:cNvSpPr>
            <a:spLocks noGrp="1"/>
          </p:cNvSpPr>
          <p:nvPr>
            <p:ph type="sldNum" sz="quarter" idx="4294967295"/>
          </p:nvPr>
        </p:nvSpPr>
        <p:spPr bwMode="auto">
          <a:xfrm>
            <a:off x="3124200" y="6172200"/>
            <a:ext cx="2895600" cy="549275"/>
          </a:xfrm>
          <a:prstGeom prst="rect">
            <a:avLst/>
          </a:prstGeom>
          <a:noFill/>
          <a:ln>
            <a:miter lim="800000"/>
            <a:headEnd/>
            <a:tailEnd/>
          </a:ln>
        </p:spPr>
        <p:txBody>
          <a:bodyPr/>
          <a:lstStyle/>
          <a:p>
            <a:pPr algn="ctr"/>
            <a:endParaRPr lang="en-US" dirty="0"/>
          </a:p>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454025"/>
            <a:ext cx="8229600" cy="768350"/>
          </a:xfrm>
        </p:spPr>
        <p:txBody>
          <a:bodyPr/>
          <a:lstStyle/>
          <a:p>
            <a:r>
              <a:rPr lang="en-US" b="1" dirty="0" smtClean="0">
                <a:cs typeface="Times New Roman" pitchFamily="18" charset="0"/>
              </a:rPr>
              <a:t>Roles</a:t>
            </a:r>
          </a:p>
        </p:txBody>
      </p:sp>
      <p:sp>
        <p:nvSpPr>
          <p:cNvPr id="11267" name="Content Placeholder 2"/>
          <p:cNvSpPr>
            <a:spLocks noGrp="1"/>
          </p:cNvSpPr>
          <p:nvPr>
            <p:ph idx="1"/>
          </p:nvPr>
        </p:nvSpPr>
        <p:spPr>
          <a:xfrm>
            <a:off x="381000" y="1676400"/>
            <a:ext cx="8229600" cy="4724400"/>
          </a:xfrm>
        </p:spPr>
        <p:txBody>
          <a:bodyPr/>
          <a:lstStyle/>
          <a:p>
            <a:pPr>
              <a:buFontTx/>
              <a:buNone/>
            </a:pPr>
            <a:r>
              <a:rPr lang="en-US" sz="2400" dirty="0" smtClean="0">
                <a:latin typeface="+mj-lt"/>
                <a:cs typeface="Times New Roman" pitchFamily="18" charset="0"/>
              </a:rPr>
              <a:t>A role is defined as a major grouping of activities that</a:t>
            </a:r>
          </a:p>
          <a:p>
            <a:pPr>
              <a:buFontTx/>
              <a:buNone/>
            </a:pPr>
            <a:r>
              <a:rPr lang="en-US" sz="2400" dirty="0" smtClean="0">
                <a:latin typeface="+mj-lt"/>
                <a:cs typeface="Times New Roman" pitchFamily="18" charset="0"/>
              </a:rPr>
              <a:t>reflect a specific aspect of a person’s job. While a role may</a:t>
            </a:r>
          </a:p>
          <a:p>
            <a:pPr>
              <a:buFontTx/>
              <a:buNone/>
            </a:pPr>
            <a:r>
              <a:rPr lang="en-US" sz="2400" dirty="0" smtClean="0">
                <a:latin typeface="+mj-lt"/>
                <a:cs typeface="Times New Roman" pitchFamily="18" charset="0"/>
              </a:rPr>
              <a:t>have several activities aligned to it, an activity can only be</a:t>
            </a:r>
          </a:p>
          <a:p>
            <a:pPr>
              <a:buFontTx/>
              <a:buNone/>
            </a:pPr>
            <a:r>
              <a:rPr lang="en-US" sz="2400" dirty="0" smtClean="0">
                <a:latin typeface="+mj-lt"/>
                <a:cs typeface="Times New Roman" pitchFamily="18" charset="0"/>
              </a:rPr>
              <a:t>aligned with one role.</a:t>
            </a:r>
          </a:p>
        </p:txBody>
      </p:sp>
      <p:sp>
        <p:nvSpPr>
          <p:cNvPr id="11268" name="Slide Number Placeholder 4"/>
          <p:cNvSpPr>
            <a:spLocks noGrp="1"/>
          </p:cNvSpPr>
          <p:nvPr>
            <p:ph type="sldNum" sz="quarter" idx="4294967295"/>
          </p:nvPr>
        </p:nvSpPr>
        <p:spPr bwMode="auto">
          <a:xfrm>
            <a:off x="8534400" y="6340475"/>
            <a:ext cx="457200" cy="365125"/>
          </a:xfrm>
          <a:prstGeom prst="rect">
            <a:avLst/>
          </a:prstGeom>
          <a:noFill/>
          <a:ln>
            <a:miter lim="800000"/>
            <a:headEnd/>
            <a:tailEnd/>
          </a:ln>
        </p:spPr>
        <p:txBody>
          <a:bodyPr/>
          <a:lstStyle/>
          <a:p>
            <a:pPr algn="ctr"/>
            <a:r>
              <a:rPr lang="en-US" dirty="0" smtClean="0"/>
              <a:t>7</a:t>
            </a:r>
            <a:endParaRPr lang="en-US" dirty="0"/>
          </a:p>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8534400" y="6324600"/>
            <a:ext cx="312906" cy="369332"/>
          </a:xfrm>
          <a:prstGeom prst="rect">
            <a:avLst/>
          </a:prstGeom>
          <a:noFill/>
          <a:ln w="9525">
            <a:noFill/>
            <a:miter lim="800000"/>
            <a:headEnd/>
            <a:tailEnd/>
          </a:ln>
        </p:spPr>
        <p:txBody>
          <a:bodyPr wrap="none">
            <a:spAutoFit/>
          </a:bodyPr>
          <a:lstStyle/>
          <a:p>
            <a:r>
              <a:rPr lang="en-US" dirty="0" smtClean="0"/>
              <a:t>8</a:t>
            </a:r>
            <a:endParaRPr lang="en-US" dirty="0"/>
          </a:p>
        </p:txBody>
      </p:sp>
      <p:pic>
        <p:nvPicPr>
          <p:cNvPr id="24579" name="Picture 2"/>
          <p:cNvPicPr>
            <a:picLocks noChangeAspect="1" noChangeArrowheads="1"/>
          </p:cNvPicPr>
          <p:nvPr/>
        </p:nvPicPr>
        <p:blipFill>
          <a:blip r:embed="rId3" cstate="print"/>
          <a:srcRect/>
          <a:stretch>
            <a:fillRect/>
          </a:stretch>
        </p:blipFill>
        <p:spPr bwMode="auto">
          <a:xfrm>
            <a:off x="0" y="1828800"/>
            <a:ext cx="9144000" cy="4495800"/>
          </a:xfrm>
          <a:prstGeom prst="rect">
            <a:avLst/>
          </a:prstGeom>
          <a:noFill/>
          <a:ln w="9525">
            <a:noFill/>
            <a:miter lim="800000"/>
            <a:headEnd/>
            <a:tailEnd/>
          </a:ln>
        </p:spPr>
      </p:pic>
      <p:sp>
        <p:nvSpPr>
          <p:cNvPr id="6" name="Rectangle 2"/>
          <p:cNvSpPr txBox="1">
            <a:spLocks noChangeArrowheads="1"/>
          </p:cNvSpPr>
          <p:nvPr/>
        </p:nvSpPr>
        <p:spPr>
          <a:xfrm>
            <a:off x="152400" y="838200"/>
            <a:ext cx="8763000" cy="1446213"/>
          </a:xfrm>
          <a:prstGeom prst="rect">
            <a:avLst/>
          </a:prstGeom>
        </p:spPr>
        <p:txBody>
          <a:bodyPr>
            <a:spAutoFit/>
          </a:bodyPr>
          <a:lstStyle/>
          <a:p>
            <a:pPr algn="ctr">
              <a:defRPr/>
            </a:pPr>
            <a:r>
              <a:rPr lang="en-US" sz="4400" b="1" kern="0" dirty="0">
                <a:latin typeface="+mj-lt"/>
                <a:ea typeface="+mj-ea"/>
                <a:cs typeface="Times New Roman" pitchFamily="18" charset="0"/>
              </a:rPr>
              <a:t>GFEBS Navigation Overview Continued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Hours xmlns="3836bba3-b3f8-4a2d-8e96-f3b8bd4e5fec">1</Hours>
    <Course_x0020_ID xmlns="3836bba3-b3f8-4a2d-8e96-f3b8bd4e5fec" xsi:nil="true"/>
    <Uploaded xmlns="637f47cb-eddd-4fd6-8c4b-a3ba9bf6b285" xsi:nil="true"/>
    <ISAP_x0020_Task_x0020_Title xmlns="3836bba3-b3f8-4a2d-8e96-f3b8bd4e5fec" xsi:nil="true"/>
    <Lesson_x0020_Number xmlns="3836bba3-b3f8-4a2d-8e96-f3b8bd4e5fec" xsi:nil="true"/>
    <Media_x0020_Type xmlns="3836bba3-b3f8-4a2d-8e96-f3b8bd4e5fec" xsi:nil="true"/>
    <CTSSB_x0020_Date xmlns="3836bba3-b3f8-4a2d-8e96-f3b8bd4e5fec" xsi:nil="true"/>
    <ISAP_x0020_Task_x0020_Number xmlns="3836bba3-b3f8-4a2d-8e96-f3b8bd4e5fec" xsi:nil="true"/>
    <Lesson_x0020_Module xmlns="3836bba3-b3f8-4a2d-8e96-f3b8bd4e5fec">Module A  Pay Support - Military Pay</Lesson_x0020_Modul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BAD52942BCFF43947E39E70ECF59FE" ma:contentTypeVersion="2" ma:contentTypeDescription="Create a new document." ma:contentTypeScope="" ma:versionID="e47f650f634b2d7f32feb069a97f482b">
  <xsd:schema xmlns:xsd="http://www.w3.org/2001/XMLSchema" xmlns:xs="http://www.w3.org/2001/XMLSchema" xmlns:p="http://schemas.microsoft.com/office/2006/metadata/properties" xmlns:ns2="3836bba3-b3f8-4a2d-8e96-f3b8bd4e5fec" xmlns:ns3="637f47cb-eddd-4fd6-8c4b-a3ba9bf6b285" targetNamespace="http://schemas.microsoft.com/office/2006/metadata/properties" ma:root="true" ma:fieldsID="6c79f1196876a89b35d33475f55b4cfb" ns2:_="" ns3:_="">
    <xsd:import namespace="3836bba3-b3f8-4a2d-8e96-f3b8bd4e5fec"/>
    <xsd:import namespace="637f47cb-eddd-4fd6-8c4b-a3ba9bf6b285"/>
    <xsd:element name="properties">
      <xsd:complexType>
        <xsd:sequence>
          <xsd:element name="documentManagement">
            <xsd:complexType>
              <xsd:all>
                <xsd:element ref="ns2:Course_x0020_ID" minOccurs="0"/>
                <xsd:element ref="ns2:Lesson_x0020_Module" minOccurs="0"/>
                <xsd:element ref="ns2:Lesson_x0020_Number" minOccurs="0"/>
                <xsd:element ref="ns2:CTSSB_x0020_Date" minOccurs="0"/>
                <xsd:element ref="ns2:ISAP_x0020_Task_x0020_Number" minOccurs="0"/>
                <xsd:element ref="ns2:ISAP_x0020_Task_x0020_Title" minOccurs="0"/>
                <xsd:element ref="ns2:Hours" minOccurs="0"/>
                <xsd:element ref="ns2:Media_x0020_Type" minOccurs="0"/>
                <xsd:element ref="ns3:Uploa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6bba3-b3f8-4a2d-8e96-f3b8bd4e5fec" elementFormDefault="qualified">
    <xsd:import namespace="http://schemas.microsoft.com/office/2006/documentManagement/types"/>
    <xsd:import namespace="http://schemas.microsoft.com/office/infopath/2007/PartnerControls"/>
    <xsd:element name="Course_x0020_ID" ma:index="8" nillable="true" ma:displayName="Course ID" ma:internalName="Course_x0020_ID">
      <xsd:simpleType>
        <xsd:restriction base="dms:Text">
          <xsd:maxLength value="255"/>
        </xsd:restriction>
      </xsd:simpleType>
    </xsd:element>
    <xsd:element name="Lesson_x0020_Module" ma:index="9" nillable="true" ma:displayName="Lesson Module" ma:default="Module A  Pay Support - Military Pay" ma:format="RadioButtons" ma:internalName="Lesson_x0020_Module">
      <xsd:simpleType>
        <xsd:restriction base="dms:Choice">
          <xsd:enumeration value="Module A  Pay Support - Military Pay"/>
          <xsd:enumeration value="Module B Banking and Disbursing"/>
          <xsd:enumeration value="Module C Fund the Force"/>
          <xsd:enumeration value="Module D Accounting Support and Cost Management"/>
          <xsd:enumeration value="Module E Pay Support - Commercial Vendor Services"/>
          <xsd:enumeration value="Module H Administrative Time"/>
        </xsd:restriction>
      </xsd:simpleType>
    </xsd:element>
    <xsd:element name="Lesson_x0020_Number" ma:index="10" nillable="true" ma:displayName="Lesson Number" ma:internalName="Lesson_x0020_Number">
      <xsd:simpleType>
        <xsd:restriction base="dms:Text">
          <xsd:maxLength value="255"/>
        </xsd:restriction>
      </xsd:simpleType>
    </xsd:element>
    <xsd:element name="CTSSB_x0020_Date" ma:index="11" nillable="true" ma:displayName="CTSSB Date" ma:internalName="CTSSB_x0020_Date">
      <xsd:simpleType>
        <xsd:restriction base="dms:Text">
          <xsd:maxLength value="255"/>
        </xsd:restriction>
      </xsd:simpleType>
    </xsd:element>
    <xsd:element name="ISAP_x0020_Task_x0020_Number" ma:index="12" nillable="true" ma:displayName="ISAP Task Number" ma:internalName="ISAP_x0020_Task_x0020_Number">
      <xsd:simpleType>
        <xsd:restriction base="dms:Text">
          <xsd:maxLength value="255"/>
        </xsd:restriction>
      </xsd:simpleType>
    </xsd:element>
    <xsd:element name="ISAP_x0020_Task_x0020_Title" ma:index="13" nillable="true" ma:displayName="ISAP Task Title" ma:internalName="ISAP_x0020_Task_x0020_Title">
      <xsd:simpleType>
        <xsd:restriction base="dms:Text">
          <xsd:maxLength value="255"/>
        </xsd:restriction>
      </xsd:simpleType>
    </xsd:element>
    <xsd:element name="Hours" ma:index="14" nillable="true" ma:displayName="Hours" ma:internalName="Hours">
      <xsd:simpleType>
        <xsd:restriction base="dms:Text">
          <xsd:maxLength value="255"/>
        </xsd:restriction>
      </xsd:simpleType>
    </xsd:element>
    <xsd:element name="Media_x0020_Type" ma:index="15" nillable="true" ma:displayName="Media Type" ma:internalName="Media_x0020_Typ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7f47cb-eddd-4fd6-8c4b-a3ba9bf6b285" elementFormDefault="qualified">
    <xsd:import namespace="http://schemas.microsoft.com/office/2006/documentManagement/types"/>
    <xsd:import namespace="http://schemas.microsoft.com/office/infopath/2007/PartnerControls"/>
    <xsd:element name="Uploaded" ma:index="16" nillable="true" ma:displayName="Uploaded" ma:internalName="Uploade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58B541B1-05D0-400C-86D6-8B941D1BD30E}"/>
</file>

<file path=customXml/itemProps2.xml><?xml version="1.0" encoding="utf-8"?>
<ds:datastoreItem xmlns:ds="http://schemas.openxmlformats.org/officeDocument/2006/customXml" ds:itemID="{A9EC9209-239A-488F-955B-38D0E32132B5}"/>
</file>

<file path=customXml/itemProps3.xml><?xml version="1.0" encoding="utf-8"?>
<ds:datastoreItem xmlns:ds="http://schemas.openxmlformats.org/officeDocument/2006/customXml" ds:itemID="{4246E7A0-8F84-40DE-B9F0-34E0A2CDFB0C}"/>
</file>

<file path=customXml/itemProps4.xml><?xml version="1.0" encoding="utf-8"?>
<ds:datastoreItem xmlns:ds="http://schemas.openxmlformats.org/officeDocument/2006/customXml" ds:itemID="{749727FB-3BD0-4D33-9093-E30AE623B925}"/>
</file>

<file path=docProps/app.xml><?xml version="1.0" encoding="utf-8"?>
<Properties xmlns="http://schemas.openxmlformats.org/officeDocument/2006/extended-properties" xmlns:vt="http://schemas.openxmlformats.org/officeDocument/2006/docPropsVTypes">
  <Template/>
  <TotalTime>12506</TotalTime>
  <Words>2957</Words>
  <Application>Microsoft Office PowerPoint</Application>
  <PresentationFormat>On-screen Show (4:3)</PresentationFormat>
  <Paragraphs>468</Paragraphs>
  <Slides>24</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MS PGothic</vt:lpstr>
      <vt:lpstr>MS PGothic</vt:lpstr>
      <vt:lpstr>Arial</vt:lpstr>
      <vt:lpstr>Arial </vt:lpstr>
      <vt:lpstr>Arial Narrow</vt:lpstr>
      <vt:lpstr>Calibri</vt:lpstr>
      <vt:lpstr>Times New Roman</vt:lpstr>
      <vt:lpstr>Wingdings</vt:lpstr>
      <vt:lpstr>1_Default Design</vt:lpstr>
      <vt:lpstr>Bitmap Image</vt:lpstr>
      <vt:lpstr>PowerPoint Presentation</vt:lpstr>
      <vt:lpstr>PowerPoint Presentation</vt:lpstr>
      <vt:lpstr>Concepts</vt:lpstr>
      <vt:lpstr>PowerPoint Presentation</vt:lpstr>
      <vt:lpstr>System Overview</vt:lpstr>
      <vt:lpstr>GFEBS Modules</vt:lpstr>
      <vt:lpstr>Overview</vt:lpstr>
      <vt:lpstr>Roles</vt:lpstr>
      <vt:lpstr>PowerPoint Presentation</vt:lpstr>
      <vt:lpstr>Transactions Codes (T-Codes)</vt:lpstr>
      <vt:lpstr>Transactions Codes (T-Codes)</vt:lpstr>
      <vt:lpstr>PowerPoint Presentation</vt:lpstr>
      <vt:lpstr>SAP Easy Access Menu Screen Elements</vt:lpstr>
      <vt:lpstr>PowerPoint Presentation</vt:lpstr>
      <vt:lpstr>GFEBS Screen Elements</vt:lpstr>
      <vt:lpstr>Input Fields</vt:lpstr>
      <vt:lpstr>  Radio Buttons and Checkboxes </vt:lpstr>
      <vt:lpstr>Status Bar System Messages</vt:lpstr>
      <vt:lpstr>Status Bar System Messages</vt:lpstr>
      <vt:lpstr>Wildcard Characters</vt:lpstr>
      <vt:lpstr>Matchcodes</vt:lpstr>
      <vt:lpstr>PowerPoint Presentation</vt:lpstr>
      <vt:lpstr>Hands-on Navigation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GFEBS</dc:title>
  <dc:creator>Robert</dc:creator>
  <cp:lastModifiedBy>Harris, Norman C CTR</cp:lastModifiedBy>
  <cp:revision>887</cp:revision>
  <dcterms:created xsi:type="dcterms:W3CDTF">2009-09-13T23:26:03Z</dcterms:created>
  <dcterms:modified xsi:type="dcterms:W3CDTF">2017-03-29T18:41:02Z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0x010100ACBAD52942BCFF43947E39E70ECF59FE</vt:lpwstr>
  </property>
  <property fmtid="{D5CDD505-2E9C-101B-9397-08002B2CF9AE}" pid="3" name="ContentType">
    <vt:lpwstr>Document</vt:lpwstr>
  </property>
  <property fmtid="{D5CDD505-2E9C-101B-9397-08002B2CF9AE}" pid="4" name="lesson">
    <vt:lpwstr>Introduction to Financials</vt:lpwstr>
  </property>
</Properties>
</file>