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23.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1.xml" ContentType="application/vnd.openxmlformats-officedocument.presentationml.slideLayout+xml"/>
  <Override PartName="/ppt/slideLayouts/slideLayout52.xml" ContentType="application/vnd.openxmlformats-officedocument.presentationml.slideLayout+xml"/>
  <Override PartName="/ppt/slideLayouts/slideLayout63.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6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6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04" r:id="rId2"/>
  </p:sldMasterIdLst>
  <p:notesMasterIdLst>
    <p:notesMasterId r:id="rId30"/>
  </p:notesMasterIdLst>
  <p:handoutMasterIdLst>
    <p:handoutMasterId r:id="rId31"/>
  </p:handoutMasterIdLst>
  <p:sldIdLst>
    <p:sldId id="333" r:id="rId3"/>
    <p:sldId id="331" r:id="rId4"/>
    <p:sldId id="290" r:id="rId5"/>
    <p:sldId id="297" r:id="rId6"/>
    <p:sldId id="293" r:id="rId7"/>
    <p:sldId id="318" r:id="rId8"/>
    <p:sldId id="294" r:id="rId9"/>
    <p:sldId id="306" r:id="rId10"/>
    <p:sldId id="296" r:id="rId11"/>
    <p:sldId id="298" r:id="rId12"/>
    <p:sldId id="292" r:id="rId13"/>
    <p:sldId id="282" r:id="rId14"/>
    <p:sldId id="311" r:id="rId15"/>
    <p:sldId id="314" r:id="rId16"/>
    <p:sldId id="313" r:id="rId17"/>
    <p:sldId id="315" r:id="rId18"/>
    <p:sldId id="316" r:id="rId19"/>
    <p:sldId id="317" r:id="rId20"/>
    <p:sldId id="319" r:id="rId21"/>
    <p:sldId id="320" r:id="rId22"/>
    <p:sldId id="321" r:id="rId23"/>
    <p:sldId id="322" r:id="rId24"/>
    <p:sldId id="323" r:id="rId25"/>
    <p:sldId id="324" r:id="rId26"/>
    <p:sldId id="326" r:id="rId27"/>
    <p:sldId id="307" r:id="rId28"/>
    <p:sldId id="332"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521415D9-36F7-43E2-AB2F-B90AF26B5E84}">
      <p14:sectionLst xmlns:p14="http://schemas.microsoft.com/office/powerpoint/2010/main">
        <p14:section name="Default Section" id="{03B73676-28E8-4591-9172-C0786AF86FE7}">
          <p14:sldIdLst>
            <p14:sldId id="333"/>
            <p14:sldId id="331"/>
            <p14:sldId id="290"/>
            <p14:sldId id="297"/>
            <p14:sldId id="293"/>
            <p14:sldId id="318"/>
            <p14:sldId id="294"/>
            <p14:sldId id="306"/>
            <p14:sldId id="296"/>
            <p14:sldId id="298"/>
            <p14:sldId id="292"/>
            <p14:sldId id="282"/>
            <p14:sldId id="311"/>
            <p14:sldId id="314"/>
            <p14:sldId id="313"/>
            <p14:sldId id="315"/>
            <p14:sldId id="316"/>
            <p14:sldId id="317"/>
            <p14:sldId id="319"/>
            <p14:sldId id="320"/>
            <p14:sldId id="321"/>
            <p14:sldId id="322"/>
            <p14:sldId id="323"/>
            <p14:sldId id="324"/>
            <p14:sldId id="326"/>
            <p14:sldId id="307"/>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2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0" autoAdjust="0"/>
    <p:restoredTop sz="55276" autoAdjust="0"/>
  </p:normalViewPr>
  <p:slideViewPr>
    <p:cSldViewPr snapToGrid="0">
      <p:cViewPr varScale="1">
        <p:scale>
          <a:sx n="41" d="100"/>
          <a:sy n="41" d="100"/>
        </p:scale>
        <p:origin x="231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12720999999999999"/>
          <c:y val="8.8583800000000004E-2"/>
          <c:w val="0.86778999999999995"/>
          <c:h val="0.772343"/>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cat>
            <c:strRef>
              <c:f>Sheet1!$B$1:$C$1</c:f>
              <c:strCache>
                <c:ptCount val="2"/>
                <c:pt idx="0">
                  <c:v>Data</c:v>
                </c:pt>
                <c:pt idx="1">
                  <c:v>Data</c:v>
                </c:pt>
              </c:strCache>
            </c:strRef>
          </c:cat>
          <c:val>
            <c:numRef>
              <c:f>Sheet1!$B$2:$C$2</c:f>
              <c:numCache>
                <c:formatCode>General</c:formatCode>
                <c:ptCount val="2"/>
                <c:pt idx="0">
                  <c:v>17</c:v>
                </c:pt>
                <c:pt idx="1">
                  <c:v>26</c:v>
                </c:pt>
              </c:numCache>
            </c:numRef>
          </c:val>
          <c:extLst xmlns:c16r2="http://schemas.microsoft.com/office/drawing/2015/06/chart">
            <c:ext xmlns:c16="http://schemas.microsoft.com/office/drawing/2014/chart" uri="{C3380CC4-5D6E-409C-BE32-E72D297353CC}">
              <c16:uniqueId val="{00000000-ED7E-437A-9960-46176636665E}"/>
            </c:ext>
          </c:extLst>
        </c:ser>
        <c:ser>
          <c:idx val="1"/>
          <c:order val="1"/>
          <c:tx>
            <c:strRef>
              <c:f>Sheet1!$A$3</c:f>
              <c:strCache>
                <c:ptCount val="1"/>
                <c:pt idx="0">
                  <c:v>Region 2</c:v>
                </c:pt>
              </c:strCache>
            </c:strRef>
          </c:tx>
          <c:spPr>
            <a:solidFill>
              <a:srgbClr val="94B9DA"/>
            </a:solidFill>
            <a:ln w="12700" cap="flat">
              <a:noFill/>
              <a:miter lim="400000"/>
            </a:ln>
            <a:effectLst/>
          </c:spPr>
          <c:invertIfNegative val="0"/>
          <c:cat>
            <c:strRef>
              <c:f>Sheet1!$B$1:$C$1</c:f>
              <c:strCache>
                <c:ptCount val="2"/>
                <c:pt idx="0">
                  <c:v>Data</c:v>
                </c:pt>
                <c:pt idx="1">
                  <c:v>Data</c:v>
                </c:pt>
              </c:strCache>
            </c:strRef>
          </c:cat>
          <c:val>
            <c:numRef>
              <c:f>Sheet1!$B$3:$C$3</c:f>
              <c:numCache>
                <c:formatCode>General</c:formatCode>
                <c:ptCount val="2"/>
                <c:pt idx="0">
                  <c:v>55</c:v>
                </c:pt>
                <c:pt idx="1">
                  <c:v>43</c:v>
                </c:pt>
              </c:numCache>
            </c:numRef>
          </c:val>
          <c:extLst xmlns:c16r2="http://schemas.microsoft.com/office/drawing/2015/06/chart">
            <c:ext xmlns:c16="http://schemas.microsoft.com/office/drawing/2014/chart" uri="{C3380CC4-5D6E-409C-BE32-E72D297353CC}">
              <c16:uniqueId val="{00000001-ED7E-437A-9960-46176636665E}"/>
            </c:ext>
          </c:extLst>
        </c:ser>
        <c:dLbls>
          <c:showLegendKey val="0"/>
          <c:showVal val="0"/>
          <c:showCatName val="0"/>
          <c:showSerName val="0"/>
          <c:showPercent val="0"/>
          <c:showBubbleSize val="0"/>
        </c:dLbls>
        <c:gapWidth val="40"/>
        <c:overlap val="-30"/>
        <c:axId val="315506528"/>
        <c:axId val="315506136"/>
      </c:barChart>
      <c:catAx>
        <c:axId val="3155065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Neue"/>
              </a:defRPr>
            </a:pPr>
            <a:endParaRPr lang="en-US"/>
          </a:p>
        </c:txPr>
        <c:crossAx val="315506136"/>
        <c:crosses val="autoZero"/>
        <c:auto val="1"/>
        <c:lblAlgn val="ctr"/>
        <c:lblOffset val="100"/>
        <c:noMultiLvlLbl val="1"/>
      </c:catAx>
      <c:valAx>
        <c:axId val="315506136"/>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Neue"/>
              </a:defRPr>
            </a:pPr>
            <a:endParaRPr lang="en-US"/>
          </a:p>
        </c:txPr>
        <c:crossAx val="315506528"/>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12720999999999999"/>
          <c:y val="8.8583800000000004E-2"/>
          <c:w val="0.86778999999999995"/>
          <c:h val="0.772343"/>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cat>
            <c:strRef>
              <c:f>Sheet1!$B$1:$C$1</c:f>
              <c:strCache>
                <c:ptCount val="2"/>
                <c:pt idx="0">
                  <c:v>Data</c:v>
                </c:pt>
                <c:pt idx="1">
                  <c:v>Data</c:v>
                </c:pt>
              </c:strCache>
            </c:strRef>
          </c:cat>
          <c:val>
            <c:numRef>
              <c:f>Sheet1!$B$2:$C$2</c:f>
              <c:numCache>
                <c:formatCode>General</c:formatCode>
                <c:ptCount val="2"/>
                <c:pt idx="0">
                  <c:v>17</c:v>
                </c:pt>
                <c:pt idx="1">
                  <c:v>26</c:v>
                </c:pt>
              </c:numCache>
            </c:numRef>
          </c:val>
          <c:extLst xmlns:c16r2="http://schemas.microsoft.com/office/drawing/2015/06/chart">
            <c:ext xmlns:c16="http://schemas.microsoft.com/office/drawing/2014/chart" uri="{C3380CC4-5D6E-409C-BE32-E72D297353CC}">
              <c16:uniqueId val="{00000000-5545-42F8-9F69-A127D6045E26}"/>
            </c:ext>
          </c:extLst>
        </c:ser>
        <c:ser>
          <c:idx val="1"/>
          <c:order val="1"/>
          <c:tx>
            <c:strRef>
              <c:f>Sheet1!$A$3</c:f>
              <c:strCache>
                <c:ptCount val="1"/>
                <c:pt idx="0">
                  <c:v>Region 2</c:v>
                </c:pt>
              </c:strCache>
            </c:strRef>
          </c:tx>
          <c:spPr>
            <a:solidFill>
              <a:srgbClr val="94B9DA"/>
            </a:solidFill>
            <a:ln w="12700" cap="flat">
              <a:noFill/>
              <a:miter lim="400000"/>
            </a:ln>
            <a:effectLst/>
          </c:spPr>
          <c:invertIfNegative val="0"/>
          <c:cat>
            <c:strRef>
              <c:f>Sheet1!$B$1:$C$1</c:f>
              <c:strCache>
                <c:ptCount val="2"/>
                <c:pt idx="0">
                  <c:v>Data</c:v>
                </c:pt>
                <c:pt idx="1">
                  <c:v>Data</c:v>
                </c:pt>
              </c:strCache>
            </c:strRef>
          </c:cat>
          <c:val>
            <c:numRef>
              <c:f>Sheet1!$B$3:$C$3</c:f>
              <c:numCache>
                <c:formatCode>General</c:formatCode>
                <c:ptCount val="2"/>
                <c:pt idx="0">
                  <c:v>55</c:v>
                </c:pt>
                <c:pt idx="1">
                  <c:v>43</c:v>
                </c:pt>
              </c:numCache>
            </c:numRef>
          </c:val>
          <c:extLst xmlns:c16r2="http://schemas.microsoft.com/office/drawing/2015/06/chart">
            <c:ext xmlns:c16="http://schemas.microsoft.com/office/drawing/2014/chart" uri="{C3380CC4-5D6E-409C-BE32-E72D297353CC}">
              <c16:uniqueId val="{00000001-5545-42F8-9F69-A127D6045E26}"/>
            </c:ext>
          </c:extLst>
        </c:ser>
        <c:dLbls>
          <c:showLegendKey val="0"/>
          <c:showVal val="0"/>
          <c:showCatName val="0"/>
          <c:showSerName val="0"/>
          <c:showPercent val="0"/>
          <c:showBubbleSize val="0"/>
        </c:dLbls>
        <c:gapWidth val="40"/>
        <c:overlap val="-30"/>
        <c:axId val="315504960"/>
        <c:axId val="315503392"/>
      </c:barChart>
      <c:catAx>
        <c:axId val="31550496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Neue"/>
              </a:defRPr>
            </a:pPr>
            <a:endParaRPr lang="en-US"/>
          </a:p>
        </c:txPr>
        <c:crossAx val="315503392"/>
        <c:crosses val="autoZero"/>
        <c:auto val="1"/>
        <c:lblAlgn val="ctr"/>
        <c:lblOffset val="100"/>
        <c:noMultiLvlLbl val="1"/>
      </c:catAx>
      <c:valAx>
        <c:axId val="315503392"/>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Neue"/>
              </a:defRPr>
            </a:pPr>
            <a:endParaRPr lang="en-US"/>
          </a:p>
        </c:txPr>
        <c:crossAx val="315504960"/>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0999999999999"/>
          <c:y val="8.8583800000000004E-2"/>
          <c:w val="0.86778999999999995"/>
          <c:h val="0.772343"/>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cat>
            <c:strRef>
              <c:f>Sheet1!$B$1:$C$1</c:f>
              <c:strCache>
                <c:ptCount val="2"/>
                <c:pt idx="0">
                  <c:v>Data</c:v>
                </c:pt>
                <c:pt idx="1">
                  <c:v>Data</c:v>
                </c:pt>
              </c:strCache>
            </c:strRef>
          </c:cat>
          <c:val>
            <c:numRef>
              <c:f>Sheet1!$B$2:$C$2</c:f>
              <c:numCache>
                <c:formatCode>General</c:formatCode>
                <c:ptCount val="2"/>
                <c:pt idx="0">
                  <c:v>17</c:v>
                </c:pt>
                <c:pt idx="1">
                  <c:v>26</c:v>
                </c:pt>
              </c:numCache>
            </c:numRef>
          </c:val>
          <c:extLst xmlns:c16r2="http://schemas.microsoft.com/office/drawing/2015/06/chart">
            <c:ext xmlns:c16="http://schemas.microsoft.com/office/drawing/2014/chart" uri="{C3380CC4-5D6E-409C-BE32-E72D297353CC}">
              <c16:uniqueId val="{00000000-0FC9-4330-835C-80DB45CACD35}"/>
            </c:ext>
          </c:extLst>
        </c:ser>
        <c:ser>
          <c:idx val="1"/>
          <c:order val="1"/>
          <c:tx>
            <c:strRef>
              <c:f>Sheet1!$A$3</c:f>
              <c:strCache>
                <c:ptCount val="1"/>
                <c:pt idx="0">
                  <c:v>Region 2</c:v>
                </c:pt>
              </c:strCache>
            </c:strRef>
          </c:tx>
          <c:spPr>
            <a:solidFill>
              <a:srgbClr val="94B9DA"/>
            </a:solidFill>
            <a:ln w="12700" cap="flat">
              <a:noFill/>
              <a:miter lim="400000"/>
            </a:ln>
            <a:effectLst/>
          </c:spPr>
          <c:invertIfNegative val="0"/>
          <c:cat>
            <c:strRef>
              <c:f>Sheet1!$B$1:$C$1</c:f>
              <c:strCache>
                <c:ptCount val="2"/>
                <c:pt idx="0">
                  <c:v>Data</c:v>
                </c:pt>
                <c:pt idx="1">
                  <c:v>Data</c:v>
                </c:pt>
              </c:strCache>
            </c:strRef>
          </c:cat>
          <c:val>
            <c:numRef>
              <c:f>Sheet1!$B$3:$C$3</c:f>
              <c:numCache>
                <c:formatCode>General</c:formatCode>
                <c:ptCount val="2"/>
                <c:pt idx="0">
                  <c:v>55</c:v>
                </c:pt>
                <c:pt idx="1">
                  <c:v>43</c:v>
                </c:pt>
              </c:numCache>
            </c:numRef>
          </c:val>
          <c:extLst xmlns:c16r2="http://schemas.microsoft.com/office/drawing/2015/06/chart">
            <c:ext xmlns:c16="http://schemas.microsoft.com/office/drawing/2014/chart" uri="{C3380CC4-5D6E-409C-BE32-E72D297353CC}">
              <c16:uniqueId val="{00000001-0FC9-4330-835C-80DB45CACD35}"/>
            </c:ext>
          </c:extLst>
        </c:ser>
        <c:dLbls>
          <c:showLegendKey val="0"/>
          <c:showVal val="0"/>
          <c:showCatName val="0"/>
          <c:showSerName val="0"/>
          <c:showPercent val="0"/>
          <c:showBubbleSize val="0"/>
        </c:dLbls>
        <c:gapWidth val="40"/>
        <c:overlap val="-30"/>
        <c:axId val="315505744"/>
        <c:axId val="315503784"/>
      </c:barChart>
      <c:catAx>
        <c:axId val="31550574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Neue"/>
              </a:defRPr>
            </a:pPr>
            <a:endParaRPr lang="en-US"/>
          </a:p>
        </c:txPr>
        <c:crossAx val="315503784"/>
        <c:crosses val="autoZero"/>
        <c:auto val="1"/>
        <c:lblAlgn val="ctr"/>
        <c:lblOffset val="100"/>
        <c:noMultiLvlLbl val="1"/>
      </c:catAx>
      <c:valAx>
        <c:axId val="315503784"/>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Neue"/>
              </a:defRPr>
            </a:pPr>
            <a:endParaRPr lang="en-US"/>
          </a:p>
        </c:txPr>
        <c:crossAx val="315505744"/>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0999999999999"/>
          <c:y val="8.8583800000000004E-2"/>
          <c:w val="0.86778999999999995"/>
          <c:h val="0.772343"/>
        </c:manualLayout>
      </c:layout>
      <c:barChart>
        <c:barDir val="col"/>
        <c:grouping val="clustered"/>
        <c:varyColors val="0"/>
        <c:ser>
          <c:idx val="0"/>
          <c:order val="0"/>
          <c:tx>
            <c:strRef>
              <c:f>Sheet1!$A$2</c:f>
              <c:strCache>
                <c:ptCount val="1"/>
                <c:pt idx="0">
                  <c:v>Region 1</c:v>
                </c:pt>
              </c:strCache>
            </c:strRef>
          </c:tx>
          <c:spPr>
            <a:solidFill>
              <a:srgbClr val="5E86B8"/>
            </a:solidFill>
            <a:ln w="12700" cap="flat">
              <a:noFill/>
              <a:miter lim="400000"/>
            </a:ln>
            <a:effectLst/>
          </c:spPr>
          <c:invertIfNegative val="0"/>
          <c:cat>
            <c:strRef>
              <c:f>Sheet1!$B$1:$C$1</c:f>
              <c:strCache>
                <c:ptCount val="2"/>
                <c:pt idx="0">
                  <c:v>Data</c:v>
                </c:pt>
                <c:pt idx="1">
                  <c:v>Data</c:v>
                </c:pt>
              </c:strCache>
            </c:strRef>
          </c:cat>
          <c:val>
            <c:numRef>
              <c:f>Sheet1!$B$2:$C$2</c:f>
              <c:numCache>
                <c:formatCode>General</c:formatCode>
                <c:ptCount val="2"/>
                <c:pt idx="0">
                  <c:v>17</c:v>
                </c:pt>
                <c:pt idx="1">
                  <c:v>26</c:v>
                </c:pt>
              </c:numCache>
            </c:numRef>
          </c:val>
          <c:extLst xmlns:c16r2="http://schemas.microsoft.com/office/drawing/2015/06/chart">
            <c:ext xmlns:c16="http://schemas.microsoft.com/office/drawing/2014/chart" uri="{C3380CC4-5D6E-409C-BE32-E72D297353CC}">
              <c16:uniqueId val="{00000000-D9D6-480F-ACAC-6AF3F5664EF6}"/>
            </c:ext>
          </c:extLst>
        </c:ser>
        <c:ser>
          <c:idx val="1"/>
          <c:order val="1"/>
          <c:tx>
            <c:strRef>
              <c:f>Sheet1!$A$3</c:f>
              <c:strCache>
                <c:ptCount val="1"/>
                <c:pt idx="0">
                  <c:v>Region 2</c:v>
                </c:pt>
              </c:strCache>
            </c:strRef>
          </c:tx>
          <c:spPr>
            <a:solidFill>
              <a:srgbClr val="94B9DA"/>
            </a:solidFill>
            <a:ln w="12700" cap="flat">
              <a:noFill/>
              <a:miter lim="400000"/>
            </a:ln>
            <a:effectLst/>
          </c:spPr>
          <c:invertIfNegative val="0"/>
          <c:cat>
            <c:strRef>
              <c:f>Sheet1!$B$1:$C$1</c:f>
              <c:strCache>
                <c:ptCount val="2"/>
                <c:pt idx="0">
                  <c:v>Data</c:v>
                </c:pt>
                <c:pt idx="1">
                  <c:v>Data</c:v>
                </c:pt>
              </c:strCache>
            </c:strRef>
          </c:cat>
          <c:val>
            <c:numRef>
              <c:f>Sheet1!$B$3:$C$3</c:f>
              <c:numCache>
                <c:formatCode>General</c:formatCode>
                <c:ptCount val="2"/>
                <c:pt idx="0">
                  <c:v>55</c:v>
                </c:pt>
                <c:pt idx="1">
                  <c:v>43</c:v>
                </c:pt>
              </c:numCache>
            </c:numRef>
          </c:val>
          <c:extLst xmlns:c16r2="http://schemas.microsoft.com/office/drawing/2015/06/chart">
            <c:ext xmlns:c16="http://schemas.microsoft.com/office/drawing/2014/chart" uri="{C3380CC4-5D6E-409C-BE32-E72D297353CC}">
              <c16:uniqueId val="{00000001-D9D6-480F-ACAC-6AF3F5664EF6}"/>
            </c:ext>
          </c:extLst>
        </c:ser>
        <c:dLbls>
          <c:showLegendKey val="0"/>
          <c:showVal val="0"/>
          <c:showCatName val="0"/>
          <c:showSerName val="0"/>
          <c:showPercent val="0"/>
          <c:showBubbleSize val="0"/>
        </c:dLbls>
        <c:gapWidth val="40"/>
        <c:overlap val="-30"/>
        <c:axId val="318279568"/>
        <c:axId val="318282312"/>
      </c:barChart>
      <c:catAx>
        <c:axId val="31827956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200" b="0" i="0" u="none" strike="noStrike">
                <a:solidFill>
                  <a:srgbClr val="000000"/>
                </a:solidFill>
                <a:latin typeface="Helvetica Neue"/>
              </a:defRPr>
            </a:pPr>
            <a:endParaRPr lang="en-US"/>
          </a:p>
        </c:txPr>
        <c:crossAx val="318282312"/>
        <c:crosses val="autoZero"/>
        <c:auto val="1"/>
        <c:lblAlgn val="ctr"/>
        <c:lblOffset val="100"/>
        <c:noMultiLvlLbl val="1"/>
      </c:catAx>
      <c:valAx>
        <c:axId val="318282312"/>
        <c:scaling>
          <c:orientation val="minMax"/>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2200" b="0" i="0" u="none" strike="noStrike">
                <a:solidFill>
                  <a:srgbClr val="000000"/>
                </a:solidFill>
                <a:latin typeface="Helvetica Neue"/>
              </a:defRPr>
            </a:pPr>
            <a:endParaRPr lang="en-US"/>
          </a:p>
        </c:txPr>
        <c:crossAx val="318279568"/>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276005-D894-4F7E-BD4F-5FDBC40D087A}" type="datetimeFigureOut">
              <a:rPr lang="en-US" smtClean="0"/>
              <a:t>10/15/2020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You Can’t Afford to go to War Without us!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0C4A6-DAA7-43FA-B918-3050CFAD18DC}" type="slidenum">
              <a:rPr lang="en-US" smtClean="0"/>
              <a:t>‹#›</a:t>
            </a:fld>
            <a:endParaRPr lang="en-US"/>
          </a:p>
        </p:txBody>
      </p:sp>
    </p:spTree>
    <p:extLst>
      <p:ext uri="{BB962C8B-B14F-4D97-AF65-F5344CB8AC3E}">
        <p14:creationId xmlns:p14="http://schemas.microsoft.com/office/powerpoint/2010/main" val="1243940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78" name="Shape 77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64221368"/>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Double-entry_bookkeepi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Assets" TargetMode="External"/><Relationship Id="rId4" Type="http://schemas.openxmlformats.org/officeDocument/2006/relationships/hyperlink" Target="http://en.wikipedia.org/wiki/Account_(accountanc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rtl="0" eaLnBrk="0" fontAlgn="base" hangingPunct="0">
              <a:lnSpc>
                <a:spcPct val="100000"/>
              </a:lnSpc>
              <a:spcBef>
                <a:spcPct val="30000"/>
              </a:spcBef>
              <a:spcAft>
                <a:spcPct val="0"/>
              </a:spcAft>
              <a:defRPr/>
            </a:pPr>
            <a:r>
              <a:rPr lang="en-US" sz="1200" b="1" dirty="0">
                <a:latin typeface="Calibri" panose="020F0502020204030204" pitchFamily="34" charset="0"/>
                <a:cs typeface="Arial" panose="020B0604020202020204" pitchFamily="34" charset="0"/>
              </a:rPr>
              <a:t>SHOW SLIDE 1: Communicate </a:t>
            </a:r>
            <a:r>
              <a:rPr lang="en-US" sz="1200" b="1" kern="1200" dirty="0">
                <a:solidFill>
                  <a:schemeClr val="tx1"/>
                </a:solidFill>
                <a:latin typeface="Calibri" panose="020F0502020204030204" pitchFamily="34" charset="0"/>
                <a:cs typeface="Arial" panose="020B0604020202020204" pitchFamily="34" charset="0"/>
              </a:rPr>
              <a:t>General Fund Enterprise Business  System (GFEBS) Overview</a:t>
            </a:r>
          </a:p>
          <a:p>
            <a:pPr algn="l" defTabSz="914400" rtl="0" eaLnBrk="0" fontAlgn="base" hangingPunct="0">
              <a:lnSpc>
                <a:spcPct val="100000"/>
              </a:lnSpc>
              <a:spcBef>
                <a:spcPct val="30000"/>
              </a:spcBef>
              <a:spcAft>
                <a:spcPct val="0"/>
              </a:spcAft>
              <a:defRPr/>
            </a:pPr>
            <a:endParaRPr lang="en-US" sz="1200" dirty="0">
              <a:latin typeface="Calibri" panose="020F0502020204030204" pitchFamily="34" charset="0"/>
              <a:cs typeface="Arial" pitchFamily="34" charset="0"/>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References:  </a:t>
            </a:r>
            <a:r>
              <a:rPr lang="en-US" sz="1200" b="1" dirty="0" err="1">
                <a:effectLst/>
                <a:latin typeface="Calibri" panose="020F0502020204030204" pitchFamily="34" charset="0"/>
                <a:ea typeface="+mn-ea"/>
                <a:cs typeface="+mn-cs"/>
                <a:sym typeface="Helvetica Neue"/>
              </a:rPr>
              <a:t>DFAS</a:t>
            </a:r>
            <a:r>
              <a:rPr lang="en-US" sz="1200" b="1" dirty="0">
                <a:effectLst/>
                <a:latin typeface="Calibri" panose="020F0502020204030204" pitchFamily="34" charset="0"/>
                <a:ea typeface="+mn-ea"/>
                <a:cs typeface="+mn-cs"/>
                <a:sym typeface="Helvetica Neue"/>
              </a:rPr>
              <a:t>-IN-MANUAL 37-100</a:t>
            </a:r>
            <a:r>
              <a:rPr lang="en-US" sz="1200" b="1" baseline="0" dirty="0">
                <a:effectLst/>
                <a:latin typeface="Calibri" panose="020F0502020204030204" pitchFamily="34" charset="0"/>
                <a:ea typeface="+mn-ea"/>
                <a:cs typeface="+mn-cs"/>
                <a:sym typeface="Helvetica Neue"/>
              </a:rPr>
              <a:t> &amp; FM 1-06</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Section I. Administrative Data</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Academic Hours/Methods</a:t>
            </a:r>
            <a:endParaRPr lang="en-US" sz="1200" dirty="0">
              <a:effectLst/>
              <a:latin typeface="Calibri" panose="020F0502020204030204" pitchFamily="34" charset="0"/>
              <a:ea typeface="+mn-ea"/>
              <a:cs typeface="+mn-cs"/>
              <a:sym typeface="Helvetica Neue"/>
            </a:endParaRPr>
          </a:p>
          <a:p>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01 hrs. / 00 min. DSL (small or large group discussion)</a:t>
            </a:r>
            <a:endParaRPr lang="en-US" sz="1200" dirty="0">
              <a:effectLst/>
              <a:latin typeface="Calibri" panose="020F0502020204030204" pitchFamily="34" charset="0"/>
              <a:ea typeface="+mn-ea"/>
              <a:cs typeface="+mn-cs"/>
              <a:sym typeface="Helvetica Neue"/>
            </a:endParaRPr>
          </a:p>
          <a:p>
            <a:r>
              <a:rPr lang="en-US" sz="1200" dirty="0">
                <a:effectLst/>
                <a:latin typeface="Calibri" panose="020F0502020204030204" pitchFamily="34" charset="0"/>
                <a:ea typeface="+mn-ea"/>
                <a:cs typeface="+mn-cs"/>
                <a:sym typeface="Helvetica Neue"/>
              </a:rPr>
              <a:t>02 hrs. / 20 min. PE (Practical Exercise)</a:t>
            </a:r>
          </a:p>
          <a:p>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00 hrs. / 00 min. Test</a:t>
            </a:r>
            <a:endParaRPr lang="en-US" sz="1200" dirty="0">
              <a:effectLst/>
              <a:latin typeface="Calibri" panose="020F0502020204030204" pitchFamily="34" charset="0"/>
              <a:ea typeface="+mn-ea"/>
              <a:cs typeface="+mn-cs"/>
              <a:sym typeface="Helvetica Neue"/>
            </a:endParaRPr>
          </a:p>
          <a:p>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00 hrs. / 00 min. Test Review</a:t>
            </a:r>
            <a:endParaRPr lang="en-US" sz="1200" dirty="0">
              <a:effectLst/>
              <a:latin typeface="Calibri" panose="020F0502020204030204" pitchFamily="34" charset="0"/>
              <a:ea typeface="+mn-ea"/>
              <a:cs typeface="+mn-cs"/>
              <a:sym typeface="Helvetica Neue"/>
            </a:endParaRPr>
          </a:p>
          <a:p>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03 hrs. / 20 min. Total Hours</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Section II. Introduction:</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Method of Instruction:  </a:t>
            </a:r>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DSL - Discussion (large or small group)</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Facilitator's to Learner Ratio:  </a:t>
            </a:r>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1:30</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Time of Instruction:  </a:t>
            </a:r>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00 hrs. / 05 min.</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Media:  </a:t>
            </a:r>
            <a:r>
              <a:rPr lang="en-US" sz="1200" dirty="0">
                <a:effectLst>
                  <a:outerShdw blurRad="50800" dist="38100" dir="2700000" algn="tl">
                    <a:srgbClr val="000000">
                      <a:alpha val="40000"/>
                    </a:srgbClr>
                  </a:outerShdw>
                </a:effectLst>
                <a:latin typeface="Calibri" panose="020F0502020204030204" pitchFamily="34" charset="0"/>
                <a:ea typeface="+mn-ea"/>
                <a:cs typeface="+mn-cs"/>
                <a:sym typeface="Helvetica Neue"/>
              </a:rPr>
              <a:t>PowerPoint Presentation</a:t>
            </a:r>
            <a:endParaRPr lang="en-US" sz="1200" dirty="0">
              <a:effectLst/>
              <a:latin typeface="Calibri" panose="020F0502020204030204" pitchFamily="34" charset="0"/>
              <a:ea typeface="+mn-ea"/>
              <a:cs typeface="+mn-cs"/>
              <a:sym typeface="Helvetica Neue"/>
            </a:endParaRPr>
          </a:p>
          <a:p>
            <a:r>
              <a:rPr lang="en-US" sz="1200" b="1" dirty="0">
                <a:effectLst>
                  <a:outerShdw blurRad="50800" dist="38100" dir="2700000" algn="tl">
                    <a:srgbClr val="000000">
                      <a:alpha val="40000"/>
                    </a:srgbClr>
                  </a:outerShdw>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Facilitator Material: </a:t>
            </a:r>
            <a:r>
              <a:rPr lang="en-US" sz="1200" dirty="0">
                <a:effectLst/>
                <a:latin typeface="Calibri" panose="020F0502020204030204" pitchFamily="34" charset="0"/>
                <a:ea typeface="+mn-ea"/>
                <a:cs typeface="+mn-cs"/>
                <a:sym typeface="Helvetica Neue"/>
              </a:rPr>
              <a:t>Each primary facilitator should possess a lesson plan, evaluation sheet, scenario event list for exercises, and summary sheet containing the above noted references.</a:t>
            </a:r>
          </a:p>
          <a:p>
            <a:r>
              <a:rPr lang="en-US" sz="1200" b="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Learners Material: </a:t>
            </a:r>
            <a:r>
              <a:rPr lang="en-US" sz="1200" dirty="0">
                <a:effectLst/>
                <a:latin typeface="Calibri" panose="020F0502020204030204" pitchFamily="34" charset="0"/>
                <a:ea typeface="+mn-ea"/>
                <a:cs typeface="+mn-cs"/>
                <a:sym typeface="Helvetica Neue"/>
              </a:rPr>
              <a:t>Learners should possess course handouts, access to all systems for exercises, summary sheet containing the above noted references portable laptop, and standard classroom supplies.</a:t>
            </a:r>
          </a:p>
          <a:p>
            <a:r>
              <a:rPr lang="en-US" sz="1200" b="1" i="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Instructional Guidance:  </a:t>
            </a:r>
            <a:r>
              <a:rPr lang="en-US" sz="1200" dirty="0">
                <a:effectLst/>
                <a:latin typeface="Calibri" panose="020F0502020204030204" pitchFamily="34" charset="0"/>
                <a:ea typeface="+mn-ea"/>
                <a:cs typeface="+mn-cs"/>
                <a:sym typeface="Helvetica Neue"/>
              </a:rPr>
              <a:t>Incorporate the political, military, economic, social, information, infrastructure, and physical environment and time (</a:t>
            </a:r>
            <a:r>
              <a:rPr lang="en-US" sz="1200" dirty="0" err="1">
                <a:effectLst/>
                <a:latin typeface="Calibri" panose="020F0502020204030204" pitchFamily="34" charset="0"/>
                <a:ea typeface="+mn-ea"/>
                <a:cs typeface="+mn-cs"/>
                <a:sym typeface="Helvetica Neue"/>
              </a:rPr>
              <a:t>PMESII&amp;PT</a:t>
            </a:r>
            <a:r>
              <a:rPr lang="en-US" sz="1200" dirty="0">
                <a:effectLst/>
                <a:latin typeface="Calibri" panose="020F0502020204030204" pitchFamily="34" charset="0"/>
                <a:ea typeface="+mn-ea"/>
                <a:cs typeface="+mn-cs"/>
                <a:sym typeface="Helvetica Neue"/>
              </a:rPr>
              <a:t>) into each lesson and classroom work as appropriate.  Instructor will illustrate them with appropriate examples from the Current Operating Environment (COE) as it pertains to the lesson. </a:t>
            </a:r>
          </a:p>
          <a:p>
            <a:r>
              <a:rPr lang="en-US" sz="1200" dirty="0">
                <a:effectLst/>
                <a:latin typeface="Calibri" panose="020F0502020204030204" pitchFamily="34" charset="0"/>
                <a:ea typeface="+mn-ea"/>
                <a:cs typeface="+mn-cs"/>
                <a:sym typeface="Helvetica Neue"/>
              </a:rPr>
              <a:t> </a:t>
            </a:r>
          </a:p>
          <a:p>
            <a:r>
              <a:rPr lang="en-US" sz="1200" b="1" dirty="0">
                <a:effectLst/>
                <a:latin typeface="Calibri" panose="020F0502020204030204" pitchFamily="34" charset="0"/>
                <a:ea typeface="+mn-ea"/>
                <a:cs typeface="+mn-cs"/>
                <a:sym typeface="Helvetica Neue"/>
              </a:rPr>
              <a:t>Motivator (Concrete Experience): </a:t>
            </a:r>
            <a:r>
              <a:rPr lang="en-US" sz="1200" dirty="0">
                <a:latin typeface="Calibri" panose="020F0502020204030204" pitchFamily="34" charset="0"/>
                <a:cs typeface="Arial" pitchFamily="34" charset="0"/>
              </a:rPr>
              <a:t>The journey of a thousand miles begins with a single step. This navigational lesson in SAP and GFEBS overview is that step for a Financial Manager or Budget Analyst. In this lesson, we will familiarize you with the very basics in language, applications, and references needed to set the GFEBS user up for success upon completion of this course.</a:t>
            </a:r>
          </a:p>
        </p:txBody>
      </p:sp>
    </p:spTree>
    <p:extLst>
      <p:ext uri="{BB962C8B-B14F-4D97-AF65-F5344CB8AC3E}">
        <p14:creationId xmlns:p14="http://schemas.microsoft.com/office/powerpoint/2010/main" val="306559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10: AKO Homepage</a:t>
            </a:r>
            <a:endParaRPr lang="en-US" sz="1200" dirty="0">
              <a:latin typeface="Calibri" panose="020F0502020204030204" pitchFamily="34" charset="0"/>
              <a:cs typeface="Arial" panose="020B0604020202020204" pitchFamily="34" charset="0"/>
            </a:endParaRP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Prepare students for the step-by-step process to navigate in GFEBS.</a:t>
            </a: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In order to obtain access to GFEBS you must have the following:</a:t>
            </a:r>
          </a:p>
          <a:p>
            <a:pPr>
              <a:defRPr/>
            </a:pPr>
            <a:endParaRPr lang="en-US" sz="1200" dirty="0">
              <a:latin typeface="Calibri" panose="020F0502020204030204" pitchFamily="34" charset="0"/>
              <a:cs typeface="Arial" panose="020B0604020202020204" pitchFamily="34" charset="0"/>
            </a:endParaRPr>
          </a:p>
          <a:p>
            <a:pPr marL="0" indent="0">
              <a:buFontTx/>
              <a:buNone/>
              <a:defRPr/>
            </a:pPr>
            <a:r>
              <a:rPr lang="en-US" sz="1200" dirty="0">
                <a:latin typeface="Calibri" panose="020F0502020204030204" pitchFamily="34" charset="0"/>
                <a:cs typeface="Arial" panose="020B0604020202020204" pitchFamily="34" charset="0"/>
              </a:rPr>
              <a:t>Army Knowledge Online (AKO) account</a:t>
            </a:r>
          </a:p>
          <a:p>
            <a:pPr marL="0" indent="0">
              <a:buFontTx/>
              <a:buNone/>
              <a:defRPr/>
            </a:pPr>
            <a:r>
              <a:rPr lang="en-US" sz="1200" dirty="0">
                <a:latin typeface="Calibri" panose="020F0502020204030204" pitchFamily="34" charset="0"/>
                <a:cs typeface="Arial" panose="020B0604020202020204" pitchFamily="34" charset="0"/>
              </a:rPr>
              <a:t>Common Access Card (CAC) (create a pin number)</a:t>
            </a:r>
          </a:p>
          <a:p>
            <a:pPr marL="0" indent="0">
              <a:buFontTx/>
              <a:buNone/>
              <a:defRPr/>
            </a:pPr>
            <a:r>
              <a:rPr lang="en-US" sz="1200" dirty="0">
                <a:latin typeface="Calibri" panose="020F0502020204030204" pitchFamily="34" charset="0"/>
                <a:cs typeface="Arial" panose="020B0604020202020204" pitchFamily="34" charset="0"/>
              </a:rPr>
              <a:t>GFEBS Essentials</a:t>
            </a:r>
            <a:r>
              <a:rPr lang="en-US" sz="1200" baseline="0" dirty="0">
                <a:latin typeface="Calibri" panose="020F0502020204030204" pitchFamily="34" charset="0"/>
                <a:cs typeface="Arial" panose="020B0604020202020204" pitchFamily="34" charset="0"/>
              </a:rPr>
              <a:t> (old </a:t>
            </a:r>
            <a:r>
              <a:rPr lang="en-US" sz="1200" dirty="0">
                <a:latin typeface="Calibri" panose="020F0502020204030204" pitchFamily="34" charset="0"/>
                <a:cs typeface="Arial" panose="020B0604020202020204" pitchFamily="34" charset="0"/>
              </a:rPr>
              <a:t>CBT’s L101/L201/L303) courses (common core)</a:t>
            </a:r>
          </a:p>
          <a:p>
            <a:pPr marL="228600" indent="-228600">
              <a:buFontTx/>
              <a:buNone/>
              <a:defRPr/>
            </a:pPr>
            <a:endParaRPr lang="en-US" sz="1200" dirty="0">
              <a:latin typeface="Calibri" panose="020F0502020204030204" pitchFamily="34" charset="0"/>
              <a:cs typeface="Arial" panose="020B0604020202020204" pitchFamily="34" charset="0"/>
            </a:endParaRPr>
          </a:p>
          <a:p>
            <a:pPr marL="0" indent="0">
              <a:buFont typeface="Wingdings" pitchFamily="2" charset="2"/>
              <a:buNone/>
              <a:defRPr/>
            </a:pPr>
            <a:r>
              <a:rPr lang="en-US" sz="1200" dirty="0">
                <a:latin typeface="Calibri" panose="020F0502020204030204" pitchFamily="34" charset="0"/>
                <a:cs typeface="Arial" panose="020B0604020202020204" pitchFamily="34" charset="0"/>
              </a:rPr>
              <a:t>In order to be provisioned  you must take the required CBT’s. The website for AKO is </a:t>
            </a:r>
            <a:r>
              <a:rPr lang="en-US" sz="1200" u="sng" dirty="0">
                <a:latin typeface="Calibri" panose="020F0502020204030204" pitchFamily="34" charset="0"/>
                <a:cs typeface="Arial" panose="020B0604020202020204" pitchFamily="34" charset="0"/>
              </a:rPr>
              <a:t>www.us.army.mil</a:t>
            </a:r>
          </a:p>
          <a:p>
            <a:pPr marL="228600" indent="-228600">
              <a:defRPr/>
            </a:pPr>
            <a:endParaRPr lang="en-US" sz="1200" dirty="0">
              <a:latin typeface="Calibri" panose="020F0502020204030204" pitchFamily="34" charset="0"/>
              <a:cs typeface="Arial" panose="020B0604020202020204" pitchFamily="34" charset="0"/>
            </a:endParaRPr>
          </a:p>
          <a:p>
            <a:pPr marL="228600" indent="-228600">
              <a:defRPr/>
            </a:pPr>
            <a:r>
              <a:rPr lang="en-US" sz="1200" dirty="0">
                <a:latin typeface="Calibri" panose="020F0502020204030204" pitchFamily="34" charset="0"/>
                <a:cs typeface="Arial" panose="020B0604020202020204" pitchFamily="34" charset="0"/>
              </a:rPr>
              <a:t>The GFEBS training approach includes four delivery methods: </a:t>
            </a:r>
          </a:p>
          <a:p>
            <a:pPr marL="228600" indent="-228600">
              <a:defRPr/>
            </a:pPr>
            <a:endParaRPr lang="en-US" sz="1200" dirty="0">
              <a:latin typeface="Calibri" panose="020F0502020204030204" pitchFamily="34" charset="0"/>
              <a:cs typeface="Arial" panose="020B0604020202020204" pitchFamily="34" charset="0"/>
            </a:endParaRPr>
          </a:p>
          <a:p>
            <a:pPr marL="228600" indent="-228600">
              <a:defRPr/>
            </a:pPr>
            <a:r>
              <a:rPr lang="en-US" sz="1200" dirty="0">
                <a:latin typeface="Calibri" panose="020F0502020204030204" pitchFamily="34" charset="0"/>
                <a:cs typeface="Arial" panose="020B0604020202020204" pitchFamily="34" charset="0"/>
              </a:rPr>
              <a:t>Instructor-led Training (ILT), delivered by an instructor in a classroom during a pre-defined training schedule.</a:t>
            </a:r>
          </a:p>
          <a:p>
            <a:pPr marL="228600" indent="-228600">
              <a:defRPr/>
            </a:pPr>
            <a:endParaRPr lang="en-US" sz="1200" dirty="0">
              <a:latin typeface="Calibri" panose="020F0502020204030204" pitchFamily="34" charset="0"/>
              <a:cs typeface="Arial" panose="020B0604020202020204" pitchFamily="34" charset="0"/>
            </a:endParaRPr>
          </a:p>
          <a:p>
            <a:pPr marL="228600" indent="-228600">
              <a:defRPr/>
            </a:pPr>
            <a:r>
              <a:rPr lang="en-US" sz="1200" dirty="0">
                <a:latin typeface="Calibri" panose="020F0502020204030204" pitchFamily="34" charset="0"/>
                <a:cs typeface="Arial" panose="020B0604020202020204" pitchFamily="34" charset="0"/>
              </a:rPr>
              <a:t>Virtual Instructor-led Training (vILT), which is delivered by a remote instructor to students at their home location or at their desks during a pre-defined training schedule;</a:t>
            </a:r>
          </a:p>
          <a:p>
            <a:pPr marL="228600" indent="-228600">
              <a:defRPr/>
            </a:pPr>
            <a:endParaRPr lang="en-US" sz="1200" dirty="0">
              <a:latin typeface="Calibri" panose="020F0502020204030204" pitchFamily="34" charset="0"/>
              <a:cs typeface="Arial" panose="020B0604020202020204" pitchFamily="34" charset="0"/>
            </a:endParaRPr>
          </a:p>
          <a:p>
            <a:pPr marL="228600" indent="-228600">
              <a:defRPr/>
            </a:pPr>
            <a:r>
              <a:rPr lang="en-US" sz="1200" dirty="0">
                <a:latin typeface="Calibri" panose="020F0502020204030204" pitchFamily="34" charset="0"/>
                <a:cs typeface="Arial" panose="020B0604020202020204" pitchFamily="34" charset="0"/>
              </a:rPr>
              <a:t>Computer-based Training (CBT), also known as Web-based Training, accessible via Army Learning Management System (ALMS), and Train-the-Trainer (T3), which trains site</a:t>
            </a:r>
          </a:p>
          <a:p>
            <a:pPr marL="228600" indent="-228600">
              <a:defRPr/>
            </a:pPr>
            <a:r>
              <a:rPr lang="en-US" sz="1200" dirty="0">
                <a:latin typeface="Calibri" panose="020F0502020204030204" pitchFamily="34" charset="0"/>
                <a:cs typeface="Arial" panose="020B0604020202020204" pitchFamily="34" charset="0"/>
              </a:rPr>
              <a:t>personnel to deliver just-in-time training on business processes that will not be used for a protracted time after go-live. </a:t>
            </a:r>
          </a:p>
          <a:p>
            <a:pPr marL="228600" indent="-228600">
              <a:defRPr/>
            </a:pPr>
            <a:endParaRPr lang="en-US" sz="1200" dirty="0">
              <a:latin typeface="Calibri" panose="020F0502020204030204" pitchFamily="34" charset="0"/>
              <a:cs typeface="Arial" panose="020B0604020202020204" pitchFamily="34" charset="0"/>
            </a:endParaRPr>
          </a:p>
          <a:p>
            <a:pPr marL="228600" indent="-228600">
              <a:defRPr/>
            </a:pPr>
            <a:r>
              <a:rPr lang="en-US" sz="1200" dirty="0">
                <a:latin typeface="Calibri" panose="020F0502020204030204" pitchFamily="34" charset="0"/>
                <a:cs typeface="Arial" panose="020B0604020202020204" pitchFamily="34" charset="0"/>
              </a:rPr>
              <a:t>Distance Learning (DL) and On the Job Training</a:t>
            </a:r>
            <a:r>
              <a:rPr lang="en-US" sz="1200" baseline="0" dirty="0">
                <a:latin typeface="Calibri" panose="020F0502020204030204" pitchFamily="34" charset="0"/>
                <a:cs typeface="Arial" panose="020B0604020202020204" pitchFamily="34" charset="0"/>
              </a:rPr>
              <a:t> </a:t>
            </a:r>
            <a:r>
              <a:rPr lang="en-US" sz="1200" dirty="0">
                <a:latin typeface="Calibri" panose="020F0502020204030204" pitchFamily="34" charset="0"/>
                <a:cs typeface="Arial" panose="020B0604020202020204" pitchFamily="34" charset="0"/>
              </a:rPr>
              <a:t>(OJT). OTJ’s are additional ways to receive the training. </a:t>
            </a:r>
          </a:p>
          <a:p>
            <a:pPr marL="228600" indent="-228600">
              <a:buFontTx/>
              <a:buAutoNum type="arabicPeriod"/>
              <a:defRPr/>
            </a:pPr>
            <a:endParaRPr lang="en-US" sz="1200" dirty="0">
              <a:latin typeface="Calibri" panose="020F0502020204030204" pitchFamily="34" charset="0"/>
              <a:cs typeface="Arial" panose="020B0604020202020204" pitchFamily="34" charset="0"/>
            </a:endParaRPr>
          </a:p>
          <a:p>
            <a:pPr>
              <a:defRPr/>
            </a:pPr>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359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475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44488"/>
            <a:ext cx="4572000" cy="3429001"/>
          </a:xfrm>
        </p:spPr>
      </p:sp>
      <p:sp>
        <p:nvSpPr>
          <p:cNvPr id="3" name="Notes Placeholder 2"/>
          <p:cNvSpPr>
            <a:spLocks noGrp="1"/>
          </p:cNvSpPr>
          <p:nvPr>
            <p:ph type="body" idx="1"/>
          </p:nvPr>
        </p:nvSpPr>
        <p:spPr>
          <a:xfrm>
            <a:off x="810228" y="3854370"/>
            <a:ext cx="5503762" cy="4789025"/>
          </a:xfrm>
        </p:spPr>
        <p:txBody>
          <a:bodyPr/>
          <a:lstStyle/>
          <a:p>
            <a:r>
              <a:rPr lang="en-US" sz="1200" b="1" dirty="0">
                <a:solidFill>
                  <a:schemeClr val="tx1"/>
                </a:solidFill>
                <a:latin typeface="Calibri" panose="020F0502020204030204" pitchFamily="34" charset="0"/>
                <a:cs typeface="Arial" panose="020B0604020202020204" pitchFamily="34" charset="0"/>
              </a:rPr>
              <a:t>SHOW SLIDE 12: Check on </a:t>
            </a:r>
            <a:r>
              <a:rPr lang="en-US" sz="1200" b="1" dirty="0" smtClean="0">
                <a:solidFill>
                  <a:schemeClr val="tx1"/>
                </a:solidFill>
                <a:latin typeface="Calibri" panose="020F0502020204030204" pitchFamily="34" charset="0"/>
                <a:cs typeface="Arial" panose="020B0604020202020204" pitchFamily="34" charset="0"/>
              </a:rPr>
              <a:t>Learning</a:t>
            </a:r>
            <a:endParaRPr lang="en-US" sz="1200" b="1"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67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13: Transactions Codes (T-Codes)</a:t>
            </a:r>
          </a:p>
          <a:p>
            <a:pPr>
              <a:buFontTx/>
              <a:buNone/>
            </a:pPr>
            <a:endParaRPr lang="en-US" sz="1200" dirty="0">
              <a:latin typeface="Calibri" panose="020F0502020204030204" pitchFamily="34" charset="0"/>
              <a:cs typeface="Arial" pitchFamily="34" charset="0"/>
            </a:endParaRPr>
          </a:p>
          <a:p>
            <a:pPr>
              <a:buFontTx/>
              <a:buNone/>
            </a:pPr>
            <a:r>
              <a:rPr lang="en-US" sz="1200" b="1" dirty="0">
                <a:latin typeface="Calibri" panose="020F0502020204030204" pitchFamily="34" charset="0"/>
                <a:cs typeface="Arial" pitchFamily="34" charset="0"/>
              </a:rPr>
              <a:t>Facilitator’s Note:</a:t>
            </a:r>
          </a:p>
          <a:p>
            <a:pPr>
              <a:buFontTx/>
              <a:buNone/>
            </a:pPr>
            <a:endParaRPr lang="en-US" sz="1200" dirty="0">
              <a:latin typeface="Calibri" panose="020F0502020204030204" pitchFamily="34" charset="0"/>
              <a:cs typeface="Arial" pitchFamily="34" charset="0"/>
            </a:endParaRPr>
          </a:p>
          <a:p>
            <a:pPr>
              <a:buFontTx/>
              <a:buNone/>
            </a:pPr>
            <a:r>
              <a:rPr lang="en-US" sz="1200" dirty="0">
                <a:latin typeface="Calibri" panose="020F0502020204030204" pitchFamily="34" charset="0"/>
                <a:cs typeface="Arial" pitchFamily="34" charset="0"/>
              </a:rPr>
              <a:t>To access various transactions within GFEBS, users must enter transaction codes in the Command Field. </a:t>
            </a:r>
          </a:p>
          <a:p>
            <a:pPr>
              <a:buFontTx/>
              <a:buNone/>
            </a:pPr>
            <a:r>
              <a:rPr lang="en-US" sz="1200" dirty="0">
                <a:latin typeface="Calibri" panose="020F0502020204030204" pitchFamily="34" charset="0"/>
                <a:cs typeface="Arial" pitchFamily="34" charset="0"/>
              </a:rPr>
              <a:t>T- Codes are a sequence of characters that identifies a transaction or function in GFEBS.</a:t>
            </a:r>
            <a:r>
              <a:rPr lang="en-US" sz="1200" baseline="0" dirty="0">
                <a:latin typeface="Calibri" panose="020F0502020204030204" pitchFamily="34" charset="0"/>
                <a:cs typeface="Arial" pitchFamily="34" charset="0"/>
              </a:rPr>
              <a:t> </a:t>
            </a:r>
          </a:p>
          <a:p>
            <a:pPr>
              <a:buFontTx/>
              <a:buNone/>
            </a:pPr>
            <a:r>
              <a:rPr lang="en-US" sz="1200" dirty="0">
                <a:latin typeface="Calibri" panose="020F0502020204030204" pitchFamily="34" charset="0"/>
                <a:cs typeface="Arial" pitchFamily="34" charset="0"/>
              </a:rPr>
              <a:t>Basically, T-Codes allow the user to perform their various job functions in GFEBS.  </a:t>
            </a:r>
          </a:p>
          <a:p>
            <a:pPr>
              <a:buFontTx/>
              <a:buNone/>
            </a:pPr>
            <a:r>
              <a:rPr lang="en-US" sz="1200" dirty="0">
                <a:latin typeface="Calibri" panose="020F0502020204030204" pitchFamily="34" charset="0"/>
                <a:cs typeface="Arial" pitchFamily="34" charset="0"/>
              </a:rPr>
              <a:t>We will use an ME51N (Create a Purchase Requisition)</a:t>
            </a:r>
          </a:p>
        </p:txBody>
      </p:sp>
    </p:spTree>
    <p:extLst>
      <p:ext uri="{BB962C8B-B14F-4D97-AF65-F5344CB8AC3E}">
        <p14:creationId xmlns:p14="http://schemas.microsoft.com/office/powerpoint/2010/main" val="180462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14: Transaction Codes</a:t>
            </a:r>
            <a:r>
              <a:rPr lang="en-US" sz="1200" b="1" baseline="0" dirty="0">
                <a:latin typeface="Calibri" panose="020F0502020204030204" pitchFamily="34" charset="0"/>
                <a:cs typeface="Arial" panose="020B0604020202020204" pitchFamily="34" charset="0"/>
              </a:rPr>
              <a:t> (Cont.)</a:t>
            </a:r>
            <a:endParaRPr lang="en-US" sz="1200" dirty="0">
              <a:latin typeface="Calibri" panose="020F0502020204030204" pitchFamily="34" charset="0"/>
              <a:cs typeface="Arial" panose="020B0604020202020204" pitchFamily="34" charset="0"/>
            </a:endParaRPr>
          </a:p>
          <a:p>
            <a:pPr>
              <a:defRPr/>
            </a:pPr>
            <a:endParaRPr lang="en-US" sz="1200" dirty="0">
              <a:latin typeface="Calibri" panose="020F0502020204030204" pitchFamily="34" charset="0"/>
              <a:cs typeface="Arial" panose="020B0604020202020204" pitchFamily="34" charset="0"/>
            </a:endParaRPr>
          </a:p>
          <a:p>
            <a:pPr>
              <a:defRPr/>
            </a:pPr>
            <a:r>
              <a:rPr lang="en-US" sz="1200" b="1" dirty="0">
                <a:latin typeface="Calibri" panose="020F0502020204030204" pitchFamily="34" charset="0"/>
                <a:cs typeface="Arial" panose="020B0604020202020204" pitchFamily="34" charset="0"/>
              </a:rPr>
              <a:t>Facilitator’s Note:</a:t>
            </a: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An SAP specific, unique command that tells the location of a system task. A transaction code may contain letters only or a combination of letters and numbers. When entered into the command line in SAP, the system is prompted to perform specific tasks The action part of the T-Codes allow the user roles to perform the following functions:</a:t>
            </a:r>
          </a:p>
          <a:p>
            <a:pPr lvl="1">
              <a:defRPr/>
            </a:pPr>
            <a:r>
              <a:rPr lang="en-US" sz="1200" dirty="0">
                <a:latin typeface="Calibri" panose="020F0502020204030204" pitchFamily="34" charset="0"/>
                <a:cs typeface="Arial" panose="020B0604020202020204" pitchFamily="34" charset="0"/>
              </a:rPr>
              <a:t>Create  (01)</a:t>
            </a:r>
          </a:p>
          <a:p>
            <a:pPr lvl="1">
              <a:defRPr/>
            </a:pPr>
            <a:r>
              <a:rPr lang="en-US" sz="1200" dirty="0">
                <a:latin typeface="Calibri" panose="020F0502020204030204" pitchFamily="34" charset="0"/>
                <a:cs typeface="Arial" panose="020B0604020202020204" pitchFamily="34" charset="0"/>
              </a:rPr>
              <a:t>Change(02)</a:t>
            </a:r>
          </a:p>
          <a:p>
            <a:pPr lvl="1">
              <a:defRPr/>
            </a:pPr>
            <a:r>
              <a:rPr lang="en-US" sz="1200" dirty="0">
                <a:latin typeface="Calibri" panose="020F0502020204030204" pitchFamily="34" charset="0"/>
                <a:cs typeface="Arial" panose="020B0604020202020204" pitchFamily="34" charset="0"/>
              </a:rPr>
              <a:t>Display (03)</a:t>
            </a:r>
          </a:p>
          <a:p>
            <a:pPr lvl="1">
              <a:defRPr/>
            </a:pPr>
            <a:r>
              <a:rPr lang="en-US" sz="1200" dirty="0">
                <a:latin typeface="Calibri" panose="020F0502020204030204" pitchFamily="34" charset="0"/>
                <a:cs typeface="Arial" panose="020B0604020202020204" pitchFamily="34" charset="0"/>
              </a:rPr>
              <a:t>Run reports</a:t>
            </a:r>
          </a:p>
          <a:p>
            <a:pPr>
              <a:defRPr/>
            </a:pPr>
            <a:r>
              <a:rPr lang="en-US" sz="1200" dirty="0">
                <a:latin typeface="Calibri" panose="020F0502020204030204" pitchFamily="34" charset="0"/>
                <a:cs typeface="Arial" panose="020B0604020202020204" pitchFamily="34" charset="0"/>
              </a:rPr>
              <a:t>These functions allow the flexibility of daily tasks performed and is also instrumental in Job Role Mapping</a:t>
            </a: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Relate the T-codes to the Format ID and Action codes.  For example a 3501 (start BAH) 4003 (report BAS).  Ensure they understand the different codes: a 01, 02, and 03 difference using DJMS and GFEBS. </a:t>
            </a:r>
          </a:p>
          <a:p>
            <a:pPr>
              <a:defRPr/>
            </a:pPr>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210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15: Transactions &amp; Command Codes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Calibri" panose="020F050202020403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cs typeface="Arial" panose="020B0604020202020204" pitchFamily="34" charset="0"/>
              </a:rPr>
              <a:t>Facilitator’s Note: The following are transaction</a:t>
            </a:r>
            <a:r>
              <a:rPr lang="en-US" sz="1200" b="0" baseline="0" dirty="0">
                <a:latin typeface="Calibri" panose="020F0502020204030204" pitchFamily="34" charset="0"/>
                <a:cs typeface="Arial" panose="020B0604020202020204" pitchFamily="34" charset="0"/>
              </a:rPr>
              <a:t> codes that are standard in SAP / GFEBS: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a:latin typeface="Calibri" panose="020F0502020204030204" pitchFamily="34" charset="0"/>
                <a:cs typeface="Arial" panose="020B0604020202020204" pitchFamily="34" charset="0"/>
              </a:rPr>
              <a:t>ME51N - </a:t>
            </a:r>
            <a:r>
              <a:rPr lang="en-US" sz="1200" kern="1200" dirty="0">
                <a:solidFill>
                  <a:schemeClr val="tx1"/>
                </a:solidFill>
                <a:latin typeface="Calibri" panose="020F0502020204030204" pitchFamily="34" charset="0"/>
                <a:cs typeface="Arial" panose="020B0604020202020204" pitchFamily="34" charset="0"/>
              </a:rPr>
              <a:t>Takes the user to the associated transaction if currently at the SAP Easy Access Menu. In this case, create a PR.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cs typeface="Arial" panose="020B0604020202020204" pitchFamily="34" charset="0"/>
              </a:rPr>
              <a:t>/N - </a:t>
            </a:r>
            <a:r>
              <a:rPr lang="en-US" sz="1200" kern="1200" dirty="0">
                <a:solidFill>
                  <a:schemeClr val="tx1"/>
                </a:solidFill>
                <a:latin typeface="Calibri" panose="020F0502020204030204" pitchFamily="34" charset="0"/>
                <a:cs typeface="Arial" panose="020B0604020202020204" pitchFamily="34" charset="0"/>
              </a:rPr>
              <a:t>Ends the current transaction and returns the user to the SAP Easy Access Menu (the water screen) </a:t>
            </a:r>
            <a:r>
              <a:rPr lang="en-US" sz="1200" dirty="0">
                <a:latin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cs typeface="Arial" panose="020B0604020202020204" pitchFamily="34" charset="0"/>
              </a:rPr>
              <a:t>/NMIRO - </a:t>
            </a:r>
            <a:r>
              <a:rPr lang="en-US" sz="1200" kern="1200" dirty="0">
                <a:solidFill>
                  <a:schemeClr val="tx1"/>
                </a:solidFill>
                <a:latin typeface="Calibri" panose="020F0502020204030204" pitchFamily="34" charset="0"/>
                <a:cs typeface="Arial" panose="020B0604020202020204" pitchFamily="34" charset="0"/>
              </a:rPr>
              <a:t>Ends the current transaction and starts a new specified transaction.  In this case, an Invoice.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cs typeface="Arial" panose="020B0604020202020204" pitchFamily="34" charset="0"/>
              </a:rPr>
              <a:t>/O - </a:t>
            </a:r>
            <a:r>
              <a:rPr lang="en-US" sz="1200" kern="1200" dirty="0">
                <a:solidFill>
                  <a:schemeClr val="tx1"/>
                </a:solidFill>
                <a:latin typeface="Calibri" panose="020F0502020204030204" pitchFamily="34" charset="0"/>
                <a:cs typeface="Arial" panose="020B0604020202020204" pitchFamily="34" charset="0"/>
              </a:rPr>
              <a:t>Displays an overview of the open sessions.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cs typeface="Arial" panose="020B0604020202020204" pitchFamily="34" charset="0"/>
              </a:rPr>
              <a:t>/OMIGO - </a:t>
            </a:r>
            <a:r>
              <a:rPr lang="en-US" sz="1200" kern="1200" dirty="0">
                <a:solidFill>
                  <a:schemeClr val="tx1"/>
                </a:solidFill>
                <a:latin typeface="Calibri" panose="020F0502020204030204" pitchFamily="34" charset="0"/>
                <a:cs typeface="Arial" panose="020B0604020202020204" pitchFamily="34" charset="0"/>
              </a:rPr>
              <a:t>Starts a new session with the specified transaction while keeping the current session open.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NOTE:</a:t>
            </a:r>
            <a:r>
              <a:rPr lang="en-US" sz="1200" b="0" dirty="0">
                <a:latin typeface="Calibri" panose="020F0502020204030204" pitchFamily="34" charset="0"/>
                <a:cs typeface="Arial" panose="020B0604020202020204" pitchFamily="34" charset="0"/>
              </a:rPr>
              <a:t> /OMIGO</a:t>
            </a:r>
            <a:r>
              <a:rPr lang="en-US" sz="1200" b="0" baseline="0" dirty="0">
                <a:latin typeface="Calibri" panose="020F0502020204030204" pitchFamily="34" charset="0"/>
                <a:cs typeface="Arial" panose="020B0604020202020204" pitchFamily="34" charset="0"/>
              </a:rPr>
              <a:t> </a:t>
            </a:r>
            <a:r>
              <a:rPr lang="en-US" sz="1200" kern="1200" dirty="0">
                <a:solidFill>
                  <a:schemeClr val="tx1"/>
                </a:solidFill>
                <a:latin typeface="Calibri" panose="020F0502020204030204" pitchFamily="34" charset="0"/>
                <a:cs typeface="Arial" panose="020B0604020202020204" pitchFamily="34" charset="0"/>
              </a:rPr>
              <a:t> (The training client does not allow this; however, production has this capability.)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Calibri" panose="020F0502020204030204" pitchFamily="34" charset="0"/>
                <a:cs typeface="Arial" panose="020B0604020202020204" pitchFamily="34" charset="0"/>
              </a:rPr>
              <a:t>/I - </a:t>
            </a:r>
            <a:r>
              <a:rPr lang="en-US" sz="1200" kern="1200" dirty="0">
                <a:solidFill>
                  <a:schemeClr val="tx1"/>
                </a:solidFill>
                <a:latin typeface="Calibri" panose="020F0502020204030204" pitchFamily="34" charset="0"/>
                <a:cs typeface="Arial" panose="020B0604020202020204" pitchFamily="34" charset="0"/>
              </a:rPr>
              <a:t>Closes the active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Calibri" panose="020F0502020204030204" pitchFamily="34" charset="0"/>
                <a:cs typeface="Arial" panose="020B0604020202020204" pitchFamily="34" charset="0"/>
              </a:rPr>
              <a:t>/Nend - </a:t>
            </a:r>
            <a:r>
              <a:rPr lang="en-US" sz="1200" kern="1200" dirty="0">
                <a:solidFill>
                  <a:schemeClr val="tx1"/>
                </a:solidFill>
                <a:latin typeface="Calibri" panose="020F0502020204030204" pitchFamily="34" charset="0"/>
                <a:cs typeface="Arial" panose="020B0604020202020204" pitchFamily="34" charset="0"/>
              </a:rPr>
              <a:t>Ends the current transaction and prompts the user to log off SAP. </a:t>
            </a:r>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342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16: GFEBS Command-Line</a:t>
            </a:r>
            <a:endParaRPr lang="en-US" sz="1200" dirty="0">
              <a:latin typeface="Calibri" panose="020F0502020204030204" pitchFamily="34" charset="0"/>
              <a:cs typeface="Arial" pitchFamily="34" charset="0"/>
            </a:endParaRP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Facilitator’s Note: </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Type in a T-code. We used ME51N to create a purchase</a:t>
            </a:r>
            <a:r>
              <a:rPr lang="en-US" sz="1200" baseline="0" dirty="0">
                <a:latin typeface="Calibri" panose="020F0502020204030204" pitchFamily="34" charset="0"/>
                <a:cs typeface="Arial" pitchFamily="34" charset="0"/>
              </a:rPr>
              <a:t> request</a:t>
            </a:r>
            <a:r>
              <a:rPr lang="en-US" sz="1200" dirty="0">
                <a:latin typeface="Calibri" panose="020F0502020204030204" pitchFamily="34" charset="0"/>
                <a:cs typeface="Arial" pitchFamily="34" charset="0"/>
              </a:rPr>
              <a:t> </a:t>
            </a:r>
          </a:p>
        </p:txBody>
      </p:sp>
    </p:spTree>
    <p:extLst>
      <p:ext uri="{BB962C8B-B14F-4D97-AF65-F5344CB8AC3E}">
        <p14:creationId xmlns:p14="http://schemas.microsoft.com/office/powerpoint/2010/main" val="46300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17: SAP Easy Access Menu Screen Elements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The Menu Button can be used to drill down to different areas within the system. </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Command Field: Used for T-codes and additional codes to maneuver through GFEBS  </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Add to Favorites:  You can save the T-codes you utilize on a regular basis. You are not limited to what you can save in your favorites folder.  By saving your T-codes you can access your t-codes faster than you can using drill down procedures. 	</a:t>
            </a:r>
          </a:p>
          <a:p>
            <a:endParaRPr lang="en-US" sz="1200" dirty="0">
              <a:latin typeface="Calibri" panose="020F0502020204030204" pitchFamily="34" charset="0"/>
              <a:cs typeface="Arial" pitchFamily="34" charset="0"/>
            </a:endParaRPr>
          </a:p>
          <a:p>
            <a:pPr>
              <a:buFontTx/>
              <a:buNone/>
            </a:pPr>
            <a:r>
              <a:rPr lang="en-US" sz="1200" b="1" u="sng" dirty="0">
                <a:latin typeface="Calibri" panose="020F0502020204030204" pitchFamily="34" charset="0"/>
                <a:cs typeface="Arial" panose="020B0604020202020204" pitchFamily="34" charset="0"/>
              </a:rPr>
              <a:t>Favorites</a:t>
            </a:r>
          </a:p>
          <a:p>
            <a:r>
              <a:rPr lang="en-US" sz="1200" dirty="0">
                <a:latin typeface="Calibri" panose="020F0502020204030204" pitchFamily="34" charset="0"/>
                <a:cs typeface="Arial" panose="020B0604020202020204" pitchFamily="34" charset="0"/>
              </a:rPr>
              <a:t>Favorites are a saved reference in the form of a link to a particular function, location, or site. To add a favorite, you must locate the transaction you would like to save from the menu path on the GFEBS Portal Home Screen. </a:t>
            </a:r>
          </a:p>
          <a:p>
            <a:endParaRPr lang="en-US" sz="1200" i="1" dirty="0">
              <a:latin typeface="Calibri" panose="020F0502020204030204" pitchFamily="34" charset="0"/>
              <a:cs typeface="Arial" panose="020B0604020202020204" pitchFamily="34" charset="0"/>
            </a:endParaRPr>
          </a:p>
          <a:p>
            <a:pPr>
              <a:buFontTx/>
              <a:buNone/>
            </a:pPr>
            <a:r>
              <a:rPr lang="en-US" sz="1200" b="1" u="sng" dirty="0">
                <a:latin typeface="Calibri" panose="020F0502020204030204" pitchFamily="34" charset="0"/>
                <a:cs typeface="Arial" panose="020B0604020202020204" pitchFamily="34" charset="0"/>
              </a:rPr>
              <a:t>Adding Favorites</a:t>
            </a:r>
          </a:p>
          <a:p>
            <a:r>
              <a:rPr lang="en-US" sz="1200" dirty="0">
                <a:latin typeface="Calibri" panose="020F0502020204030204" pitchFamily="34" charset="0"/>
                <a:cs typeface="Arial" panose="020B0604020202020204" pitchFamily="34" charset="0"/>
              </a:rPr>
              <a:t>To add a transaction to your Favorites folder, drill into the menu path on the GFEBS Portal Home Screen. Select and highlight the transaction and click the  button. Review the following screen shot that highlights how to add a favorite.</a:t>
            </a:r>
          </a:p>
          <a:p>
            <a:endParaRPr lang="en-US" sz="1200" dirty="0">
              <a:latin typeface="Calibri" panose="020F050202020403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Arial" panose="020B0604020202020204" pitchFamily="34" charset="0"/>
              </a:rPr>
              <a:t>After you have saved the transaction to your favorites, you can edit the name by right clicking on the transaction you want to change.  A drop down will appear, select “Change Favorites” and you can personalize your favorite. </a:t>
            </a:r>
          </a:p>
        </p:txBody>
      </p:sp>
    </p:spTree>
    <p:extLst>
      <p:ext uri="{BB962C8B-B14F-4D97-AF65-F5344CB8AC3E}">
        <p14:creationId xmlns:p14="http://schemas.microsoft.com/office/powerpoint/2010/main" val="196433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18: Help / Logging Off</a:t>
            </a:r>
          </a:p>
          <a:p>
            <a:endParaRPr lang="en-US" sz="1200" dirty="0">
              <a:latin typeface="Calibri" panose="020F0502020204030204" pitchFamily="34" charset="0"/>
              <a:cs typeface="Arial" panose="020B0604020202020204" pitchFamily="34" charset="0"/>
            </a:endParaRPr>
          </a:p>
          <a:p>
            <a:r>
              <a:rPr lang="en-US" sz="1200" dirty="0">
                <a:latin typeface="Calibri" panose="020F0502020204030204" pitchFamily="34" charset="0"/>
                <a:cs typeface="Arial" panose="020B0604020202020204" pitchFamily="34" charset="0"/>
              </a:rPr>
              <a:t>Facilitator’s Note: </a:t>
            </a:r>
          </a:p>
          <a:p>
            <a:endParaRPr lang="en-US" sz="1200" dirty="0">
              <a:latin typeface="Calibri" panose="020F0502020204030204" pitchFamily="34" charset="0"/>
              <a:cs typeface="Arial" panose="020B0604020202020204" pitchFamily="34" charset="0"/>
            </a:endParaRPr>
          </a:p>
          <a:p>
            <a:r>
              <a:rPr lang="en-US" sz="1200" dirty="0">
                <a:latin typeface="Calibri" panose="020F0502020204030204" pitchFamily="34" charset="0"/>
                <a:cs typeface="Arial" panose="020B0604020202020204" pitchFamily="34" charset="0"/>
              </a:rPr>
              <a:t>Help link will take you to the Performance Support Website (PSW).  This will be addressed later in this block of instructions. </a:t>
            </a:r>
          </a:p>
          <a:p>
            <a:endParaRPr lang="en-US" sz="1200" dirty="0">
              <a:latin typeface="Calibri" panose="020F0502020204030204" pitchFamily="34" charset="0"/>
              <a:cs typeface="Arial" panose="020B0604020202020204" pitchFamily="34" charset="0"/>
            </a:endParaRPr>
          </a:p>
          <a:p>
            <a:r>
              <a:rPr lang="en-US" sz="1200" dirty="0">
                <a:latin typeface="Calibri" panose="020F0502020204030204" pitchFamily="34" charset="0"/>
                <a:cs typeface="Arial" panose="020B0604020202020204" pitchFamily="34" charset="0"/>
              </a:rPr>
              <a:t>Logoff – select this button to logoff or close out GFEBS.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912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a:t>
            </a:r>
            <a:r>
              <a:rPr lang="en-US" sz="1200" b="1" baseline="0" dirty="0">
                <a:latin typeface="Calibri" panose="020F0502020204030204" pitchFamily="34" charset="0"/>
                <a:cs typeface="Arial" panose="020B0604020202020204" pitchFamily="34" charset="0"/>
              </a:rPr>
              <a:t> SLIDE 19</a:t>
            </a:r>
            <a:r>
              <a:rPr lang="en-US" sz="1200" b="1" dirty="0">
                <a:latin typeface="Calibri" panose="020F0502020204030204" pitchFamily="34" charset="0"/>
                <a:cs typeface="Arial" panose="020B0604020202020204" pitchFamily="34" charset="0"/>
              </a:rPr>
              <a:t>: GFEBS Screen Elements</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Facilitator’s Note: </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Navigation Tabs will take you to certain screens that need to be filled based on the T-code and user role you need at the time of input. There are different navigation tabs that display on the screen based on the t-codes or reports you are requesting. </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Fields are used to input information needed for the T-codes. </a:t>
            </a:r>
          </a:p>
        </p:txBody>
      </p:sp>
    </p:spTree>
    <p:extLst>
      <p:ext uri="{BB962C8B-B14F-4D97-AF65-F5344CB8AC3E}">
        <p14:creationId xmlns:p14="http://schemas.microsoft.com/office/powerpoint/2010/main" val="382214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rtl="0" eaLnBrk="0" fontAlgn="base" hangingPunct="0">
              <a:lnSpc>
                <a:spcPct val="100000"/>
              </a:lnSpc>
              <a:spcBef>
                <a:spcPct val="30000"/>
              </a:spcBef>
              <a:spcAft>
                <a:spcPct val="0"/>
              </a:spcAft>
              <a:defRPr/>
            </a:pPr>
            <a:r>
              <a:rPr lang="en-US" sz="1200" b="1" dirty="0">
                <a:latin typeface="Calibri" panose="020F0502020204030204" pitchFamily="34" charset="0"/>
                <a:cs typeface="Arial" panose="020B0604020202020204" pitchFamily="34" charset="0"/>
              </a:rPr>
              <a:t>SHOW SLIDE 2: </a:t>
            </a:r>
            <a:r>
              <a:rPr lang="en-US" sz="1200" b="1" dirty="0">
                <a:solidFill>
                  <a:schemeClr val="tx1"/>
                </a:solidFill>
                <a:latin typeface="Calibri" panose="020F0502020204030204" pitchFamily="34" charset="0"/>
                <a:cs typeface="Arial" panose="020B0604020202020204" pitchFamily="34" charset="0"/>
              </a:rPr>
              <a:t>Terminal Learning Objective</a:t>
            </a:r>
          </a:p>
          <a:p>
            <a:pPr>
              <a:defRPr/>
            </a:pPr>
            <a:endParaRPr lang="en-US" sz="1200" dirty="0">
              <a:latin typeface="Calibri" panose="020F0502020204030204" pitchFamily="34" charset="0"/>
              <a:cs typeface="Arial" panose="020B0604020202020204" pitchFamily="34" charset="0"/>
            </a:endParaRPr>
          </a:p>
          <a:p>
            <a:r>
              <a:rPr lang="en-US" sz="1200" b="1" dirty="0">
                <a:effectLst/>
                <a:latin typeface="Calibri" panose="020F0502020204030204" pitchFamily="34" charset="0"/>
                <a:ea typeface="+mn-ea"/>
                <a:cs typeface="+mn-cs"/>
                <a:sym typeface="Helvetica Neue"/>
              </a:rPr>
              <a:t>Facilitator’s Note</a:t>
            </a:r>
            <a:r>
              <a:rPr lang="en-US" sz="1200" dirty="0">
                <a:effectLst/>
                <a:latin typeface="Calibri" panose="020F0502020204030204" pitchFamily="34" charset="0"/>
                <a:ea typeface="+mn-ea"/>
                <a:cs typeface="+mn-cs"/>
                <a:sym typeface="Helvetica Neue"/>
              </a:rPr>
              <a:t>: Read/State the </a:t>
            </a:r>
            <a:r>
              <a:rPr lang="en-US" sz="1200" dirty="0" err="1">
                <a:effectLst/>
                <a:latin typeface="Calibri" panose="020F0502020204030204" pitchFamily="34" charset="0"/>
                <a:ea typeface="+mn-ea"/>
                <a:cs typeface="+mn-cs"/>
                <a:sym typeface="Helvetica Neue"/>
              </a:rPr>
              <a:t>TLO</a:t>
            </a:r>
            <a:r>
              <a:rPr lang="en-US" sz="1200" dirty="0">
                <a:effectLst/>
                <a:latin typeface="Calibri" panose="020F0502020204030204" pitchFamily="34" charset="0"/>
                <a:ea typeface="+mn-ea"/>
                <a:cs typeface="+mn-cs"/>
                <a:sym typeface="Helvetica Neue"/>
              </a:rPr>
              <a:t> </a:t>
            </a:r>
          </a:p>
          <a:p>
            <a:r>
              <a:rPr lang="en-US" sz="1200" b="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Safety Requirement:  </a:t>
            </a:r>
            <a:r>
              <a:rPr lang="en-US" sz="1200" dirty="0">
                <a:effectLst/>
                <a:latin typeface="Calibri" panose="020F0502020204030204" pitchFamily="34" charset="0"/>
                <a:ea typeface="+mn-ea"/>
                <a:cs typeface="+mn-cs"/>
                <a:sym typeface="Helvetica Neue"/>
              </a:rPr>
              <a:t>In a training environment, leaders must perform a risk assessment in accordance with DA PAM 385-30, Risk Management. Leaders will complete a DD Form 2977 RISK MANAGEMENT WORKSHEET during the planning and completion of each task and sub-task by assessing mission, enemy, terrain and weather, troops and support available-time available and civil considerations, (</a:t>
            </a:r>
            <a:r>
              <a:rPr lang="en-US" sz="1200" dirty="0" err="1">
                <a:effectLst/>
                <a:latin typeface="Calibri" panose="020F0502020204030204" pitchFamily="34" charset="0"/>
                <a:ea typeface="+mn-ea"/>
                <a:cs typeface="+mn-cs"/>
                <a:sym typeface="Helvetica Neue"/>
              </a:rPr>
              <a:t>METT</a:t>
            </a:r>
            <a:r>
              <a:rPr lang="en-US" sz="1200" dirty="0">
                <a:effectLst/>
                <a:latin typeface="Calibri" panose="020F0502020204030204" pitchFamily="34" charset="0"/>
                <a:ea typeface="+mn-ea"/>
                <a:cs typeface="+mn-cs"/>
                <a:sym typeface="Helvetica Neue"/>
              </a:rPr>
              <a:t>-TC).  Local policies and procedures must be followed during times of increased heat category in order to avoid heat related injury. Consider the work/rest cycles and water replacement guidelines </a:t>
            </a:r>
            <a:r>
              <a:rPr lang="en-US" sz="1200" dirty="0" err="1">
                <a:effectLst/>
                <a:latin typeface="Calibri" panose="020F0502020204030204" pitchFamily="34" charset="0"/>
                <a:ea typeface="+mn-ea"/>
                <a:cs typeface="+mn-cs"/>
                <a:sym typeface="Helvetica Neue"/>
              </a:rPr>
              <a:t>IAW</a:t>
            </a:r>
            <a:r>
              <a:rPr lang="en-US" sz="1200" dirty="0">
                <a:effectLst/>
                <a:latin typeface="Calibri" panose="020F0502020204030204" pitchFamily="34" charset="0"/>
                <a:ea typeface="+mn-ea"/>
                <a:cs typeface="+mn-cs"/>
                <a:sym typeface="Helvetica Neue"/>
              </a:rPr>
              <a:t> </a:t>
            </a:r>
            <a:r>
              <a:rPr lang="en-US" sz="1200" dirty="0" err="1">
                <a:effectLst/>
                <a:latin typeface="Calibri" panose="020F0502020204030204" pitchFamily="34" charset="0"/>
                <a:ea typeface="+mn-ea"/>
                <a:cs typeface="+mn-cs"/>
                <a:sym typeface="Helvetica Neue"/>
              </a:rPr>
              <a:t>TRADOC</a:t>
            </a:r>
            <a:r>
              <a:rPr lang="en-US" sz="1200" dirty="0">
                <a:effectLst/>
                <a:latin typeface="Calibri" panose="020F0502020204030204" pitchFamily="34" charset="0"/>
                <a:ea typeface="+mn-ea"/>
                <a:cs typeface="+mn-cs"/>
                <a:sym typeface="Helvetica Neue"/>
              </a:rPr>
              <a:t> Regulation 350-29.</a:t>
            </a:r>
          </a:p>
          <a:p>
            <a:r>
              <a:rPr lang="en-US" sz="1200" b="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Risk Assessment Level: </a:t>
            </a:r>
            <a:r>
              <a:rPr lang="en-US" sz="1200" dirty="0">
                <a:effectLst/>
                <a:latin typeface="Calibri" panose="020F0502020204030204" pitchFamily="34" charset="0"/>
                <a:ea typeface="+mn-ea"/>
                <a:cs typeface="+mn-cs"/>
                <a:sym typeface="Helvetica Neue"/>
              </a:rPr>
              <a:t>Low. </a:t>
            </a:r>
          </a:p>
          <a:p>
            <a:r>
              <a:rPr lang="en-US" sz="1200" b="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Environmental Considerations:   </a:t>
            </a:r>
            <a:r>
              <a:rPr lang="en-US" sz="1200" dirty="0">
                <a:effectLst/>
                <a:latin typeface="Calibri" panose="020F0502020204030204" pitchFamily="34" charset="0"/>
                <a:ea typeface="+mn-ea"/>
                <a:cs typeface="+mn-cs"/>
                <a:sym typeface="Helvetica Neue"/>
              </a:rPr>
              <a:t>Environmental protection is not just the law but the right thing to do.  It is a continual process and starts with deliberate planning. Always be alert to ways to protect our environment during training and missions.  In doing so, you will contribute to the sustainment of our training resources while protecting people and the environment from harmful effects. Refer to FM 3-34.5 Environmental Considerations and </a:t>
            </a:r>
            <a:r>
              <a:rPr lang="en-US" sz="1200" dirty="0" err="1">
                <a:effectLst/>
                <a:latin typeface="Calibri" panose="020F0502020204030204" pitchFamily="34" charset="0"/>
                <a:ea typeface="+mn-ea"/>
                <a:cs typeface="+mn-cs"/>
                <a:sym typeface="Helvetica Neue"/>
              </a:rPr>
              <a:t>GTA</a:t>
            </a:r>
            <a:r>
              <a:rPr lang="en-US" sz="1200" dirty="0">
                <a:effectLst/>
                <a:latin typeface="Calibri" panose="020F0502020204030204" pitchFamily="34" charset="0"/>
                <a:ea typeface="+mn-ea"/>
                <a:cs typeface="+mn-cs"/>
                <a:sym typeface="Helvetica Neue"/>
              </a:rPr>
              <a:t> 05-08-002 ENVIRONMENTAL-RELATED RISK ASSESSMENT.</a:t>
            </a:r>
          </a:p>
          <a:p>
            <a:r>
              <a:rPr lang="en-US" sz="1200" b="1" dirty="0">
                <a:effectLst/>
                <a:latin typeface="Calibri" panose="020F0502020204030204" pitchFamily="34" charset="0"/>
                <a:ea typeface="+mn-ea"/>
                <a:cs typeface="+mn-cs"/>
                <a:sym typeface="Helvetica Neue"/>
              </a:rPr>
              <a:t> </a:t>
            </a:r>
            <a:endParaRPr lang="en-US" sz="1200" dirty="0">
              <a:effectLst/>
              <a:latin typeface="Calibri" panose="020F0502020204030204" pitchFamily="34" charset="0"/>
              <a:ea typeface="+mn-ea"/>
              <a:cs typeface="+mn-cs"/>
              <a:sym typeface="Helvetica Neue"/>
            </a:endParaRPr>
          </a:p>
          <a:p>
            <a:r>
              <a:rPr lang="en-US" sz="1200" b="1" dirty="0">
                <a:effectLst/>
                <a:latin typeface="Calibri" panose="020F0502020204030204" pitchFamily="34" charset="0"/>
                <a:ea typeface="+mn-ea"/>
                <a:cs typeface="+mn-cs"/>
                <a:sym typeface="Helvetica Neue"/>
              </a:rPr>
              <a:t>Evaluation: </a:t>
            </a:r>
            <a:r>
              <a:rPr lang="en-US" sz="1200" dirty="0">
                <a:effectLst/>
                <a:latin typeface="Calibri" panose="020F0502020204030204" pitchFamily="34" charset="0"/>
                <a:ea typeface="+mn-ea"/>
                <a:cs typeface="+mn-cs"/>
                <a:sym typeface="Helvetica Neue"/>
              </a:rPr>
              <a:t>Learners will take a test following week 1 and week 2. Learners must score 80% or higher to obtain a passing score.</a:t>
            </a:r>
          </a:p>
          <a:p>
            <a:r>
              <a:rPr lang="en-US" sz="1200" dirty="0">
                <a:effectLst/>
                <a:latin typeface="Calibri" panose="020F0502020204030204" pitchFamily="34" charset="0"/>
                <a:ea typeface="+mn-ea"/>
                <a:cs typeface="+mn-cs"/>
                <a:sym typeface="Helvetica Neue"/>
              </a:rPr>
              <a:t> </a:t>
            </a:r>
          </a:p>
          <a:p>
            <a:r>
              <a:rPr lang="en-US" sz="1200" b="1" dirty="0">
                <a:effectLst/>
                <a:latin typeface="Calibri" panose="020F0502020204030204" pitchFamily="34" charset="0"/>
                <a:ea typeface="+mn-ea"/>
                <a:cs typeface="+mn-cs"/>
                <a:sym typeface="Helvetica Neue"/>
              </a:rPr>
              <a:t>Instructional Lead-in: </a:t>
            </a:r>
            <a:r>
              <a:rPr lang="en-US" sz="1200" dirty="0">
                <a:latin typeface="Calibri" panose="020F0502020204030204" pitchFamily="34" charset="0"/>
                <a:cs typeface="Arial" panose="020B0604020202020204" pitchFamily="34" charset="0"/>
              </a:rPr>
              <a:t>In order to understand the GFEBS system of financial auditability and accountability, we must first become familiar with the SAP system, its language, and the vast capabilities it serves through millions of transactions per day across the globe. It is literally the first step in the thousand mile journey.</a:t>
            </a:r>
          </a:p>
        </p:txBody>
      </p:sp>
    </p:spTree>
    <p:extLst>
      <p:ext uri="{BB962C8B-B14F-4D97-AF65-F5344CB8AC3E}">
        <p14:creationId xmlns:p14="http://schemas.microsoft.com/office/powerpoint/2010/main" val="226375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20: </a:t>
            </a:r>
            <a:r>
              <a:rPr lang="en-US" sz="1200" dirty="0">
                <a:latin typeface="Calibri" panose="020F0502020204030204" pitchFamily="34" charset="0"/>
                <a:cs typeface="Arial" panose="020B0604020202020204" pitchFamily="34" charset="0"/>
              </a:rPr>
              <a:t>Input Fields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Arial" panose="020B0604020202020204" pitchFamily="34" charset="0"/>
              </a:rPr>
              <a:t>Facilitator’s Note: </a:t>
            </a: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There are 3 types of data entry fields:  </a:t>
            </a:r>
            <a:endParaRPr lang="en-US" sz="1200" b="1" dirty="0">
              <a:latin typeface="Calibri" panose="020F0502020204030204" pitchFamily="34" charset="0"/>
              <a:cs typeface="Arial" panose="020B0604020202020204" pitchFamily="34" charset="0"/>
            </a:endParaRPr>
          </a:p>
          <a:p>
            <a:pPr marL="228600" indent="-228600">
              <a:buFont typeface="+mj-lt"/>
              <a:buAutoNum type="arabicPeriod"/>
              <a:defRPr/>
            </a:pPr>
            <a:r>
              <a:rPr lang="en-US" sz="1200" dirty="0">
                <a:latin typeface="Calibri" panose="020F0502020204030204" pitchFamily="34" charset="0"/>
                <a:cs typeface="Arial" panose="020B0604020202020204" pitchFamily="34" charset="0"/>
              </a:rPr>
              <a:t>Required Fields = R</a:t>
            </a:r>
          </a:p>
          <a:p>
            <a:pPr marL="228600" indent="-228600">
              <a:buFont typeface="+mj-lt"/>
              <a:buAutoNum type="arabicPeriod"/>
              <a:defRPr/>
            </a:pPr>
            <a:r>
              <a:rPr lang="en-US" sz="1200" dirty="0">
                <a:latin typeface="Calibri" panose="020F0502020204030204" pitchFamily="34" charset="0"/>
                <a:cs typeface="Arial" panose="020B0604020202020204" pitchFamily="34" charset="0"/>
              </a:rPr>
              <a:t>Optional Fields = O</a:t>
            </a:r>
          </a:p>
          <a:p>
            <a:pPr marL="228600" indent="-228600">
              <a:buFont typeface="+mj-lt"/>
              <a:buAutoNum type="arabicPeriod"/>
              <a:defRPr/>
            </a:pPr>
            <a:r>
              <a:rPr lang="en-US" sz="1200" dirty="0">
                <a:latin typeface="Calibri" panose="020F0502020204030204" pitchFamily="34" charset="0"/>
                <a:cs typeface="Arial" panose="020B0604020202020204" pitchFamily="34" charset="0"/>
              </a:rPr>
              <a:t>Conditional fields = C</a:t>
            </a:r>
          </a:p>
          <a:p>
            <a:pPr>
              <a:defRPr/>
            </a:pPr>
            <a:r>
              <a:rPr lang="en-US" sz="1200" dirty="0">
                <a:latin typeface="Calibri" panose="020F0502020204030204" pitchFamily="34" charset="0"/>
                <a:cs typeface="Arial" panose="020B0604020202020204" pitchFamily="34" charset="0"/>
              </a:rPr>
              <a:t>The R/O/C column in the field description table represents the three types of data entry fields in SAP.</a:t>
            </a:r>
          </a:p>
          <a:p>
            <a:pPr>
              <a:defRPr/>
            </a:pPr>
            <a:r>
              <a:rPr lang="en-US" sz="1200" dirty="0">
                <a:latin typeface="Calibri" panose="020F0502020204030204" pitchFamily="34" charset="0"/>
                <a:cs typeface="Arial" panose="020B0604020202020204" pitchFamily="34" charset="0"/>
              </a:rPr>
              <a:t>·         </a:t>
            </a:r>
            <a:r>
              <a:rPr lang="en-US" sz="1200" b="1" dirty="0">
                <a:latin typeface="Calibri" panose="020F0502020204030204" pitchFamily="34" charset="0"/>
                <a:cs typeface="Arial" panose="020B0604020202020204" pitchFamily="34" charset="0"/>
              </a:rPr>
              <a:t>R</a:t>
            </a:r>
            <a:r>
              <a:rPr lang="en-US" sz="1200" dirty="0">
                <a:latin typeface="Calibri" panose="020F0502020204030204" pitchFamily="34" charset="0"/>
                <a:cs typeface="Arial" panose="020B0604020202020204" pitchFamily="34" charset="0"/>
              </a:rPr>
              <a:t> is for </a:t>
            </a:r>
            <a:r>
              <a:rPr lang="en-US" sz="1200" b="1" dirty="0">
                <a:latin typeface="Calibri" panose="020F0502020204030204" pitchFamily="34" charset="0"/>
                <a:cs typeface="Arial" panose="020B0604020202020204" pitchFamily="34" charset="0"/>
              </a:rPr>
              <a:t>required</a:t>
            </a:r>
            <a:r>
              <a:rPr lang="en-US" sz="1200" dirty="0">
                <a:latin typeface="Calibri" panose="020F0502020204030204" pitchFamily="34" charset="0"/>
                <a:cs typeface="Arial" panose="020B0604020202020204" pitchFamily="34" charset="0"/>
              </a:rPr>
              <a:t> fields that must be populated to complete a transaction.</a:t>
            </a:r>
          </a:p>
          <a:p>
            <a:pPr>
              <a:defRPr/>
            </a:pPr>
            <a:r>
              <a:rPr lang="en-US" sz="1200" dirty="0">
                <a:latin typeface="Calibri" panose="020F0502020204030204" pitchFamily="34" charset="0"/>
                <a:cs typeface="Arial" panose="020B0604020202020204" pitchFamily="34" charset="0"/>
              </a:rPr>
              <a:t>·         </a:t>
            </a:r>
            <a:r>
              <a:rPr lang="en-US" sz="1200" b="1" dirty="0">
                <a:latin typeface="Calibri" panose="020F0502020204030204" pitchFamily="34" charset="0"/>
                <a:cs typeface="Arial" panose="020B0604020202020204" pitchFamily="34" charset="0"/>
              </a:rPr>
              <a:t>O</a:t>
            </a:r>
            <a:r>
              <a:rPr lang="en-US" sz="1200" dirty="0">
                <a:latin typeface="Calibri" panose="020F0502020204030204" pitchFamily="34" charset="0"/>
                <a:cs typeface="Arial" panose="020B0604020202020204" pitchFamily="34" charset="0"/>
              </a:rPr>
              <a:t> is for </a:t>
            </a:r>
            <a:r>
              <a:rPr lang="en-US" sz="1200" b="1" dirty="0">
                <a:latin typeface="Calibri" panose="020F0502020204030204" pitchFamily="34" charset="0"/>
                <a:cs typeface="Arial" panose="020B0604020202020204" pitchFamily="34" charset="0"/>
              </a:rPr>
              <a:t>optional</a:t>
            </a:r>
            <a:r>
              <a:rPr lang="en-US" sz="1200" dirty="0">
                <a:latin typeface="Calibri" panose="020F0502020204030204" pitchFamily="34" charset="0"/>
                <a:cs typeface="Arial" panose="020B0604020202020204" pitchFamily="34" charset="0"/>
              </a:rPr>
              <a:t> fields that are not mandatory to complete a transaction.</a:t>
            </a:r>
          </a:p>
          <a:p>
            <a:pPr>
              <a:defRPr/>
            </a:pPr>
            <a:r>
              <a:rPr lang="en-US" sz="1200" dirty="0">
                <a:latin typeface="Calibri" panose="020F0502020204030204" pitchFamily="34" charset="0"/>
                <a:cs typeface="Arial" panose="020B0604020202020204" pitchFamily="34" charset="0"/>
              </a:rPr>
              <a:t>·         </a:t>
            </a:r>
            <a:r>
              <a:rPr lang="en-US" sz="1200" b="1" dirty="0">
                <a:latin typeface="Calibri" panose="020F0502020204030204" pitchFamily="34" charset="0"/>
                <a:cs typeface="Arial" panose="020B0604020202020204" pitchFamily="34" charset="0"/>
              </a:rPr>
              <a:t>C</a:t>
            </a:r>
            <a:r>
              <a:rPr lang="en-US" sz="1200" dirty="0">
                <a:latin typeface="Calibri" panose="020F0502020204030204" pitchFamily="34" charset="0"/>
                <a:cs typeface="Arial" panose="020B0604020202020204" pitchFamily="34" charset="0"/>
              </a:rPr>
              <a:t> is for </a:t>
            </a:r>
            <a:r>
              <a:rPr lang="en-US" sz="1200" b="1" dirty="0">
                <a:latin typeface="Calibri" panose="020F0502020204030204" pitchFamily="34" charset="0"/>
                <a:cs typeface="Arial" panose="020B0604020202020204" pitchFamily="34" charset="0"/>
              </a:rPr>
              <a:t>conditional</a:t>
            </a:r>
            <a:r>
              <a:rPr lang="en-US" sz="1200" dirty="0">
                <a:latin typeface="Calibri" panose="020F0502020204030204" pitchFamily="34" charset="0"/>
                <a:cs typeface="Arial" panose="020B0604020202020204" pitchFamily="34" charset="0"/>
              </a:rPr>
              <a:t> fields that are dependent on population of related fields and specific transactional events.  On certain screens you may need to scroll to view additional data fields.</a:t>
            </a:r>
          </a:p>
          <a:p>
            <a:pPr>
              <a:defRPr/>
            </a:pPr>
            <a:endParaRPr lang="en-US" sz="1200" dirty="0">
              <a:latin typeface="Calibri" panose="020F0502020204030204" pitchFamily="34" charset="0"/>
              <a:cs typeface="Arial" panose="020B0604020202020204" pitchFamily="34" charset="0"/>
            </a:endParaRPr>
          </a:p>
          <a:p>
            <a:pPr>
              <a:defRPr/>
            </a:pPr>
            <a:r>
              <a:rPr lang="en-US" sz="1200" dirty="0">
                <a:latin typeface="Calibri" panose="020F0502020204030204" pitchFamily="34" charset="0"/>
                <a:cs typeface="Arial" panose="020B0604020202020204" pitchFamily="34" charset="0"/>
              </a:rPr>
              <a:t>You will see these data entry fields when you utilize the user procedures and job aides within the PSW and Milwiki.</a:t>
            </a:r>
          </a:p>
          <a:p>
            <a:pPr>
              <a:defRPr/>
            </a:pPr>
            <a:r>
              <a:rPr lang="en-US" sz="1200" dirty="0">
                <a:latin typeface="Calibri" panose="020F0502020204030204" pitchFamily="34" charset="0"/>
                <a:cs typeface="Arial" panose="020B0604020202020204" pitchFamily="34" charset="0"/>
              </a:rPr>
              <a:t>During the GFEBS training we will use only the Required Fields.  Your unit policies or supervisor will designate what fields will be used for that location. </a:t>
            </a:r>
          </a:p>
        </p:txBody>
      </p:sp>
    </p:spTree>
    <p:extLst>
      <p:ext uri="{BB962C8B-B14F-4D97-AF65-F5344CB8AC3E}">
        <p14:creationId xmlns:p14="http://schemas.microsoft.com/office/powerpoint/2010/main" val="193387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21: Radio Buttons and Checkboxes</a:t>
            </a:r>
          </a:p>
          <a:p>
            <a:endParaRPr lang="en-US" sz="1200" b="1" dirty="0">
              <a:latin typeface="Calibri" panose="020F0502020204030204" pitchFamily="34" charset="0"/>
              <a:cs typeface="Arial" panose="020B0604020202020204" pitchFamily="34" charset="0"/>
            </a:endParaRPr>
          </a:p>
          <a:p>
            <a:r>
              <a:rPr lang="en-US" sz="1200" b="1" dirty="0">
                <a:latin typeface="Calibri" panose="020F0502020204030204" pitchFamily="34" charset="0"/>
                <a:cs typeface="Arial" panose="020B0604020202020204" pitchFamily="34" charset="0"/>
              </a:rPr>
              <a:t>Facilitator’s Note: </a:t>
            </a:r>
          </a:p>
          <a:p>
            <a:endParaRPr lang="en-US" sz="1200" b="1" dirty="0">
              <a:latin typeface="Calibri" panose="020F0502020204030204" pitchFamily="34" charset="0"/>
              <a:cs typeface="Arial" panose="020B0604020202020204" pitchFamily="34" charset="0"/>
            </a:endParaRPr>
          </a:p>
          <a:p>
            <a:r>
              <a:rPr lang="en-US" sz="1200" b="1" dirty="0">
                <a:latin typeface="Calibri" panose="020F0502020204030204" pitchFamily="34" charset="0"/>
                <a:cs typeface="Arial" panose="020B0604020202020204" pitchFamily="34" charset="0"/>
              </a:rPr>
              <a:t>Radio</a:t>
            </a:r>
            <a:r>
              <a:rPr lang="en-US" sz="1200" dirty="0">
                <a:latin typeface="Calibri" panose="020F0502020204030204" pitchFamily="34" charset="0"/>
                <a:cs typeface="Arial" pitchFamily="34" charset="0"/>
              </a:rPr>
              <a:t> </a:t>
            </a:r>
            <a:r>
              <a:rPr lang="en-US" sz="1200" b="1" dirty="0">
                <a:latin typeface="Calibri" panose="020F0502020204030204" pitchFamily="34" charset="0"/>
                <a:cs typeface="Arial" pitchFamily="34" charset="0"/>
              </a:rPr>
              <a:t>buttons</a:t>
            </a:r>
            <a:r>
              <a:rPr lang="en-US" sz="1200" dirty="0">
                <a:latin typeface="Calibri" panose="020F0502020204030204" pitchFamily="34" charset="0"/>
                <a:cs typeface="Arial" pitchFamily="34" charset="0"/>
              </a:rPr>
              <a:t> offer a single select, while </a:t>
            </a:r>
            <a:r>
              <a:rPr lang="en-US" sz="1200" b="1" dirty="0">
                <a:latin typeface="Calibri" panose="020F0502020204030204" pitchFamily="34" charset="0"/>
                <a:cs typeface="Arial" pitchFamily="34" charset="0"/>
              </a:rPr>
              <a:t>check</a:t>
            </a:r>
            <a:r>
              <a:rPr lang="en-US" sz="1200" dirty="0">
                <a:latin typeface="Calibri" panose="020F0502020204030204" pitchFamily="34" charset="0"/>
                <a:cs typeface="Arial" pitchFamily="34" charset="0"/>
              </a:rPr>
              <a:t> </a:t>
            </a:r>
            <a:r>
              <a:rPr lang="en-US" sz="1200" b="1" dirty="0">
                <a:latin typeface="Calibri" panose="020F0502020204030204" pitchFamily="34" charset="0"/>
                <a:cs typeface="Arial" pitchFamily="34" charset="0"/>
              </a:rPr>
              <a:t>boxes</a:t>
            </a:r>
            <a:r>
              <a:rPr lang="en-US" sz="1200" dirty="0">
                <a:latin typeface="Calibri" panose="020F0502020204030204" pitchFamily="34" charset="0"/>
                <a:cs typeface="Arial" pitchFamily="34" charset="0"/>
              </a:rPr>
              <a:t> offer a multiple select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34327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auto" latinLnBrk="0" hangingPunct="0">
              <a:lnSpc>
                <a:spcPct val="105000"/>
              </a:lnSpc>
              <a:spcBef>
                <a:spcPct val="30000"/>
              </a:spcBef>
              <a:spcAft>
                <a:spcPts val="0"/>
              </a:spcAft>
              <a:buClrTx/>
              <a:buSzTx/>
              <a:buFontTx/>
              <a:buNone/>
              <a:tabLst/>
              <a:defRPr/>
            </a:pPr>
            <a:r>
              <a:rPr lang="en-US" sz="1200" b="1" dirty="0">
                <a:latin typeface="Calibri" panose="020F0502020204030204" pitchFamily="34" charset="0"/>
                <a:cs typeface="Arial" panose="020B0604020202020204" pitchFamily="34" charset="0"/>
              </a:rPr>
              <a:t>SHOW SLIDE 22: Status Bar System Messages</a:t>
            </a:r>
          </a:p>
          <a:p>
            <a:pPr fontAlgn="auto">
              <a:lnSpc>
                <a:spcPct val="105000"/>
              </a:lnSpc>
              <a:spcAft>
                <a:spcPts val="0"/>
              </a:spcAft>
              <a:defRPr/>
            </a:pPr>
            <a:endParaRPr lang="en-US" sz="1200"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dirty="0">
                <a:latin typeface="Calibri" panose="020F0502020204030204" pitchFamily="34" charset="0"/>
                <a:cs typeface="Arial" panose="020B0604020202020204" pitchFamily="34" charset="0"/>
              </a:rPr>
              <a:t>Facilitator’s Note: </a:t>
            </a:r>
          </a:p>
          <a:p>
            <a:pPr fontAlgn="auto">
              <a:lnSpc>
                <a:spcPct val="105000"/>
              </a:lnSpc>
              <a:spcAft>
                <a:spcPts val="0"/>
              </a:spcAft>
              <a:defRPr/>
            </a:pPr>
            <a:endParaRPr lang="en-US" sz="1200"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dirty="0">
                <a:latin typeface="Calibri" panose="020F0502020204030204" pitchFamily="34" charset="0"/>
                <a:cs typeface="Arial" panose="020B0604020202020204" pitchFamily="34" charset="0"/>
              </a:rPr>
              <a:t>Status Bar - The Status bar is located on the lower left corner of the screen. It displays information such as warning and error messages. There are three different types of status messages. Review the message types listed below.</a:t>
            </a:r>
          </a:p>
          <a:p>
            <a:pPr fontAlgn="auto">
              <a:lnSpc>
                <a:spcPct val="105000"/>
              </a:lnSpc>
              <a:spcAft>
                <a:spcPts val="0"/>
              </a:spcAft>
              <a:buFont typeface="Arial" pitchFamily="34" charset="0"/>
              <a:buChar char="•"/>
              <a:defRPr/>
            </a:pPr>
            <a:endParaRPr lang="en-US" sz="1200"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dirty="0">
                <a:latin typeface="Calibri" panose="020F0502020204030204" pitchFamily="34" charset="0"/>
                <a:cs typeface="Arial" panose="020B0604020202020204" pitchFamily="34" charset="0"/>
              </a:rPr>
              <a:t>Message Type Description:</a:t>
            </a:r>
            <a:r>
              <a:rPr lang="en-US" sz="1200" baseline="0" dirty="0">
                <a:latin typeface="Calibri" panose="020F0502020204030204" pitchFamily="34" charset="0"/>
                <a:cs typeface="Arial" panose="020B0604020202020204" pitchFamily="34" charset="0"/>
              </a:rPr>
              <a:t> </a:t>
            </a:r>
            <a:endParaRPr lang="en-US" sz="1200" dirty="0">
              <a:latin typeface="Calibri" panose="020F0502020204030204" pitchFamily="34" charset="0"/>
              <a:cs typeface="Arial" panose="020B0604020202020204" pitchFamily="34" charset="0"/>
            </a:endParaRPr>
          </a:p>
          <a:p>
            <a:pPr fontAlgn="auto">
              <a:lnSpc>
                <a:spcPct val="105000"/>
              </a:lnSpc>
              <a:spcAft>
                <a:spcPts val="0"/>
              </a:spcAft>
              <a:defRPr/>
            </a:pPr>
            <a:endParaRPr lang="en-US" sz="1200" b="0" u="none"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b="0" u="none" dirty="0">
                <a:latin typeface="Calibri" panose="020F0502020204030204" pitchFamily="34" charset="0"/>
                <a:cs typeface="Arial" panose="020B0604020202020204" pitchFamily="34" charset="0"/>
              </a:rPr>
              <a:t>Error Message </a:t>
            </a:r>
            <a:r>
              <a:rPr lang="en-US" sz="1200" b="0" dirty="0">
                <a:latin typeface="Calibri" panose="020F0502020204030204" pitchFamily="34" charset="0"/>
                <a:cs typeface="Arial" panose="020B0604020202020204" pitchFamily="34" charset="0"/>
              </a:rPr>
              <a:t>- Messages indicating incorrect entry in the system such as required or inaccurate data. You will not be able to continue with your transaction until these messages are addressed.  </a:t>
            </a:r>
          </a:p>
          <a:p>
            <a:pPr fontAlgn="auto">
              <a:lnSpc>
                <a:spcPct val="105000"/>
              </a:lnSpc>
              <a:spcAft>
                <a:spcPts val="0"/>
              </a:spcAft>
              <a:defRPr/>
            </a:pPr>
            <a:endParaRPr lang="en-US" sz="1200" b="0" u="none"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b="0" u="none" dirty="0">
                <a:latin typeface="Calibri" panose="020F0502020204030204" pitchFamily="34" charset="0"/>
                <a:cs typeface="Arial" panose="020B0604020202020204" pitchFamily="34" charset="0"/>
              </a:rPr>
              <a:t>Info Message </a:t>
            </a:r>
            <a:r>
              <a:rPr lang="en-US" sz="1200" b="0" dirty="0">
                <a:latin typeface="Calibri" panose="020F0502020204030204" pitchFamily="34" charset="0"/>
                <a:cs typeface="Arial" panose="020B0604020202020204" pitchFamily="34" charset="0"/>
              </a:rPr>
              <a:t>- Affirmative system messages or messages displaying information on a transaction. </a:t>
            </a:r>
          </a:p>
          <a:p>
            <a:pPr fontAlgn="auto">
              <a:lnSpc>
                <a:spcPct val="105000"/>
              </a:lnSpc>
              <a:spcAft>
                <a:spcPts val="0"/>
              </a:spcAft>
              <a:defRPr/>
            </a:pPr>
            <a:endParaRPr lang="en-US" sz="1200" b="0" u="none" dirty="0">
              <a:latin typeface="Calibri" panose="020F0502020204030204" pitchFamily="34" charset="0"/>
              <a:cs typeface="Arial" panose="020B0604020202020204" pitchFamily="34" charset="0"/>
            </a:endParaRPr>
          </a:p>
          <a:p>
            <a:pPr fontAlgn="auto">
              <a:lnSpc>
                <a:spcPct val="105000"/>
              </a:lnSpc>
              <a:spcAft>
                <a:spcPts val="0"/>
              </a:spcAft>
              <a:defRPr/>
            </a:pPr>
            <a:r>
              <a:rPr lang="en-US" sz="1200" b="0" u="none" dirty="0">
                <a:latin typeface="Calibri" panose="020F0502020204030204" pitchFamily="34" charset="0"/>
                <a:cs typeface="Arial" panose="020B0604020202020204" pitchFamily="34" charset="0"/>
              </a:rPr>
              <a:t>Warning Message </a:t>
            </a:r>
            <a:r>
              <a:rPr lang="en-US" sz="1200" b="0" dirty="0">
                <a:latin typeface="Calibri" panose="020F0502020204030204" pitchFamily="34" charset="0"/>
                <a:cs typeface="Arial" pitchFamily="34" charset="0"/>
              </a:rPr>
              <a:t>- Messages that identify information that may possibly be an error. These messages may or may not allow you to continue with your transaction, depending on its function within the system. </a:t>
            </a:r>
          </a:p>
          <a:p>
            <a:pPr fontAlgn="auto">
              <a:lnSpc>
                <a:spcPct val="105000"/>
              </a:lnSpc>
              <a:spcAft>
                <a:spcPts val="0"/>
              </a:spcAft>
              <a:defRPr/>
            </a:pPr>
            <a:endParaRPr lang="en-US" sz="1200" b="0" dirty="0">
              <a:latin typeface="Calibri" panose="020F0502020204030204" pitchFamily="34" charset="0"/>
              <a:cs typeface="Arial" pitchFamily="34" charset="0"/>
            </a:endParaRPr>
          </a:p>
          <a:p>
            <a:pPr marL="0" marR="0" lvl="0" indent="0" algn="l" defTabSz="914400" rtl="0" eaLnBrk="0" fontAlgn="auto" latinLnBrk="0" hangingPunct="0">
              <a:lnSpc>
                <a:spcPct val="105000"/>
              </a:lnSpc>
              <a:spcBef>
                <a:spcPct val="30000"/>
              </a:spcBef>
              <a:spcAft>
                <a:spcPts val="0"/>
              </a:spcAft>
              <a:buClrTx/>
              <a:buSzTx/>
              <a:buFontTx/>
              <a:buNone/>
              <a:tabLst/>
              <a:defRPr/>
            </a:pPr>
            <a:r>
              <a:rPr lang="en-US" sz="1200" b="0" dirty="0">
                <a:latin typeface="Calibri" panose="020F0502020204030204" pitchFamily="34" charset="0"/>
                <a:cs typeface="Arial" pitchFamily="34" charset="0"/>
              </a:rPr>
              <a:t>Facilitator’s Note:  Visual symbols of what to expect when there is an error, informational symbol, and a warning (caution) symbol. The caution does NOT indicate a hard-stop in the system.</a:t>
            </a:r>
          </a:p>
          <a:p>
            <a:pPr fontAlgn="auto">
              <a:lnSpc>
                <a:spcPct val="105000"/>
              </a:lnSpc>
              <a:spcAft>
                <a:spcPts val="0"/>
              </a:spcAft>
              <a:defRPr/>
            </a:pPr>
            <a:endParaRPr lang="en-US" sz="1200" b="0" dirty="0">
              <a:latin typeface="Calibri" panose="020F0502020204030204" pitchFamily="34" charset="0"/>
              <a:cs typeface="Arial" pitchFamily="34" charset="0"/>
            </a:endParaRPr>
          </a:p>
          <a:p>
            <a:pPr>
              <a:defRPr/>
            </a:pPr>
            <a:endParaRPr lang="en-US" sz="1200" b="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32158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23: Wildcard Characters</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Using Wildcard Characters: Performing wildcard search will increase system performance since fewer records will be pulled from the system. Here are some examples of using a Wildcard search:</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Placing the * at the end of a string causes the system to return all records that begin with the letters before the *. </a:t>
            </a:r>
          </a:p>
          <a:p>
            <a:r>
              <a:rPr lang="en-US" sz="1200" dirty="0">
                <a:latin typeface="Calibri" panose="020F0502020204030204" pitchFamily="34" charset="0"/>
                <a:cs typeface="Arial" pitchFamily="34" charset="0"/>
              </a:rPr>
              <a:t>Placing the * at the beginning of a string, the system will find all records that contains the characters at the end.</a:t>
            </a:r>
          </a:p>
          <a:p>
            <a:r>
              <a:rPr lang="en-US" sz="1200" dirty="0">
                <a:latin typeface="Calibri" panose="020F0502020204030204" pitchFamily="34" charset="0"/>
                <a:cs typeface="Arial" pitchFamily="34" charset="0"/>
              </a:rPr>
              <a:t>If you place the * at the beginning and end of the string, the system returns all records that contain the string at the beginning, middle, and/or end. </a:t>
            </a:r>
          </a:p>
          <a:p>
            <a:endParaRPr lang="en-US" sz="12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91449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a:t>
            </a:r>
            <a:r>
              <a:rPr lang="en-US" sz="1200" b="1" baseline="0" dirty="0">
                <a:latin typeface="Calibri" panose="020F0502020204030204" pitchFamily="34" charset="0"/>
                <a:cs typeface="Arial" panose="020B0604020202020204" pitchFamily="34" charset="0"/>
              </a:rPr>
              <a:t> 24</a:t>
            </a:r>
            <a:r>
              <a:rPr lang="en-US" sz="1200" b="1" dirty="0">
                <a:latin typeface="Calibri" panose="020F0502020204030204" pitchFamily="34" charset="0"/>
                <a:cs typeface="Arial" panose="020B0604020202020204" pitchFamily="34" charset="0"/>
              </a:rPr>
              <a:t>: Match-codes</a:t>
            </a:r>
            <a:endParaRPr lang="en-US" sz="1200" dirty="0">
              <a:latin typeface="Calibri" panose="020F0502020204030204" pitchFamily="34" charset="0"/>
              <a:cs typeface="Arial" pitchFamily="34" charset="0"/>
            </a:endParaRP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Using Match-codes to search for data, Match-codes allow users to select or search for a value from a list. </a:t>
            </a:r>
          </a:p>
          <a:p>
            <a:endParaRPr lang="en-US" sz="12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995080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2865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Arial" panose="020B0604020202020204" pitchFamily="34" charset="0"/>
              </a:rPr>
              <a:t>SHOW SLIDE 25: Check on Learning</a:t>
            </a:r>
          </a:p>
          <a:p>
            <a:endParaRPr lang="en-US"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539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31774" eaLnBrk="1" fontAlgn="auto" latinLnBrk="0" hangingPunct="1">
              <a:lnSpc>
                <a:spcPct val="117999"/>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Arial" panose="020B0604020202020204" pitchFamily="34" charset="0"/>
              </a:rPr>
              <a:t>SHOW SLIDE 26:  Check on Learning</a:t>
            </a:r>
          </a:p>
          <a:p>
            <a:pPr marL="0" marR="0" lvl="0" indent="0" defTabSz="931774" eaLnBrk="1" fontAlgn="auto" latinLnBrk="0" hangingPunct="1">
              <a:lnSpc>
                <a:spcPct val="117999"/>
              </a:lnSpc>
              <a:spcBef>
                <a:spcPts val="0"/>
              </a:spcBef>
              <a:spcAft>
                <a:spcPts val="0"/>
              </a:spcAft>
              <a:buClrTx/>
              <a:buSzTx/>
              <a:buFontTx/>
              <a:buNone/>
              <a:tabLst/>
              <a:defRPr/>
            </a:pPr>
            <a:endParaRPr lang="en-US" sz="1200" b="1"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02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903562"/>
            <a:ext cx="5029200" cy="4114800"/>
          </a:xfrm>
        </p:spPr>
        <p:txBody>
          <a:bodyPr/>
          <a:lstStyle/>
          <a:p>
            <a:pPr lvl="0" algn="l" defTabSz="914400" rtl="0" eaLnBrk="0" fontAlgn="base" hangingPunct="0">
              <a:lnSpc>
                <a:spcPct val="100000"/>
              </a:lnSpc>
              <a:spcBef>
                <a:spcPct val="30000"/>
              </a:spcBef>
              <a:spcAft>
                <a:spcPct val="0"/>
              </a:spcAft>
              <a:defRPr/>
            </a:pPr>
            <a:r>
              <a:rPr lang="en-US" sz="1200" b="1" dirty="0">
                <a:latin typeface="Calibri" panose="020F0502020204030204" pitchFamily="34" charset="0"/>
                <a:cs typeface="Arial" panose="020B0604020202020204" pitchFamily="34" charset="0"/>
              </a:rPr>
              <a:t>SHOW SLIDE 27: </a:t>
            </a:r>
            <a:r>
              <a:rPr lang="en-US" sz="1200" b="1" dirty="0">
                <a:solidFill>
                  <a:schemeClr val="tx1"/>
                </a:solidFill>
                <a:latin typeface="Calibri" panose="020F0502020204030204" pitchFamily="34" charset="0"/>
                <a:cs typeface="Arial" panose="020B0604020202020204" pitchFamily="34" charset="0"/>
              </a:rPr>
              <a:t>Terminal Learning Objective</a:t>
            </a:r>
          </a:p>
          <a:p>
            <a:pPr>
              <a:defRPr/>
            </a:pPr>
            <a:endParaRPr lang="en-US" sz="1200" dirty="0">
              <a:latin typeface="Calibri" panose="020F0502020204030204" pitchFamily="34" charset="0"/>
              <a:cs typeface="Arial" panose="020B0604020202020204" pitchFamily="34" charset="0"/>
            </a:endParaRPr>
          </a:p>
          <a:p>
            <a:pPr lvl="0" algn="l">
              <a:defRPr sz="2500">
                <a:latin typeface="+mj-lt"/>
                <a:ea typeface="+mj-ea"/>
                <a:cs typeface="+mj-cs"/>
                <a:sym typeface="Helvetica"/>
              </a:defRPr>
            </a:pPr>
            <a:r>
              <a:rPr lang="en-US" sz="1200" b="1" dirty="0">
                <a:latin typeface="Calibri" panose="020F0502020204030204" pitchFamily="34" charset="0"/>
                <a:cs typeface="Arial" panose="020B0604020202020204" pitchFamily="34" charset="0"/>
              </a:rPr>
              <a:t>NOTE: RESTATE TLO</a:t>
            </a:r>
            <a:endParaRPr lang="en-US" sz="1200" dirty="0">
              <a:latin typeface="Calibri" panose="020F0502020204030204" pitchFamily="34" charset="0"/>
              <a:cs typeface="Arial" panose="020B0604020202020204" pitchFamily="34" charset="0"/>
              <a:sym typeface="Helvetica"/>
            </a:endParaRPr>
          </a:p>
          <a:p>
            <a:pPr>
              <a:defRPr/>
            </a:pPr>
            <a:endParaRPr lang="en-US" sz="1200" dirty="0">
              <a:latin typeface="Calibri" panose="020F0502020204030204" pitchFamily="34" charset="0"/>
              <a:cs typeface="Arial" panose="020B0604020202020204" pitchFamily="34" charset="0"/>
            </a:endParaRPr>
          </a:p>
          <a:p>
            <a:pPr lvl="0" algn="l">
              <a:defRPr/>
            </a:pPr>
            <a:r>
              <a:rPr lang="en-US" sz="1200" dirty="0">
                <a:latin typeface="Calibri" panose="020F0502020204030204" pitchFamily="34" charset="0"/>
                <a:cs typeface="Arial" panose="020B0604020202020204" pitchFamily="34" charset="0"/>
              </a:rPr>
              <a:t>During this lesson, we identified the overview and concepts of GFEBS, the modules of the different areas and touched on the roles involved. We also discussed the SAP platform, the 3 visual codes utilized to inform the processor if the transaction is good, cautioned, or red-flagged.  Finally, we discussed multiple choices offered when the match-code box is selected.</a:t>
            </a:r>
          </a:p>
        </p:txBody>
      </p:sp>
    </p:spTree>
    <p:extLst>
      <p:ext uri="{BB962C8B-B14F-4D97-AF65-F5344CB8AC3E}">
        <p14:creationId xmlns:p14="http://schemas.microsoft.com/office/powerpoint/2010/main" val="15262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Calibri" panose="020F0502020204030204" pitchFamily="34" charset="0"/>
                <a:cs typeface="Arial" panose="020B0604020202020204" pitchFamily="34" charset="0"/>
              </a:rPr>
              <a:t>SHOW SLIDE 3: </a:t>
            </a:r>
            <a:r>
              <a:rPr lang="en-US" sz="1200" b="1" dirty="0">
                <a:latin typeface="Calibri" panose="020F0502020204030204" pitchFamily="34" charset="0"/>
                <a:cs typeface="Arial" panose="020B0604020202020204" pitchFamily="34" charset="0"/>
              </a:rPr>
              <a:t>Describe GFEBS Concepts</a:t>
            </a:r>
          </a:p>
          <a:p>
            <a:endParaRPr lang="en-US" sz="1200" b="1" dirty="0">
              <a:solidFill>
                <a:schemeClr val="tx1"/>
              </a:solidFill>
              <a:latin typeface="Calibri" panose="020F0502020204030204" pitchFamily="34" charset="0"/>
              <a:cs typeface="Arial" panose="020B0604020202020204" pitchFamily="34" charset="0"/>
            </a:endParaRPr>
          </a:p>
          <a:p>
            <a:r>
              <a:rPr lang="en-US" sz="1200" b="1" dirty="0">
                <a:solidFill>
                  <a:schemeClr val="tx2"/>
                </a:solidFill>
                <a:latin typeface="Calibri" panose="020F0502020204030204" pitchFamily="34" charset="0"/>
                <a:cs typeface="Arial" pitchFamily="34" charset="0"/>
              </a:rPr>
              <a:t>Section III. Presentation.</a:t>
            </a:r>
          </a:p>
          <a:p>
            <a:endParaRPr lang="en-US" sz="1200" b="1" dirty="0">
              <a:solidFill>
                <a:schemeClr val="tx2"/>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Calibri" panose="020F0502020204030204" pitchFamily="34" charset="0"/>
                <a:cs typeface="Arial" pitchFamily="34" charset="0"/>
              </a:rPr>
              <a:t>Learning Step / Activity 1. </a:t>
            </a:r>
            <a:r>
              <a:rPr lang="en-US" sz="1200" dirty="0">
                <a:latin typeface="Calibri" panose="020F0502020204030204" pitchFamily="34" charset="0"/>
                <a:cs typeface="Arial" panose="020B0604020202020204" pitchFamily="34" charset="0"/>
              </a:rPr>
              <a:t>Communicate the Concepts and Goals of GFEBS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alibri" panose="020F0502020204030204" pitchFamily="34" charset="0"/>
              <a:cs typeface="Arial" panose="020B0604020202020204" pitchFamily="34" charset="0"/>
            </a:endParaRPr>
          </a:p>
          <a:p>
            <a:pPr defTabSz="931774" eaLnBrk="1" hangingPunct="1">
              <a:defRPr/>
            </a:pPr>
            <a:r>
              <a:rPr lang="en-US" sz="1200" b="1"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Method of Instruction:  </a:t>
            </a:r>
            <a:r>
              <a:rPr lang="en-US" sz="1200"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DSL (large or small group discussion)</a:t>
            </a:r>
            <a:endParaRPr lang="en-US" sz="1200" b="1" i="1" dirty="0">
              <a:latin typeface="Calibri" panose="020F0502020204030204" pitchFamily="34" charset="0"/>
              <a:cs typeface="Arial" panose="020B0604020202020204" pitchFamily="34" charset="0"/>
            </a:endParaRPr>
          </a:p>
          <a:p>
            <a:r>
              <a:rPr lang="en-US" sz="1200" b="1"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Facilitator's to Learner Ratio:  </a:t>
            </a:r>
            <a:r>
              <a:rPr lang="en-US" sz="1200"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1:25</a:t>
            </a:r>
            <a:endParaRPr lang="en-US" sz="1200" dirty="0">
              <a:latin typeface="Calibri" panose="020F0502020204030204" pitchFamily="34" charset="0"/>
              <a:cs typeface="Arial" panose="020B0604020202020204" pitchFamily="34" charset="0"/>
            </a:endParaRPr>
          </a:p>
          <a:p>
            <a:r>
              <a:rPr lang="en-US" sz="1200" b="1"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Time of Instruction:  </a:t>
            </a:r>
            <a:r>
              <a:rPr lang="en-US" sz="1200" b="0"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01</a:t>
            </a:r>
            <a:r>
              <a:rPr lang="en-US" sz="1200"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 hrs. / 30 min.</a:t>
            </a:r>
            <a:endParaRPr lang="en-US" sz="1200" dirty="0">
              <a:latin typeface="Calibri" panose="020F0502020204030204" pitchFamily="34" charset="0"/>
              <a:cs typeface="Arial" panose="020B0604020202020204" pitchFamily="34" charset="0"/>
            </a:endParaRPr>
          </a:p>
          <a:p>
            <a:r>
              <a:rPr lang="en-US" sz="1200" b="1"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Media:  </a:t>
            </a:r>
            <a:r>
              <a:rPr lang="en-US" sz="1200" dirty="0">
                <a:effectLst>
                  <a:outerShdw blurRad="50800" dist="38100" dir="2700000" algn="tl">
                    <a:srgbClr val="000000">
                      <a:alpha val="40000"/>
                    </a:srgbClr>
                  </a:outerShdw>
                </a:effectLst>
                <a:latin typeface="Calibri" panose="020F0502020204030204" pitchFamily="34" charset="0"/>
                <a:cs typeface="Arial" panose="020B0604020202020204" pitchFamily="34" charset="0"/>
              </a:rPr>
              <a:t>PowerPoint Presentation, Handout</a:t>
            </a:r>
            <a:endParaRPr lang="en-US" sz="1200" b="1" i="1" dirty="0">
              <a:latin typeface="Calibri" panose="020F0502020204030204" pitchFamily="34" charset="0"/>
              <a:cs typeface="Arial" panose="020B0604020202020204" pitchFamily="34" charset="0"/>
            </a:endParaRPr>
          </a:p>
          <a:p>
            <a:endParaRPr lang="en-US" altLang="en-US" sz="1200" b="1" dirty="0">
              <a:latin typeface="Calibri" panose="020F0502020204030204" pitchFamily="34" charset="0"/>
              <a:cs typeface="Arial" panose="020B0604020202020204" pitchFamily="34" charset="0"/>
            </a:endParaRPr>
          </a:p>
          <a:p>
            <a:r>
              <a:rPr lang="en-US" altLang="en-US" sz="1200" b="1" dirty="0">
                <a:latin typeface="Calibri" panose="020F0502020204030204" pitchFamily="34" charset="0"/>
                <a:cs typeface="Arial" panose="020B0604020202020204" pitchFamily="34" charset="0"/>
              </a:rPr>
              <a:t>Facilitator’s Note: </a:t>
            </a:r>
            <a:endParaRPr lang="en-US" sz="1200" b="1" dirty="0">
              <a:latin typeface="Calibri" panose="020F0502020204030204" pitchFamily="34" charset="0"/>
              <a:cs typeface="Arial" pitchFamily="34" charset="0"/>
            </a:endParaRPr>
          </a:p>
          <a:p>
            <a:endParaRPr lang="en-US" sz="1200" b="1"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What is General Fund Enterprise Business System (GFEBS)?</a:t>
            </a:r>
          </a:p>
          <a:p>
            <a:endParaRPr lang="en-US" sz="1200" dirty="0">
              <a:latin typeface="Calibri" panose="020F0502020204030204" pitchFamily="34" charset="0"/>
              <a:cs typeface="Arial" pitchFamily="34" charset="0"/>
            </a:endParaRPr>
          </a:p>
          <a:p>
            <a:pPr>
              <a:buFontTx/>
              <a:buNone/>
            </a:pPr>
            <a:r>
              <a:rPr lang="en-US" sz="1200" dirty="0">
                <a:latin typeface="Calibri" panose="020F0502020204030204" pitchFamily="34" charset="0"/>
                <a:cs typeface="Arial" pitchFamily="34" charset="0"/>
              </a:rPr>
              <a:t>A web-based financial management system that provides the Army relevant, reliable, and timely financial information .</a:t>
            </a:r>
          </a:p>
          <a:p>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GFEBS results in a multitude of benefits for the Army’s financial professionals.  Currently, the Army spends a large percentage of its efforts processing transactions, controlling interfaces and generating reports. </a:t>
            </a:r>
          </a:p>
          <a:p>
            <a:pPr>
              <a:spcBef>
                <a:spcPct val="0"/>
              </a:spcBef>
            </a:pPr>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With GFEBS, the Army’s financial professionals are now able to devote more time to financial analysis and reduce the amount of time spent on processing transactions. </a:t>
            </a:r>
          </a:p>
          <a:p>
            <a:pPr>
              <a:spcBef>
                <a:spcPct val="0"/>
              </a:spcBef>
            </a:pPr>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GFEBS was implemented into the Army in 8 waves, with wave 8b the last phase for Operations (deployed environment) completing</a:t>
            </a:r>
            <a:r>
              <a:rPr lang="en-US" sz="1200" baseline="0" dirty="0">
                <a:latin typeface="Calibri" panose="020F0502020204030204" pitchFamily="34" charset="0"/>
                <a:cs typeface="Arial" pitchFamily="34" charset="0"/>
              </a:rPr>
              <a:t> the full GFEBS deployment on 1 July 2012.</a:t>
            </a:r>
            <a:endParaRPr lang="en-US" sz="1200" dirty="0">
              <a:latin typeface="Calibri" panose="020F0502020204030204" pitchFamily="34" charset="0"/>
              <a:cs typeface="Arial" pitchFamily="34" charset="0"/>
            </a:endParaRPr>
          </a:p>
          <a:p>
            <a:endParaRPr lang="en-US" sz="12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08017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4: </a:t>
            </a:r>
            <a:r>
              <a:rPr lang="en-US" sz="1200" b="1" kern="0" dirty="0">
                <a:solidFill>
                  <a:schemeClr val="tx1"/>
                </a:solidFill>
                <a:latin typeface="Calibri" panose="020F0502020204030204" pitchFamily="34" charset="0"/>
                <a:cs typeface="Arial" panose="020B0604020202020204" pitchFamily="34" charset="0"/>
              </a:rPr>
              <a:t>Goals </a:t>
            </a:r>
          </a:p>
          <a:p>
            <a:pPr>
              <a:buFont typeface="Arial" charset="0"/>
              <a:buNone/>
            </a:pPr>
            <a:endParaRPr lang="en-US" sz="1200" dirty="0">
              <a:latin typeface="Calibri" panose="020F0502020204030204" pitchFamily="34" charset="0"/>
              <a:cs typeface="Arial" panose="020B0604020202020204" pitchFamily="34" charset="0"/>
            </a:endParaRPr>
          </a:p>
          <a:p>
            <a:pPr>
              <a:spcBef>
                <a:spcPct val="0"/>
              </a:spcBef>
              <a:buFontTx/>
              <a:buNone/>
            </a:pPr>
            <a:r>
              <a:rPr lang="en-US" sz="1200" dirty="0">
                <a:latin typeface="Calibri" panose="020F0502020204030204" pitchFamily="34" charset="0"/>
                <a:cs typeface="Arial" panose="020B0604020202020204" pitchFamily="34" charset="0"/>
              </a:rPr>
              <a:t> </a:t>
            </a:r>
            <a:r>
              <a:rPr lang="en-US" sz="1200" b="1" dirty="0">
                <a:latin typeface="Calibri" panose="020F0502020204030204" pitchFamily="34" charset="0"/>
                <a:cs typeface="Arial" pitchFamily="34" charset="0"/>
              </a:rPr>
              <a:t>The primary objectives are to improve performance, standardize business processes and ensure capability exists to meet future needs. </a:t>
            </a:r>
          </a:p>
          <a:p>
            <a:pPr>
              <a:spcBef>
                <a:spcPct val="0"/>
              </a:spcBef>
              <a:buFontTx/>
              <a:buChar char="•"/>
            </a:pPr>
            <a:endParaRPr lang="en-US" sz="1200" b="1"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The primary goal of GFEBS is to capture transactions and provide reliable data to better enable Army leadership to make decisions in support of the Warfighting </a:t>
            </a:r>
            <a:r>
              <a:rPr lang="en-US" sz="1200" b="0" dirty="0">
                <a:latin typeface="Calibri" panose="020F0502020204030204" pitchFamily="34" charset="0"/>
                <a:cs typeface="Arial" pitchFamily="34" charset="0"/>
              </a:rPr>
              <a:t>capability in era of persistent conflict.  </a:t>
            </a:r>
          </a:p>
          <a:p>
            <a:pPr>
              <a:spcBef>
                <a:spcPct val="0"/>
              </a:spcBef>
            </a:pPr>
            <a:endParaRPr lang="en-US" sz="1200" b="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GFEBS results in a multitude of benefits for the Army’s financial professionals. GFEBS enables the Army’s financial professionals to realize wide-ranging benefits as the system is incrementally deployed throughout the Army, including the following: </a:t>
            </a:r>
          </a:p>
          <a:p>
            <a:endParaRPr lang="en-US" sz="1200" dirty="0">
              <a:latin typeface="Calibri" panose="020F0502020204030204" pitchFamily="34" charset="0"/>
              <a:cs typeface="Arial" pitchFamily="34" charset="0"/>
            </a:endParaRPr>
          </a:p>
          <a:p>
            <a:pPr>
              <a:buFontTx/>
              <a:buChar char="•"/>
            </a:pPr>
            <a:r>
              <a:rPr lang="en-US" sz="1200" i="1" dirty="0">
                <a:latin typeface="Calibri" panose="020F0502020204030204" pitchFamily="34" charset="0"/>
                <a:cs typeface="Arial" pitchFamily="34" charset="0"/>
              </a:rPr>
              <a:t>Customized reporting                  </a:t>
            </a:r>
          </a:p>
          <a:p>
            <a:pPr>
              <a:buFontTx/>
              <a:buChar char="•"/>
            </a:pPr>
            <a:r>
              <a:rPr lang="en-US" sz="1200" i="1" dirty="0">
                <a:latin typeface="Calibri" panose="020F0502020204030204" pitchFamily="34" charset="0"/>
                <a:cs typeface="Arial" pitchFamily="34" charset="0"/>
              </a:rPr>
              <a:t>Electronic data interchange </a:t>
            </a:r>
          </a:p>
          <a:p>
            <a:pPr>
              <a:buFontTx/>
              <a:buChar char="•"/>
            </a:pPr>
            <a:r>
              <a:rPr lang="en-US" sz="1200" i="1" dirty="0">
                <a:latin typeface="Calibri" panose="020F0502020204030204" pitchFamily="34" charset="0"/>
                <a:cs typeface="Arial" pitchFamily="34" charset="0"/>
              </a:rPr>
              <a:t>Electronic document routing </a:t>
            </a:r>
          </a:p>
          <a:p>
            <a:pPr>
              <a:buFontTx/>
              <a:buChar char="•"/>
            </a:pPr>
            <a:r>
              <a:rPr lang="en-US" sz="1200" i="1" dirty="0">
                <a:latin typeface="Calibri" panose="020F0502020204030204" pitchFamily="34" charset="0"/>
                <a:cs typeface="Arial" pitchFamily="34" charset="0"/>
              </a:rPr>
              <a:t>Online analysis </a:t>
            </a:r>
          </a:p>
          <a:p>
            <a:pPr>
              <a:buFontTx/>
              <a:buChar char="•"/>
            </a:pPr>
            <a:r>
              <a:rPr lang="en-US" sz="1200" i="1" dirty="0">
                <a:latin typeface="Calibri" panose="020F0502020204030204" pitchFamily="34" charset="0"/>
                <a:cs typeface="Arial" pitchFamily="34" charset="0"/>
              </a:rPr>
              <a:t>Online suspense tracking </a:t>
            </a:r>
          </a:p>
          <a:p>
            <a:pPr>
              <a:buFontTx/>
              <a:buChar char="•"/>
            </a:pPr>
            <a:r>
              <a:rPr lang="en-US" sz="1200" i="1" dirty="0">
                <a:latin typeface="Calibri" panose="020F0502020204030204" pitchFamily="34" charset="0"/>
                <a:cs typeface="Arial" pitchFamily="34" charset="0"/>
              </a:rPr>
              <a:t>Workflow processing </a:t>
            </a:r>
          </a:p>
          <a:p>
            <a:pPr>
              <a:buFontTx/>
              <a:buChar char="•"/>
            </a:pPr>
            <a:r>
              <a:rPr lang="en-US" sz="1200" i="1" dirty="0">
                <a:latin typeface="Calibri" panose="020F0502020204030204" pitchFamily="34" charset="0"/>
                <a:cs typeface="Arial" pitchFamily="34" charset="0"/>
              </a:rPr>
              <a:t>Interactive document entry </a:t>
            </a:r>
          </a:p>
          <a:p>
            <a:pPr>
              <a:buFontTx/>
              <a:buChar char="•"/>
            </a:pPr>
            <a:r>
              <a:rPr lang="en-US" sz="1200" i="1" dirty="0">
                <a:latin typeface="Calibri" panose="020F0502020204030204" pitchFamily="34" charset="0"/>
                <a:cs typeface="Arial" pitchFamily="34" charset="0"/>
              </a:rPr>
              <a:t>Web interfaces </a:t>
            </a:r>
          </a:p>
          <a:p>
            <a:pPr>
              <a:buFontTx/>
              <a:buNone/>
            </a:pPr>
            <a:endParaRPr lang="en-US" sz="1200" i="1"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GFEBS provides the Army with the capability to integrate across its financial systems and among other domains; GFEBS integrates over 80% of the financial capabilities of the Army.  This integration allows for a single data entry into the system – significantly decreasing the number of manual reconciliations performed throughout the Army. Integration also improves planning, programming, budgeting and execution through the use of integrated output data from financial and non-financial sources.</a:t>
            </a:r>
          </a:p>
          <a:p>
            <a:pPr marL="231775" lvl="1" indent="115888">
              <a:spcBef>
                <a:spcPct val="0"/>
              </a:spcBef>
              <a:buFont typeface="Wingdings" pitchFamily="2" charset="2"/>
              <a:buChar char="Ø"/>
            </a:pPr>
            <a:endParaRPr lang="en-US" sz="1200" b="1" dirty="0">
              <a:latin typeface="Calibri" panose="020F0502020204030204" pitchFamily="34" charset="0"/>
              <a:cs typeface="Arial" pitchFamily="34" charset="0"/>
            </a:endParaRPr>
          </a:p>
          <a:p>
            <a:pPr>
              <a:spcBef>
                <a:spcPct val="0"/>
              </a:spcBef>
              <a:buFontTx/>
              <a:buChar char="•"/>
            </a:pPr>
            <a:r>
              <a:rPr lang="en-US" sz="1200" dirty="0">
                <a:latin typeface="Calibri" panose="020F0502020204030204" pitchFamily="34" charset="0"/>
                <a:cs typeface="Arial" pitchFamily="34" charset="0"/>
              </a:rPr>
              <a:t>GFEBS requires significant integration with other systems to support installation or activity level, major command, and departmental accounting, finance, cost and reporting operations.  </a:t>
            </a:r>
            <a:endParaRPr lang="en-US" sz="1200" b="1"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28762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5: </a:t>
            </a:r>
            <a:r>
              <a:rPr lang="en-US" sz="1200" b="1" kern="0" dirty="0">
                <a:solidFill>
                  <a:schemeClr val="tx1"/>
                </a:solidFill>
                <a:latin typeface="Calibri" panose="020F0502020204030204" pitchFamily="34" charset="0"/>
                <a:cs typeface="Arial" panose="020B0604020202020204" pitchFamily="34" charset="0"/>
              </a:rPr>
              <a:t>System</a:t>
            </a:r>
            <a:r>
              <a:rPr lang="en-US" sz="1200" b="1" kern="0" baseline="0" dirty="0">
                <a:solidFill>
                  <a:schemeClr val="tx1"/>
                </a:solidFill>
                <a:latin typeface="Calibri" panose="020F0502020204030204" pitchFamily="34" charset="0"/>
                <a:cs typeface="Arial" panose="020B0604020202020204" pitchFamily="34" charset="0"/>
              </a:rPr>
              <a:t> Overview</a:t>
            </a:r>
            <a:endParaRPr lang="en-US" sz="1200" b="1" kern="0" dirty="0">
              <a:solidFill>
                <a:schemeClr val="tx1"/>
              </a:solidFill>
              <a:latin typeface="Calibri" panose="020F0502020204030204" pitchFamily="34" charset="0"/>
              <a:cs typeface="Arial" panose="020B0604020202020204" pitchFamily="34" charset="0"/>
            </a:endParaRPr>
          </a:p>
          <a:p>
            <a:pPr>
              <a:defRPr/>
            </a:pPr>
            <a:endParaRPr lang="en-US" sz="1200" b="1" dirty="0">
              <a:latin typeface="Calibri" panose="020F0502020204030204" pitchFamily="34" charset="0"/>
              <a:cs typeface="Arial" panose="020B0604020202020204" pitchFamily="34" charset="0"/>
            </a:endParaRPr>
          </a:p>
          <a:p>
            <a:pPr>
              <a:spcBef>
                <a:spcPct val="0"/>
              </a:spcBef>
            </a:pPr>
            <a:r>
              <a:rPr lang="en-US" sz="1200" dirty="0">
                <a:latin typeface="Calibri" panose="020F0502020204030204" pitchFamily="34" charset="0"/>
                <a:cs typeface="Arial" pitchFamily="34" charset="0"/>
              </a:rPr>
              <a:t>GFEBS streamlines and shares critical data across the Active Army, the Army National Guard and the Army Reserve. </a:t>
            </a:r>
          </a:p>
          <a:p>
            <a:pPr>
              <a:spcBef>
                <a:spcPct val="0"/>
              </a:spcBef>
            </a:pPr>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GFEBS organized analysis and development activities into nine business processes </a:t>
            </a:r>
          </a:p>
          <a:p>
            <a:pPr>
              <a:spcBef>
                <a:spcPct val="0"/>
              </a:spcBef>
            </a:pPr>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All users across the Army draw common data from and record transactions on the central ERP. All input from transactions is simultaneously available to all related actions.</a:t>
            </a:r>
          </a:p>
          <a:p>
            <a:pPr>
              <a:spcBef>
                <a:spcPct val="0"/>
              </a:spcBef>
            </a:pPr>
            <a:endParaRPr lang="en-US" sz="1200" dirty="0">
              <a:latin typeface="Calibri" panose="020F0502020204030204" pitchFamily="34" charset="0"/>
              <a:cs typeface="Arial" pitchFamily="34" charset="0"/>
            </a:endParaRPr>
          </a:p>
          <a:p>
            <a:pPr>
              <a:spcBef>
                <a:spcPct val="0"/>
              </a:spcBef>
            </a:pPr>
            <a:r>
              <a:rPr lang="en-US" sz="1200" dirty="0">
                <a:latin typeface="Calibri" panose="020F0502020204030204" pitchFamily="34" charset="0"/>
                <a:cs typeface="Arial" pitchFamily="34" charset="0"/>
              </a:rPr>
              <a:t>All data is available in the Business Intelligence module for analysis and support decision-making across the staffs and the Army.   </a:t>
            </a:r>
          </a:p>
        </p:txBody>
      </p:sp>
    </p:spTree>
    <p:extLst>
      <p:ext uri="{BB962C8B-B14F-4D97-AF65-F5344CB8AC3E}">
        <p14:creationId xmlns:p14="http://schemas.microsoft.com/office/powerpoint/2010/main" val="382264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9763"/>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cs typeface="Arial" panose="020B0604020202020204" pitchFamily="34" charset="0"/>
              </a:rPr>
              <a:t>SHOW SLIDE 6: </a:t>
            </a:r>
            <a:r>
              <a:rPr lang="en-US" sz="1200" b="1" kern="0" dirty="0">
                <a:solidFill>
                  <a:schemeClr val="tx1"/>
                </a:solidFill>
                <a:latin typeface="Calibri" panose="020F0502020204030204" pitchFamily="34" charset="0"/>
                <a:cs typeface="Arial" panose="020B0604020202020204" pitchFamily="34" charset="0"/>
              </a:rPr>
              <a:t>GFEBS Modules</a:t>
            </a:r>
          </a:p>
          <a:p>
            <a:pPr>
              <a:defRPr/>
            </a:pPr>
            <a:endParaRPr lang="en-US" sz="1200" dirty="0">
              <a:latin typeface="Calibri" panose="020F0502020204030204" pitchFamily="34" charset="0"/>
              <a:cs typeface="Arial" panose="020B0604020202020204" pitchFamily="34" charset="0"/>
            </a:endParaRPr>
          </a:p>
          <a:p>
            <a:r>
              <a:rPr lang="en-US" sz="1200" b="1" dirty="0">
                <a:latin typeface="Calibri" panose="020F0502020204030204" pitchFamily="34" charset="0"/>
                <a:cs typeface="Arial" panose="020B0604020202020204" pitchFamily="34" charset="0"/>
              </a:rPr>
              <a:t>GFEBS is an Enterprise Resource Planning (ERP) solution consisting of integrated functional modules.</a:t>
            </a:r>
          </a:p>
          <a:p>
            <a:endParaRPr lang="en-US" sz="1200" dirty="0">
              <a:latin typeface="Calibri" panose="020F0502020204030204" pitchFamily="34" charset="0"/>
              <a:cs typeface="Arial" pitchFamily="34" charset="0"/>
            </a:endParaRPr>
          </a:p>
          <a:p>
            <a:r>
              <a:rPr lang="en-US" sz="1200" dirty="0">
                <a:latin typeface="Calibri" panose="020F0502020204030204" pitchFamily="34" charset="0"/>
                <a:cs typeface="Arial" pitchFamily="34" charset="0"/>
              </a:rPr>
              <a:t>There are 9 Business Process systems the Army use, they are as follows:</a:t>
            </a:r>
          </a:p>
          <a:p>
            <a:r>
              <a:rPr lang="en-US" sz="1200" dirty="0">
                <a:latin typeface="Calibri" panose="020F0502020204030204" pitchFamily="34" charset="0"/>
                <a:cs typeface="Arial" pitchFamily="34" charset="0"/>
              </a:rPr>
              <a:t>  </a:t>
            </a:r>
          </a:p>
          <a:p>
            <a:pPr>
              <a:buFontTx/>
              <a:buChar char="•"/>
            </a:pPr>
            <a:r>
              <a:rPr lang="en-US" sz="1200" dirty="0">
                <a:latin typeface="Calibri" panose="020F0502020204030204" pitchFamily="34" charset="0"/>
                <a:cs typeface="Arial" pitchFamily="34" charset="0"/>
              </a:rPr>
              <a:t>  FI – Financials</a:t>
            </a:r>
            <a:r>
              <a:rPr lang="en-US" sz="1200" baseline="0" dirty="0">
                <a:latin typeface="Calibri" panose="020F0502020204030204" pitchFamily="34" charset="0"/>
                <a:cs typeface="Arial" panose="020B0604020202020204" pitchFamily="34" charset="0"/>
              </a:rPr>
              <a:t> – Main account for balancing General Ledger, Journal Vouchers, Period/Year End…</a:t>
            </a:r>
            <a:endParaRPr lang="en-US" sz="1200" dirty="0">
              <a:latin typeface="Calibri" panose="020F0502020204030204" pitchFamily="34" charset="0"/>
              <a:cs typeface="Arial" panose="020B0604020202020204" pitchFamily="34" charset="0"/>
            </a:endParaRPr>
          </a:p>
          <a:p>
            <a:pPr>
              <a:buFontTx/>
              <a:buChar char="•"/>
            </a:pPr>
            <a:r>
              <a:rPr lang="en-US" sz="1200" dirty="0">
                <a:latin typeface="Calibri" panose="020F0502020204030204" pitchFamily="34" charset="0"/>
                <a:cs typeface="Arial" panose="020B0604020202020204" pitchFamily="34" charset="0"/>
              </a:rPr>
              <a:t>  FM - Funds Management</a:t>
            </a:r>
            <a:r>
              <a:rPr lang="en-US" sz="1200" baseline="0" dirty="0">
                <a:latin typeface="Calibri" panose="020F0502020204030204" pitchFamily="34" charset="0"/>
                <a:cs typeface="Arial" panose="020B0604020202020204" pitchFamily="34" charset="0"/>
              </a:rPr>
              <a:t> – The flow of funds, how each organization gets it funding</a:t>
            </a:r>
            <a:endParaRPr lang="en-US" sz="1200" dirty="0">
              <a:latin typeface="Calibri" panose="020F0502020204030204" pitchFamily="34" charset="0"/>
              <a:cs typeface="Arial" panose="020B0604020202020204" pitchFamily="34" charset="0"/>
            </a:endParaRPr>
          </a:p>
          <a:p>
            <a:pPr>
              <a:buFontTx/>
              <a:buChar char="•"/>
            </a:pPr>
            <a:r>
              <a:rPr lang="en-US" sz="1200" dirty="0">
                <a:latin typeface="Calibri" panose="020F0502020204030204" pitchFamily="34" charset="0"/>
                <a:cs typeface="Arial" panose="020B0604020202020204" pitchFamily="34" charset="0"/>
              </a:rPr>
              <a:t>  SC - Spending Chain – Procurement of Goods/Services...</a:t>
            </a:r>
          </a:p>
          <a:p>
            <a:pPr>
              <a:buFontTx/>
              <a:buChar char="•"/>
            </a:pPr>
            <a:r>
              <a:rPr lang="en-US" sz="1200" dirty="0">
                <a:latin typeface="Calibri" panose="020F0502020204030204" pitchFamily="34" charset="0"/>
                <a:cs typeface="Arial" panose="020B0604020202020204" pitchFamily="34" charset="0"/>
              </a:rPr>
              <a:t>  CM - Cost Management – Tracking the cost</a:t>
            </a:r>
          </a:p>
          <a:p>
            <a:pPr>
              <a:buFontTx/>
              <a:buChar char="•"/>
            </a:pPr>
            <a:r>
              <a:rPr lang="en-US" sz="1200" dirty="0">
                <a:latin typeface="Calibri" panose="020F0502020204030204" pitchFamily="34" charset="0"/>
                <a:cs typeface="Arial" panose="020B0604020202020204" pitchFamily="34" charset="0"/>
              </a:rPr>
              <a:t>  RM – Reimbursables – Receiving funds in</a:t>
            </a:r>
            <a:r>
              <a:rPr lang="en-US" sz="1200" baseline="0" dirty="0">
                <a:latin typeface="Calibri" panose="020F0502020204030204" pitchFamily="34" charset="0"/>
                <a:cs typeface="Arial" panose="020B0604020202020204" pitchFamily="34" charset="0"/>
              </a:rPr>
              <a:t> receipt of Goods or Services</a:t>
            </a:r>
            <a:endParaRPr lang="en-US" sz="1200" dirty="0">
              <a:latin typeface="Calibri" panose="020F0502020204030204" pitchFamily="34" charset="0"/>
              <a:cs typeface="Arial" panose="020B0604020202020204" pitchFamily="34" charset="0"/>
            </a:endParaRPr>
          </a:p>
          <a:p>
            <a:pPr>
              <a:buFontTx/>
              <a:buChar char="•"/>
            </a:pPr>
            <a:r>
              <a:rPr lang="en-US" sz="1200" dirty="0">
                <a:latin typeface="Calibri" panose="020F0502020204030204" pitchFamily="34" charset="0"/>
                <a:cs typeface="Arial" panose="020B0604020202020204" pitchFamily="34" charset="0"/>
              </a:rPr>
              <a:t>  EA - Equipment and Assets – Equipment pricing</a:t>
            </a:r>
            <a:r>
              <a:rPr lang="en-US" sz="1200" baseline="0" dirty="0">
                <a:latin typeface="Calibri" panose="020F0502020204030204" pitchFamily="34" charset="0"/>
                <a:cs typeface="Arial" panose="020B0604020202020204" pitchFamily="34" charset="0"/>
              </a:rPr>
              <a:t>/value of</a:t>
            </a:r>
            <a:endParaRPr lang="en-US" sz="1200" dirty="0">
              <a:latin typeface="Calibri" panose="020F0502020204030204" pitchFamily="34" charset="0"/>
              <a:cs typeface="Arial" panose="020B0604020202020204" pitchFamily="34" charset="0"/>
            </a:endParaRPr>
          </a:p>
          <a:p>
            <a:pPr>
              <a:buFontTx/>
              <a:buChar char="•"/>
            </a:pPr>
            <a:r>
              <a:rPr lang="en-US" sz="1200" dirty="0">
                <a:latin typeface="Calibri" panose="020F0502020204030204" pitchFamily="34" charset="0"/>
                <a:cs typeface="Arial" panose="020B0604020202020204" pitchFamily="34" charset="0"/>
              </a:rPr>
              <a:t>  PS - Project Systems – Project building</a:t>
            </a:r>
          </a:p>
          <a:p>
            <a:pPr>
              <a:buFontTx/>
              <a:buChar char="•"/>
            </a:pPr>
            <a:r>
              <a:rPr lang="en-US" sz="1200" dirty="0">
                <a:latin typeface="Calibri" panose="020F0502020204030204" pitchFamily="34" charset="0"/>
                <a:cs typeface="Arial" panose="020B0604020202020204" pitchFamily="34" charset="0"/>
              </a:rPr>
              <a:t>  RP - Real Property – Value of property/Depreciations</a:t>
            </a:r>
          </a:p>
          <a:p>
            <a:pPr>
              <a:buFontTx/>
              <a:buChar char="•"/>
            </a:pPr>
            <a:r>
              <a:rPr lang="en-US" sz="1200" dirty="0">
                <a:latin typeface="Calibri" panose="020F0502020204030204" pitchFamily="34" charset="0"/>
                <a:cs typeface="Arial" panose="020B0604020202020204" pitchFamily="34" charset="0"/>
              </a:rPr>
              <a:t>  PM - Plant Maintenance - Operational cost, work/job orders/plans</a:t>
            </a:r>
          </a:p>
        </p:txBody>
      </p:sp>
    </p:spTree>
    <p:extLst>
      <p:ext uri="{BB962C8B-B14F-4D97-AF65-F5344CB8AC3E}">
        <p14:creationId xmlns:p14="http://schemas.microsoft.com/office/powerpoint/2010/main" val="16617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200" b="1" dirty="0">
                <a:latin typeface="Calibri" panose="020F0502020204030204" pitchFamily="34" charset="0"/>
                <a:cs typeface="Arial" panose="020B0604020202020204" pitchFamily="34" charset="0"/>
              </a:rPr>
              <a:t>SHOW SLIDE 7: </a:t>
            </a:r>
            <a:r>
              <a:rPr lang="en-US" sz="1200" b="1" kern="0" dirty="0">
                <a:solidFill>
                  <a:schemeClr val="tx1"/>
                </a:solidFill>
                <a:latin typeface="Calibri" panose="020F0502020204030204" pitchFamily="34" charset="0"/>
                <a:cs typeface="Arial" panose="020B0604020202020204" pitchFamily="34" charset="0"/>
              </a:rPr>
              <a:t>GFEBS Overview</a:t>
            </a:r>
          </a:p>
          <a:p>
            <a:pPr>
              <a:defRPr/>
            </a:pPr>
            <a:endParaRPr lang="en-US" sz="1200" b="1" dirty="0">
              <a:latin typeface="Calibri" panose="020F0502020204030204" pitchFamily="34" charset="0"/>
              <a:cs typeface="Arial" panose="020B0604020202020204" pitchFamily="34" charset="0"/>
            </a:endParaRPr>
          </a:p>
          <a:p>
            <a:pPr>
              <a:lnSpc>
                <a:spcPct val="150000"/>
              </a:lnSpc>
            </a:pPr>
            <a:r>
              <a:rPr lang="en-US" sz="1200" dirty="0">
                <a:latin typeface="Calibri" panose="020F0502020204030204" pitchFamily="34" charset="0"/>
                <a:cs typeface="Arial" pitchFamily="34" charset="0"/>
              </a:rPr>
              <a:t>Two primary types of data exist in GFEBS: Master Data and Transactional Data. </a:t>
            </a:r>
          </a:p>
          <a:p>
            <a:pPr>
              <a:lnSpc>
                <a:spcPct val="150000"/>
              </a:lnSpc>
            </a:pPr>
            <a:endParaRPr lang="en-US" sz="1200" dirty="0">
              <a:latin typeface="Calibri" panose="020F0502020204030204" pitchFamily="34" charset="0"/>
              <a:cs typeface="Arial" pitchFamily="34" charset="0"/>
            </a:endParaRPr>
          </a:p>
          <a:p>
            <a:pPr>
              <a:lnSpc>
                <a:spcPct val="150000"/>
              </a:lnSpc>
            </a:pPr>
            <a:r>
              <a:rPr lang="en-US" sz="1200" dirty="0">
                <a:latin typeface="Calibri" panose="020F0502020204030204" pitchFamily="34" charset="0"/>
                <a:cs typeface="Arial" pitchFamily="34" charset="0"/>
              </a:rPr>
              <a:t>Integrating master data through a single source such as GFEBS eliminates data redundancy and conflicting information, and provides a single view of master data information.</a:t>
            </a:r>
          </a:p>
          <a:p>
            <a:pPr>
              <a:lnSpc>
                <a:spcPct val="150000"/>
              </a:lnSpc>
            </a:pPr>
            <a:endParaRPr lang="en-US" sz="1200" dirty="0">
              <a:latin typeface="Calibri" panose="020F0502020204030204" pitchFamily="34" charset="0"/>
              <a:cs typeface="Arial" pitchFamily="34" charset="0"/>
            </a:endParaRPr>
          </a:p>
          <a:p>
            <a:pPr>
              <a:spcBef>
                <a:spcPct val="0"/>
              </a:spcBef>
            </a:pPr>
            <a:r>
              <a:rPr lang="en-US" sz="1200" dirty="0">
                <a:solidFill>
                  <a:schemeClr val="tx1"/>
                </a:solidFill>
                <a:latin typeface="Calibri" panose="020F0502020204030204" pitchFamily="34" charset="0"/>
                <a:cs typeface="Arial" pitchFamily="34" charset="0"/>
              </a:rPr>
              <a:t>The </a:t>
            </a:r>
            <a:r>
              <a:rPr lang="en-US" sz="1200" b="1" dirty="0">
                <a:solidFill>
                  <a:schemeClr val="tx1"/>
                </a:solidFill>
                <a:latin typeface="Calibri" panose="020F0502020204030204" pitchFamily="34" charset="0"/>
                <a:cs typeface="Arial" pitchFamily="34" charset="0"/>
              </a:rPr>
              <a:t>General Ledger</a:t>
            </a:r>
            <a:r>
              <a:rPr lang="en-US" sz="1200" dirty="0">
                <a:solidFill>
                  <a:schemeClr val="tx1"/>
                </a:solidFill>
                <a:latin typeface="Calibri" panose="020F0502020204030204" pitchFamily="34" charset="0"/>
                <a:cs typeface="Arial" pitchFamily="34" charset="0"/>
              </a:rPr>
              <a:t> is the main accounting record of a business which uses </a:t>
            </a:r>
            <a:r>
              <a:rPr lang="en-US" sz="1200" dirty="0">
                <a:solidFill>
                  <a:schemeClr val="tx1"/>
                </a:solidFill>
                <a:latin typeface="Calibri" panose="020F0502020204030204" pitchFamily="34" charset="0"/>
                <a:cs typeface="Arial" pitchFamily="34" charset="0"/>
                <a:hlinkClick r:id="rId3" action="ppaction://hlinkfile" tooltip="Double-entry bookkeeping"/>
              </a:rPr>
              <a:t>double-entry bookkeeping</a:t>
            </a:r>
            <a:r>
              <a:rPr lang="en-US" sz="1200" dirty="0">
                <a:solidFill>
                  <a:schemeClr val="tx1"/>
                </a:solidFill>
                <a:latin typeface="Calibri" panose="020F0502020204030204" pitchFamily="34" charset="0"/>
                <a:cs typeface="Arial" pitchFamily="34" charset="0"/>
              </a:rPr>
              <a:t>. It will usually include </a:t>
            </a:r>
            <a:r>
              <a:rPr lang="en-US" sz="1200" dirty="0">
                <a:solidFill>
                  <a:schemeClr val="tx1"/>
                </a:solidFill>
                <a:latin typeface="Calibri" panose="020F0502020204030204" pitchFamily="34" charset="0"/>
                <a:cs typeface="Arial" pitchFamily="34" charset="0"/>
                <a:hlinkClick r:id="rId4" action="ppaction://hlinkfile" tooltip="Account (accountancy)"/>
              </a:rPr>
              <a:t>accounts</a:t>
            </a:r>
            <a:r>
              <a:rPr lang="en-US" sz="1200" dirty="0">
                <a:solidFill>
                  <a:schemeClr val="tx1"/>
                </a:solidFill>
                <a:latin typeface="Calibri" panose="020F0502020204030204" pitchFamily="34" charset="0"/>
                <a:cs typeface="Arial" pitchFamily="34" charset="0"/>
              </a:rPr>
              <a:t> for such items as current </a:t>
            </a:r>
            <a:r>
              <a:rPr lang="en-US" sz="1200" dirty="0">
                <a:solidFill>
                  <a:schemeClr val="tx1"/>
                </a:solidFill>
                <a:latin typeface="Calibri" panose="020F0502020204030204" pitchFamily="34" charset="0"/>
                <a:cs typeface="Arial" pitchFamily="34" charset="0"/>
                <a:hlinkClick r:id="rId5" action="ppaction://hlinkfile" tooltip="Assets"/>
              </a:rPr>
              <a:t>assets</a:t>
            </a:r>
            <a:r>
              <a:rPr lang="en-US" sz="1200" dirty="0">
                <a:solidFill>
                  <a:schemeClr val="tx1"/>
                </a:solidFill>
                <a:latin typeface="Calibri" panose="020F0502020204030204" pitchFamily="34" charset="0"/>
                <a:cs typeface="Arial" pitchFamily="34" charset="0"/>
              </a:rPr>
              <a:t>, fixed assets, liabilities, revenue and expense items, gains and losses.</a:t>
            </a:r>
          </a:p>
          <a:p>
            <a:pPr>
              <a:spcBef>
                <a:spcPct val="0"/>
              </a:spcBef>
            </a:pPr>
            <a:endParaRPr lang="en-US" sz="1200" dirty="0">
              <a:solidFill>
                <a:schemeClr val="tx1"/>
              </a:solidFill>
              <a:latin typeface="Calibri" panose="020F0502020204030204" pitchFamily="34" charset="0"/>
              <a:cs typeface="Arial" pitchFamily="34" charset="0"/>
            </a:endParaRPr>
          </a:p>
          <a:p>
            <a:pPr>
              <a:spcBef>
                <a:spcPct val="0"/>
              </a:spcBef>
            </a:pPr>
            <a:r>
              <a:rPr lang="en-US" sz="1200" dirty="0">
                <a:solidFill>
                  <a:schemeClr val="tx1"/>
                </a:solidFill>
                <a:latin typeface="Calibri" panose="020F0502020204030204" pitchFamily="34" charset="0"/>
                <a:cs typeface="Arial" pitchFamily="34" charset="0"/>
              </a:rPr>
              <a:t>We will discuss Customer Master Data later in one of the learning activities. </a:t>
            </a:r>
            <a:endParaRPr lang="en-US" sz="1200" kern="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352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200" b="1" dirty="0">
                <a:latin typeface="Calibri" panose="020F0502020204030204" pitchFamily="34" charset="0"/>
                <a:cs typeface="Arial" panose="020B0604020202020204" pitchFamily="34" charset="0"/>
              </a:rPr>
              <a:t>SHOW SLIDE 8: </a:t>
            </a:r>
            <a:r>
              <a:rPr lang="en-US" sz="1200" b="1" kern="0" dirty="0">
                <a:solidFill>
                  <a:schemeClr val="tx1"/>
                </a:solidFill>
                <a:latin typeface="Calibri" panose="020F0502020204030204" pitchFamily="34" charset="0"/>
                <a:cs typeface="Arial" panose="020B0604020202020204" pitchFamily="34" charset="0"/>
              </a:rPr>
              <a:t>GFEBS Overview Cont.</a:t>
            </a:r>
          </a:p>
          <a:p>
            <a:pPr>
              <a:defRPr/>
            </a:pPr>
            <a:endParaRPr lang="en-US" b="1" dirty="0">
              <a:latin typeface="Calibri" panose="020F0502020204030204" pitchFamily="34" charset="0"/>
            </a:endParaRPr>
          </a:p>
        </p:txBody>
      </p:sp>
    </p:spTree>
    <p:extLst>
      <p:ext uri="{BB962C8B-B14F-4D97-AF65-F5344CB8AC3E}">
        <p14:creationId xmlns:p14="http://schemas.microsoft.com/office/powerpoint/2010/main" val="405269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15950"/>
            <a:ext cx="4572000" cy="3429000"/>
          </a:xfrm>
        </p:spPr>
      </p:sp>
      <p:sp>
        <p:nvSpPr>
          <p:cNvPr id="3" name="Notes Placeholder 2"/>
          <p:cNvSpPr>
            <a:spLocks noGrp="1"/>
          </p:cNvSpPr>
          <p:nvPr>
            <p:ph type="body" idx="1"/>
          </p:nvPr>
        </p:nvSpPr>
        <p:spPr/>
        <p:txBody>
          <a:bodyPr/>
          <a:lstStyle/>
          <a:p>
            <a:r>
              <a:rPr lang="en-US" sz="1200" b="1" dirty="0">
                <a:latin typeface="Calibri" panose="020F0502020204030204" pitchFamily="34" charset="0"/>
                <a:cs typeface="Arial" pitchFamily="34" charset="0"/>
              </a:rPr>
              <a:t>SHOW SLIDE 9: Roles</a:t>
            </a:r>
          </a:p>
          <a:p>
            <a:endParaRPr lang="en-US" sz="1200" b="1" dirty="0">
              <a:latin typeface="Calibri" panose="020F0502020204030204" pitchFamily="34" charset="0"/>
              <a:cs typeface="Arial" pitchFamily="34" charset="0"/>
            </a:endParaRPr>
          </a:p>
          <a:p>
            <a:pPr>
              <a:buFontTx/>
              <a:buNone/>
            </a:pPr>
            <a:r>
              <a:rPr lang="en-US" sz="1200" dirty="0">
                <a:latin typeface="Calibri" panose="020F0502020204030204" pitchFamily="34" charset="0"/>
                <a:cs typeface="Arial" pitchFamily="34" charset="0"/>
              </a:rPr>
              <a:t>A role is defined as a major grouping of activities that reflect a specific aspect of a person’s job. While a role may have several activities aligned to it, an activity can only be aligned with one role.</a:t>
            </a:r>
          </a:p>
          <a:p>
            <a:pPr>
              <a:buFontTx/>
              <a:buNone/>
            </a:pPr>
            <a:endParaRPr lang="en-US" sz="1200" dirty="0">
              <a:latin typeface="Calibri" panose="020F0502020204030204" pitchFamily="34" charset="0"/>
              <a:cs typeface="Arial" pitchFamily="34" charset="0"/>
            </a:endParaRPr>
          </a:p>
          <a:p>
            <a:pPr>
              <a:buFontTx/>
              <a:buNone/>
            </a:pPr>
            <a:r>
              <a:rPr lang="en-US" sz="1200" dirty="0">
                <a:latin typeface="Calibri" panose="020F0502020204030204" pitchFamily="34" charset="0"/>
                <a:cs typeface="Arial" pitchFamily="34" charset="0"/>
              </a:rPr>
              <a:t>GFEBS roles determine what activities an end user performs when using the system, what sections of the system an end user has access to, and what training an end user needs to perform their new roles successfully.</a:t>
            </a:r>
          </a:p>
        </p:txBody>
      </p:sp>
    </p:spTree>
    <p:extLst>
      <p:ext uri="{BB962C8B-B14F-4D97-AF65-F5344CB8AC3E}">
        <p14:creationId xmlns:p14="http://schemas.microsoft.com/office/powerpoint/2010/main" val="3490981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M Section Title Slide">
    <p:spTree>
      <p:nvGrpSpPr>
        <p:cNvPr id="1" name=""/>
        <p:cNvGrpSpPr/>
        <p:nvPr/>
      </p:nvGrpSpPr>
      <p:grpSpPr>
        <a:xfrm>
          <a:off x="0" y="0"/>
          <a:ext cx="0" cy="0"/>
          <a:chOff x="0" y="0"/>
          <a:chExt cx="0" cy="0"/>
        </a:xfrm>
      </p:grpSpPr>
      <p:sp>
        <p:nvSpPr>
          <p:cNvPr id="27" name="Rectangle"/>
          <p:cNvSpPr/>
          <p:nvPr/>
        </p:nvSpPr>
        <p:spPr>
          <a:xfrm>
            <a:off x="-25400" y="-8469"/>
            <a:ext cx="13055600" cy="1959575"/>
          </a:xfrm>
          <a:prstGeom prst="rect">
            <a:avLst/>
          </a:prstGeom>
          <a:solidFill>
            <a:srgbClr val="FFFFFF"/>
          </a:solidFill>
          <a:ln w="12700">
            <a:miter lim="400000"/>
          </a:ln>
          <a:effectLst>
            <a:outerShdw blurRad="63500" dist="25400" dir="5400000" rotWithShape="0">
              <a:srgbClr val="000000">
                <a:alpha val="22718"/>
              </a:srgbClr>
            </a:outerShdw>
          </a:effectLst>
        </p:spPr>
        <p:txBody>
          <a:bodyPr lIns="50800" tIns="50800" rIns="50800" bIns="50800" anchor="ctr"/>
          <a:lstStyle/>
          <a:p>
            <a:pPr>
              <a:defRPr sz="2200">
                <a:solidFill>
                  <a:srgbClr val="FFFFFF"/>
                </a:solidFill>
              </a:defRPr>
            </a:pPr>
            <a:endParaRPr dirty="0"/>
          </a:p>
        </p:txBody>
      </p:sp>
      <p:sp>
        <p:nvSpPr>
          <p:cNvPr id="28" name="Financial Management School"/>
          <p:cNvSpPr txBox="1"/>
          <p:nvPr/>
        </p:nvSpPr>
        <p:spPr>
          <a:xfrm>
            <a:off x="2764998" y="689190"/>
            <a:ext cx="747480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mj-lt"/>
                <a:ea typeface="+mj-ea"/>
                <a:cs typeface="+mj-cs"/>
                <a:sym typeface="Helvetica"/>
              </a:defRPr>
            </a:lvl1pPr>
          </a:lstStyle>
          <a:p>
            <a:r>
              <a:rPr lang="en-US" dirty="0"/>
              <a:t>FINANCE AND COMPTROLLER SCHOOL</a:t>
            </a:r>
          </a:p>
        </p:txBody>
      </p:sp>
      <p:pic>
        <p:nvPicPr>
          <p:cNvPr id="29" name="Financial Management School_Crest-01.png" descr="Financial Management School_Crest-01.png"/>
          <p:cNvPicPr>
            <a:picLocks noChangeAspect="1"/>
          </p:cNvPicPr>
          <p:nvPr/>
        </p:nvPicPr>
        <p:blipFill>
          <a:blip r:embed="rId2"/>
          <a:stretch>
            <a:fillRect/>
          </a:stretch>
        </p:blipFill>
        <p:spPr>
          <a:xfrm>
            <a:off x="132374" y="86848"/>
            <a:ext cx="1751049" cy="1768940"/>
          </a:xfrm>
          <a:prstGeom prst="rect">
            <a:avLst/>
          </a:prstGeom>
          <a:ln w="12700">
            <a:miter lim="400000"/>
          </a:ln>
        </p:spPr>
      </p:pic>
      <p:pic>
        <p:nvPicPr>
          <p:cNvPr id="30" name="Financial Management School_Crest-01.png" descr="Financial Management School_Crest-01.png"/>
          <p:cNvPicPr>
            <a:picLocks noChangeAspect="1"/>
          </p:cNvPicPr>
          <p:nvPr/>
        </p:nvPicPr>
        <p:blipFill>
          <a:blip r:embed="rId2"/>
          <a:stretch>
            <a:fillRect/>
          </a:stretch>
        </p:blipFill>
        <p:spPr>
          <a:xfrm>
            <a:off x="11095979" y="86848"/>
            <a:ext cx="1751047" cy="1768940"/>
          </a:xfrm>
          <a:prstGeom prst="rect">
            <a:avLst/>
          </a:prstGeom>
          <a:ln w="12700">
            <a:miter lim="400000"/>
          </a:ln>
        </p:spPr>
      </p:pic>
      <p:sp>
        <p:nvSpPr>
          <p:cNvPr id="2" name="Footer Placeholder 1"/>
          <p:cNvSpPr>
            <a:spLocks noGrp="1"/>
          </p:cNvSpPr>
          <p:nvPr>
            <p:ph type="ftr" sz="quarter" idx="10"/>
          </p:nvPr>
        </p:nvSpPr>
        <p:spPr>
          <a:xfrm>
            <a:off x="4410075" y="9040813"/>
            <a:ext cx="4387850" cy="519112"/>
          </a:xfrm>
          <a:prstGeom prst="rect">
            <a:avLst/>
          </a:prstGeom>
        </p:spPr>
        <p:txBody>
          <a:bodyPr/>
          <a:lstStyle/>
          <a:p>
            <a:endParaRPr lang="en-US" dirty="0"/>
          </a:p>
        </p:txBody>
      </p:sp>
      <p:sp>
        <p:nvSpPr>
          <p:cNvPr id="3" name="Slide Number Placeholder 2"/>
          <p:cNvSpPr>
            <a:spLocks noGrp="1"/>
          </p:cNvSpPr>
          <p:nvPr>
            <p:ph type="sldNum" sz="quarter" idx="11"/>
          </p:nvPr>
        </p:nvSpPr>
        <p:spPr>
          <a:xfrm>
            <a:off x="12395200" y="9040813"/>
            <a:ext cx="452438" cy="519112"/>
          </a:xfrm>
          <a:prstGeom prst="rect">
            <a:avLst/>
          </a:prstGeom>
        </p:spPr>
        <p:txBody>
          <a:bodyPr/>
          <a:lstStyle>
            <a:lvl1pPr>
              <a:defRPr/>
            </a:lvl1pPr>
          </a:lstStyle>
          <a:p>
            <a:r>
              <a:rPr lang="en-US" dirty="0"/>
              <a:t>1</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sign 6B">
    <p:spTree>
      <p:nvGrpSpPr>
        <p:cNvPr id="1" name=""/>
        <p:cNvGrpSpPr/>
        <p:nvPr/>
      </p:nvGrpSpPr>
      <p:grpSpPr>
        <a:xfrm>
          <a:off x="0" y="0"/>
          <a:ext cx="0" cy="0"/>
          <a:chOff x="0" y="0"/>
          <a:chExt cx="0" cy="0"/>
        </a:xfrm>
      </p:grpSpPr>
      <p:sp>
        <p:nvSpPr>
          <p:cNvPr id="327"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
        <p:nvSpPr>
          <p:cNvPr id="328" name="Rectangle"/>
          <p:cNvSpPr/>
          <p:nvPr/>
        </p:nvSpPr>
        <p:spPr>
          <a:xfrm>
            <a:off x="4535561" y="3267435"/>
            <a:ext cx="3933680" cy="4610832"/>
          </a:xfrm>
          <a:prstGeom prst="rect">
            <a:avLst/>
          </a:prstGeom>
          <a:solidFill>
            <a:srgbClr val="2D538D"/>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29"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330" name="Title"/>
          <p:cNvSpPr txBox="1"/>
          <p:nvPr/>
        </p:nvSpPr>
        <p:spPr>
          <a:xfrm>
            <a:off x="5992285"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31" name="Line"/>
          <p:cNvSpPr/>
          <p:nvPr/>
        </p:nvSpPr>
        <p:spPr>
          <a:xfrm>
            <a:off x="6158538" y="5002500"/>
            <a:ext cx="687724" cy="3"/>
          </a:xfrm>
          <a:prstGeom prst="line">
            <a:avLst/>
          </a:prstGeom>
          <a:ln w="25400">
            <a:solidFill>
              <a:srgbClr val="FFFFFF"/>
            </a:solidFill>
            <a:miter lim="400000"/>
          </a:ln>
        </p:spPr>
        <p:txBody>
          <a:bodyPr lIns="45718" tIns="45718" rIns="45718" bIns="45718"/>
          <a:lstStyle/>
          <a:p>
            <a:endParaRPr dirty="0"/>
          </a:p>
        </p:txBody>
      </p:sp>
      <p:sp>
        <p:nvSpPr>
          <p:cNvPr id="332"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33"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334"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35"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sign 6C">
    <p:spTree>
      <p:nvGrpSpPr>
        <p:cNvPr id="1" name=""/>
        <p:cNvGrpSpPr/>
        <p:nvPr/>
      </p:nvGrpSpPr>
      <p:grpSpPr>
        <a:xfrm>
          <a:off x="0" y="0"/>
          <a:ext cx="0" cy="0"/>
          <a:chOff x="0" y="0"/>
          <a:chExt cx="0" cy="0"/>
        </a:xfrm>
      </p:grpSpPr>
      <p:sp>
        <p:nvSpPr>
          <p:cNvPr id="343" name="Rectangle"/>
          <p:cNvSpPr/>
          <p:nvPr/>
        </p:nvSpPr>
        <p:spPr>
          <a:xfrm>
            <a:off x="8805212" y="3267435"/>
            <a:ext cx="3933681" cy="4610832"/>
          </a:xfrm>
          <a:prstGeom prst="rect">
            <a:avLst/>
          </a:prstGeom>
          <a:solidFill>
            <a:srgbClr val="35538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44"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a:t>
            </a:r>
          </a:p>
        </p:txBody>
      </p:sp>
      <p:sp>
        <p:nvSpPr>
          <p:cNvPr id="345"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
        <p:nvSpPr>
          <p:cNvPr id="346" name="Title"/>
          <p:cNvSpPr txBox="1"/>
          <p:nvPr/>
        </p:nvSpPr>
        <p:spPr>
          <a:xfrm>
            <a:off x="10261937"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47" name="Line"/>
          <p:cNvSpPr/>
          <p:nvPr/>
        </p:nvSpPr>
        <p:spPr>
          <a:xfrm>
            <a:off x="10473832" y="5002500"/>
            <a:ext cx="687723" cy="3"/>
          </a:xfrm>
          <a:prstGeom prst="line">
            <a:avLst/>
          </a:prstGeom>
          <a:ln w="25400">
            <a:solidFill>
              <a:srgbClr val="FFFFFF"/>
            </a:solidFill>
            <a:miter lim="400000"/>
          </a:ln>
        </p:spPr>
        <p:txBody>
          <a:bodyPr lIns="45718" tIns="45718" rIns="45718" bIns="45718"/>
          <a:lstStyle/>
          <a:p>
            <a:endParaRPr dirty="0"/>
          </a:p>
        </p:txBody>
      </p:sp>
      <p:sp>
        <p:nvSpPr>
          <p:cNvPr id="348" name="Rectangle"/>
          <p:cNvSpPr/>
          <p:nvPr/>
        </p:nvSpPr>
        <p:spPr>
          <a:xfrm>
            <a:off x="4535561" y="3267435"/>
            <a:ext cx="3933680" cy="4610832"/>
          </a:xfrm>
          <a:prstGeom prst="rect">
            <a:avLst/>
          </a:prstGeom>
          <a:solidFill>
            <a:srgbClr val="2D538D"/>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49"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350" name="Title"/>
          <p:cNvSpPr txBox="1"/>
          <p:nvPr/>
        </p:nvSpPr>
        <p:spPr>
          <a:xfrm>
            <a:off x="5992285"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51" name="Line"/>
          <p:cNvSpPr/>
          <p:nvPr/>
        </p:nvSpPr>
        <p:spPr>
          <a:xfrm>
            <a:off x="6158538" y="5002500"/>
            <a:ext cx="687724" cy="3"/>
          </a:xfrm>
          <a:prstGeom prst="line">
            <a:avLst/>
          </a:prstGeom>
          <a:ln w="25400">
            <a:solidFill>
              <a:srgbClr val="FFFFFF"/>
            </a:solidFill>
            <a:miter lim="400000"/>
          </a:ln>
        </p:spPr>
        <p:txBody>
          <a:bodyPr lIns="45718" tIns="45718" rIns="45718" bIns="45718"/>
          <a:lstStyle/>
          <a:p>
            <a:endParaRPr dirty="0"/>
          </a:p>
        </p:txBody>
      </p:sp>
      <p:sp>
        <p:nvSpPr>
          <p:cNvPr id="352"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53"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354"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55"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sign 7A">
    <p:spTree>
      <p:nvGrpSpPr>
        <p:cNvPr id="1" name=""/>
        <p:cNvGrpSpPr/>
        <p:nvPr/>
      </p:nvGrpSpPr>
      <p:grpSpPr>
        <a:xfrm>
          <a:off x="0" y="0"/>
          <a:ext cx="0" cy="0"/>
          <a:chOff x="0" y="0"/>
          <a:chExt cx="0" cy="0"/>
        </a:xfrm>
      </p:grpSpPr>
      <p:sp>
        <p:nvSpPr>
          <p:cNvPr id="363"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64"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 </a:t>
            </a:r>
          </a:p>
        </p:txBody>
      </p:sp>
      <p:sp>
        <p:nvSpPr>
          <p:cNvPr id="365"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66"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sign 7B">
    <p:spTree>
      <p:nvGrpSpPr>
        <p:cNvPr id="1" name=""/>
        <p:cNvGrpSpPr/>
        <p:nvPr/>
      </p:nvGrpSpPr>
      <p:grpSpPr>
        <a:xfrm>
          <a:off x="0" y="0"/>
          <a:ext cx="0" cy="0"/>
          <a:chOff x="0" y="0"/>
          <a:chExt cx="0" cy="0"/>
        </a:xfrm>
      </p:grpSpPr>
      <p:sp>
        <p:nvSpPr>
          <p:cNvPr id="374"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75"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 </a:t>
            </a:r>
          </a:p>
        </p:txBody>
      </p:sp>
      <p:sp>
        <p:nvSpPr>
          <p:cNvPr id="376" name="Rectangle"/>
          <p:cNvSpPr/>
          <p:nvPr/>
        </p:nvSpPr>
        <p:spPr>
          <a:xfrm>
            <a:off x="4535561" y="3267435"/>
            <a:ext cx="3933680"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77"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 </a:t>
            </a:r>
          </a:p>
        </p:txBody>
      </p:sp>
      <p:sp>
        <p:nvSpPr>
          <p:cNvPr id="378" name="Title"/>
          <p:cNvSpPr txBox="1"/>
          <p:nvPr/>
        </p:nvSpPr>
        <p:spPr>
          <a:xfrm>
            <a:off x="5992285"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79"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80"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sign 7C">
    <p:spTree>
      <p:nvGrpSpPr>
        <p:cNvPr id="1" name=""/>
        <p:cNvGrpSpPr/>
        <p:nvPr/>
      </p:nvGrpSpPr>
      <p:grpSpPr>
        <a:xfrm>
          <a:off x="0" y="0"/>
          <a:ext cx="0" cy="0"/>
          <a:chOff x="0" y="0"/>
          <a:chExt cx="0" cy="0"/>
        </a:xfrm>
      </p:grpSpPr>
      <p:sp>
        <p:nvSpPr>
          <p:cNvPr id="388" name="Rectangle"/>
          <p:cNvSpPr/>
          <p:nvPr/>
        </p:nvSpPr>
        <p:spPr>
          <a:xfrm>
            <a:off x="8805212" y="3267435"/>
            <a:ext cx="3933681"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89"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a:t>
            </a:r>
          </a:p>
        </p:txBody>
      </p:sp>
      <p:sp>
        <p:nvSpPr>
          <p:cNvPr id="390"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91"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 </a:t>
            </a:r>
          </a:p>
        </p:txBody>
      </p:sp>
      <p:sp>
        <p:nvSpPr>
          <p:cNvPr id="392" name="Rectangle"/>
          <p:cNvSpPr/>
          <p:nvPr/>
        </p:nvSpPr>
        <p:spPr>
          <a:xfrm>
            <a:off x="4535561" y="3267435"/>
            <a:ext cx="3933680"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93"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rPr dirty="0"/>
              <a:t>Lorem ipsum dolor sit amet, duo dissentias deterruisset ut, ea eum diam etiam facilis. </a:t>
            </a:r>
          </a:p>
        </p:txBody>
      </p:sp>
      <p:sp>
        <p:nvSpPr>
          <p:cNvPr id="394" name="Title"/>
          <p:cNvSpPr txBox="1"/>
          <p:nvPr/>
        </p:nvSpPr>
        <p:spPr>
          <a:xfrm>
            <a:off x="10261937"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95" name="Title"/>
          <p:cNvSpPr txBox="1"/>
          <p:nvPr/>
        </p:nvSpPr>
        <p:spPr>
          <a:xfrm>
            <a:off x="5992285"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96"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rPr dirty="0"/>
              <a:t>Title</a:t>
            </a:r>
          </a:p>
        </p:txBody>
      </p:sp>
      <p:sp>
        <p:nvSpPr>
          <p:cNvPr id="397"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sign 8B">
    <p:spTree>
      <p:nvGrpSpPr>
        <p:cNvPr id="1" name=""/>
        <p:cNvGrpSpPr/>
        <p:nvPr/>
      </p:nvGrpSpPr>
      <p:grpSpPr>
        <a:xfrm>
          <a:off x="0" y="0"/>
          <a:ext cx="0" cy="0"/>
          <a:chOff x="0" y="0"/>
          <a:chExt cx="0" cy="0"/>
        </a:xfrm>
      </p:grpSpPr>
      <p:sp>
        <p:nvSpPr>
          <p:cNvPr id="417" name="01"/>
          <p:cNvSpPr txBox="1"/>
          <p:nvPr/>
        </p:nvSpPr>
        <p:spPr>
          <a:xfrm>
            <a:off x="2399555"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rPr dirty="0"/>
              <a:t>01</a:t>
            </a:r>
          </a:p>
        </p:txBody>
      </p:sp>
      <p:sp>
        <p:nvSpPr>
          <p:cNvPr id="418" name="Concept"/>
          <p:cNvSpPr txBox="1"/>
          <p:nvPr/>
        </p:nvSpPr>
        <p:spPr>
          <a:xfrm>
            <a:off x="2404714"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rPr dirty="0"/>
              <a:t>Concept</a:t>
            </a:r>
          </a:p>
        </p:txBody>
      </p:sp>
      <p:sp>
        <p:nvSpPr>
          <p:cNvPr id="419"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rPr dirty="0"/>
              <a:t>Lorem ipsum dolor sit amet, duo dissentias deterruisset ut, ea eum diam etiam facilis. </a:t>
            </a:r>
          </a:p>
        </p:txBody>
      </p:sp>
      <p:sp>
        <p:nvSpPr>
          <p:cNvPr id="420" name="02"/>
          <p:cNvSpPr txBox="1"/>
          <p:nvPr/>
        </p:nvSpPr>
        <p:spPr>
          <a:xfrm>
            <a:off x="7856770"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rPr dirty="0"/>
              <a:t>02</a:t>
            </a:r>
          </a:p>
        </p:txBody>
      </p:sp>
      <p:sp>
        <p:nvSpPr>
          <p:cNvPr id="421" name="Concept"/>
          <p:cNvSpPr txBox="1"/>
          <p:nvPr/>
        </p:nvSpPr>
        <p:spPr>
          <a:xfrm>
            <a:off x="7856770"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rPr dirty="0"/>
              <a:t>Concept</a:t>
            </a:r>
          </a:p>
        </p:txBody>
      </p:sp>
      <p:sp>
        <p:nvSpPr>
          <p:cNvPr id="422"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rPr dirty="0"/>
              <a:t>Lorem ipsum dolor sit amet, duo dissentias deterruisset ut, ea eum diam etiam facilis. </a:t>
            </a:r>
          </a:p>
        </p:txBody>
      </p:sp>
      <p:sp>
        <p:nvSpPr>
          <p:cNvPr id="423" name="Title"/>
          <p:cNvSpPr txBox="1"/>
          <p:nvPr/>
        </p:nvSpPr>
        <p:spPr>
          <a:xfrm>
            <a:off x="599624" y="502409"/>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
        <p:nvSpPr>
          <p:cNvPr id="424"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dirty="0"/>
          </a:p>
        </p:txBody>
      </p:sp>
      <p:sp>
        <p:nvSpPr>
          <p:cNvPr id="425"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sign 8C">
    <p:spTree>
      <p:nvGrpSpPr>
        <p:cNvPr id="1" name=""/>
        <p:cNvGrpSpPr/>
        <p:nvPr/>
      </p:nvGrpSpPr>
      <p:grpSpPr>
        <a:xfrm>
          <a:off x="0" y="0"/>
          <a:ext cx="0" cy="0"/>
          <a:chOff x="0" y="0"/>
          <a:chExt cx="0" cy="0"/>
        </a:xfrm>
      </p:grpSpPr>
      <p:sp>
        <p:nvSpPr>
          <p:cNvPr id="433" name="01"/>
          <p:cNvSpPr txBox="1"/>
          <p:nvPr/>
        </p:nvSpPr>
        <p:spPr>
          <a:xfrm>
            <a:off x="2399555"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rPr dirty="0"/>
              <a:t>01</a:t>
            </a:r>
          </a:p>
        </p:txBody>
      </p:sp>
      <p:sp>
        <p:nvSpPr>
          <p:cNvPr id="434" name="Concept"/>
          <p:cNvSpPr txBox="1"/>
          <p:nvPr/>
        </p:nvSpPr>
        <p:spPr>
          <a:xfrm>
            <a:off x="2404714"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rPr dirty="0"/>
              <a:t>Concept</a:t>
            </a:r>
          </a:p>
        </p:txBody>
      </p:sp>
      <p:sp>
        <p:nvSpPr>
          <p:cNvPr id="435"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rPr dirty="0"/>
              <a:t>Lorem ipsum dolor sit </a:t>
            </a:r>
            <a:r>
              <a:rPr dirty="0" err="1"/>
              <a:t>amet</a:t>
            </a:r>
            <a:r>
              <a:rPr dirty="0"/>
              <a:t>, duo </a:t>
            </a:r>
            <a:r>
              <a:rPr dirty="0" err="1"/>
              <a:t>dissentias</a:t>
            </a:r>
            <a:r>
              <a:rPr dirty="0"/>
              <a:t> </a:t>
            </a:r>
            <a:r>
              <a:rPr dirty="0" err="1"/>
              <a:t>deterruisset</a:t>
            </a:r>
            <a:r>
              <a:rPr dirty="0"/>
              <a:t> </a:t>
            </a:r>
            <a:r>
              <a:rPr dirty="0" err="1"/>
              <a:t>ut</a:t>
            </a:r>
            <a:r>
              <a:rPr dirty="0"/>
              <a:t>, </a:t>
            </a:r>
            <a:r>
              <a:rPr dirty="0" err="1"/>
              <a:t>ea</a:t>
            </a:r>
            <a:r>
              <a:rPr dirty="0"/>
              <a:t> </a:t>
            </a:r>
            <a:r>
              <a:rPr dirty="0" err="1"/>
              <a:t>eum</a:t>
            </a:r>
            <a:r>
              <a:rPr dirty="0"/>
              <a:t> </a:t>
            </a:r>
            <a:r>
              <a:rPr dirty="0" err="1"/>
              <a:t>diam</a:t>
            </a:r>
            <a:r>
              <a:rPr dirty="0"/>
              <a:t> </a:t>
            </a:r>
            <a:r>
              <a:rPr dirty="0" err="1"/>
              <a:t>etiam</a:t>
            </a:r>
            <a:r>
              <a:rPr dirty="0"/>
              <a:t> </a:t>
            </a:r>
            <a:r>
              <a:rPr dirty="0" err="1"/>
              <a:t>facilis</a:t>
            </a:r>
            <a:r>
              <a:rPr dirty="0"/>
              <a:t>. </a:t>
            </a:r>
          </a:p>
        </p:txBody>
      </p:sp>
      <p:sp>
        <p:nvSpPr>
          <p:cNvPr id="436" name="02"/>
          <p:cNvSpPr txBox="1"/>
          <p:nvPr/>
        </p:nvSpPr>
        <p:spPr>
          <a:xfrm>
            <a:off x="7856770"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437" name="Concept"/>
          <p:cNvSpPr txBox="1"/>
          <p:nvPr/>
        </p:nvSpPr>
        <p:spPr>
          <a:xfrm>
            <a:off x="7856770"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38"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39" name="Title"/>
          <p:cNvSpPr txBox="1"/>
          <p:nvPr/>
        </p:nvSpPr>
        <p:spPr>
          <a:xfrm>
            <a:off x="599624" y="502409"/>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40" name="03"/>
          <p:cNvSpPr txBox="1"/>
          <p:nvPr/>
        </p:nvSpPr>
        <p:spPr>
          <a:xfrm>
            <a:off x="2399555" y="5923098"/>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03</a:t>
            </a:r>
          </a:p>
        </p:txBody>
      </p:sp>
      <p:sp>
        <p:nvSpPr>
          <p:cNvPr id="441" name="Concept"/>
          <p:cNvSpPr txBox="1"/>
          <p:nvPr/>
        </p:nvSpPr>
        <p:spPr>
          <a:xfrm>
            <a:off x="2404714" y="6837499"/>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42" name="Lorem ipsum dolor sit amet, duo dissentias deterruisset ut, ea eum diam etiam facilis."/>
          <p:cNvSpPr txBox="1"/>
          <p:nvPr/>
        </p:nvSpPr>
        <p:spPr>
          <a:xfrm>
            <a:off x="2404714" y="7523299"/>
            <a:ext cx="342726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43" name="Line"/>
          <p:cNvSpPr/>
          <p:nvPr/>
        </p:nvSpPr>
        <p:spPr>
          <a:xfrm flipV="1">
            <a:off x="1710446" y="6859949"/>
            <a:ext cx="590102" cy="590102"/>
          </a:xfrm>
          <a:prstGeom prst="line">
            <a:avLst/>
          </a:prstGeom>
          <a:ln w="63500">
            <a:solidFill>
              <a:srgbClr val="847A72"/>
            </a:solidFill>
            <a:miter lim="400000"/>
          </a:ln>
        </p:spPr>
        <p:txBody>
          <a:bodyPr lIns="45718" tIns="45718" rIns="45718" bIns="45718"/>
          <a:lstStyle/>
          <a:p>
            <a:endParaRPr/>
          </a:p>
        </p:txBody>
      </p:sp>
      <p:sp>
        <p:nvSpPr>
          <p:cNvPr id="444"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
        <p:nvSpPr>
          <p:cNvPr id="445"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sign 8D">
    <p:spTree>
      <p:nvGrpSpPr>
        <p:cNvPr id="1" name=""/>
        <p:cNvGrpSpPr/>
        <p:nvPr/>
      </p:nvGrpSpPr>
      <p:grpSpPr>
        <a:xfrm>
          <a:off x="0" y="0"/>
          <a:ext cx="0" cy="0"/>
          <a:chOff x="0" y="0"/>
          <a:chExt cx="0" cy="0"/>
        </a:xfrm>
      </p:grpSpPr>
      <p:sp>
        <p:nvSpPr>
          <p:cNvPr id="453" name="01"/>
          <p:cNvSpPr txBox="1"/>
          <p:nvPr/>
        </p:nvSpPr>
        <p:spPr>
          <a:xfrm>
            <a:off x="2399555"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454" name="Concept"/>
          <p:cNvSpPr txBox="1"/>
          <p:nvPr/>
        </p:nvSpPr>
        <p:spPr>
          <a:xfrm>
            <a:off x="2404714"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55"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56" name="02"/>
          <p:cNvSpPr txBox="1"/>
          <p:nvPr/>
        </p:nvSpPr>
        <p:spPr>
          <a:xfrm>
            <a:off x="7856770" y="21723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457" name="Concept"/>
          <p:cNvSpPr txBox="1"/>
          <p:nvPr/>
        </p:nvSpPr>
        <p:spPr>
          <a:xfrm>
            <a:off x="7856770" y="3086766"/>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58"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59" name="Title"/>
          <p:cNvSpPr txBox="1"/>
          <p:nvPr/>
        </p:nvSpPr>
        <p:spPr>
          <a:xfrm>
            <a:off x="599624" y="502409"/>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60" name="03"/>
          <p:cNvSpPr txBox="1"/>
          <p:nvPr/>
        </p:nvSpPr>
        <p:spPr>
          <a:xfrm>
            <a:off x="2399555" y="5923098"/>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03</a:t>
            </a:r>
          </a:p>
        </p:txBody>
      </p:sp>
      <p:sp>
        <p:nvSpPr>
          <p:cNvPr id="461" name="Concept"/>
          <p:cNvSpPr txBox="1"/>
          <p:nvPr/>
        </p:nvSpPr>
        <p:spPr>
          <a:xfrm>
            <a:off x="2404714" y="6837499"/>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62" name="Lorem ipsum dolor sit amet, duo dissentias deterruisset ut, ea eum diam etiam facilis."/>
          <p:cNvSpPr txBox="1"/>
          <p:nvPr/>
        </p:nvSpPr>
        <p:spPr>
          <a:xfrm>
            <a:off x="2404714" y="7523299"/>
            <a:ext cx="342726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63" name="04"/>
          <p:cNvSpPr txBox="1"/>
          <p:nvPr/>
        </p:nvSpPr>
        <p:spPr>
          <a:xfrm>
            <a:off x="7856772" y="5923098"/>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04</a:t>
            </a:r>
          </a:p>
        </p:txBody>
      </p:sp>
      <p:sp>
        <p:nvSpPr>
          <p:cNvPr id="464" name="Concept"/>
          <p:cNvSpPr txBox="1"/>
          <p:nvPr/>
        </p:nvSpPr>
        <p:spPr>
          <a:xfrm>
            <a:off x="7861930" y="6837499"/>
            <a:ext cx="189230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65" name="Lorem ipsum dolor sit amet, duo dissentias deterruisset ut, ea eum diam etiam facilis."/>
          <p:cNvSpPr txBox="1"/>
          <p:nvPr/>
        </p:nvSpPr>
        <p:spPr>
          <a:xfrm>
            <a:off x="7861930" y="7523299"/>
            <a:ext cx="342726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66" name="Line"/>
          <p:cNvSpPr/>
          <p:nvPr/>
        </p:nvSpPr>
        <p:spPr>
          <a:xfrm flipV="1">
            <a:off x="1710446" y="6859949"/>
            <a:ext cx="590102" cy="590102"/>
          </a:xfrm>
          <a:prstGeom prst="line">
            <a:avLst/>
          </a:prstGeom>
          <a:ln w="63500">
            <a:solidFill>
              <a:srgbClr val="847A72"/>
            </a:solidFill>
            <a:miter lim="400000"/>
          </a:ln>
        </p:spPr>
        <p:txBody>
          <a:bodyPr lIns="45718" tIns="45718" rIns="45718" bIns="45718"/>
          <a:lstStyle/>
          <a:p>
            <a:endParaRPr/>
          </a:p>
        </p:txBody>
      </p:sp>
      <p:sp>
        <p:nvSpPr>
          <p:cNvPr id="467"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
        <p:nvSpPr>
          <p:cNvPr id="468"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a:p>
        </p:txBody>
      </p:sp>
      <p:sp>
        <p:nvSpPr>
          <p:cNvPr id="469" name="Line"/>
          <p:cNvSpPr/>
          <p:nvPr/>
        </p:nvSpPr>
        <p:spPr>
          <a:xfrm flipV="1">
            <a:off x="7162503" y="6859949"/>
            <a:ext cx="590102" cy="590102"/>
          </a:xfrm>
          <a:prstGeom prst="line">
            <a:avLst/>
          </a:prstGeom>
          <a:ln w="63500">
            <a:solidFill>
              <a:srgbClr val="847A72"/>
            </a:solidFill>
            <a:miter lim="400000"/>
          </a:ln>
        </p:spPr>
        <p:txBody>
          <a:bodyPr lIns="45718" tIns="45718" rIns="45718" bIns="45718"/>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sign 9">
    <p:spTree>
      <p:nvGrpSpPr>
        <p:cNvPr id="1" name=""/>
        <p:cNvGrpSpPr/>
        <p:nvPr/>
      </p:nvGrpSpPr>
      <p:grpSpPr>
        <a:xfrm>
          <a:off x="0" y="0"/>
          <a:ext cx="0" cy="0"/>
          <a:chOff x="0" y="0"/>
          <a:chExt cx="0" cy="0"/>
        </a:xfrm>
      </p:grpSpPr>
      <p:sp>
        <p:nvSpPr>
          <p:cNvPr id="477" name="Rectangle"/>
          <p:cNvSpPr/>
          <p:nvPr/>
        </p:nvSpPr>
        <p:spPr>
          <a:xfrm>
            <a:off x="8805212" y="3267435"/>
            <a:ext cx="3933681"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78"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479"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80" name="Rectangle"/>
          <p:cNvSpPr/>
          <p:nvPr/>
        </p:nvSpPr>
        <p:spPr>
          <a:xfrm>
            <a:off x="265908" y="3267435"/>
            <a:ext cx="3933679"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81"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482" name="Rectangle"/>
          <p:cNvSpPr/>
          <p:nvPr/>
        </p:nvSpPr>
        <p:spPr>
          <a:xfrm>
            <a:off x="4535561" y="3267435"/>
            <a:ext cx="3933680"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83"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484" name="Title"/>
          <p:cNvSpPr txBox="1"/>
          <p:nvPr/>
        </p:nvSpPr>
        <p:spPr>
          <a:xfrm>
            <a:off x="10261937"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5" name="Title"/>
          <p:cNvSpPr txBox="1"/>
          <p:nvPr/>
        </p:nvSpPr>
        <p:spPr>
          <a:xfrm>
            <a:off x="5992285"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6"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7" name="Circle"/>
          <p:cNvSpPr/>
          <p:nvPr/>
        </p:nvSpPr>
        <p:spPr>
          <a:xfrm>
            <a:off x="4522861" y="2683933"/>
            <a:ext cx="1270005"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88" name="Circle"/>
          <p:cNvSpPr/>
          <p:nvPr/>
        </p:nvSpPr>
        <p:spPr>
          <a:xfrm>
            <a:off x="253207" y="2683933"/>
            <a:ext cx="1270004"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89" name="01"/>
          <p:cNvSpPr txBox="1"/>
          <p:nvPr/>
        </p:nvSpPr>
        <p:spPr>
          <a:xfrm>
            <a:off x="513216" y="2925231"/>
            <a:ext cx="749983"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01</a:t>
            </a:r>
          </a:p>
        </p:txBody>
      </p:sp>
      <p:sp>
        <p:nvSpPr>
          <p:cNvPr id="490" name="02"/>
          <p:cNvSpPr txBox="1"/>
          <p:nvPr/>
        </p:nvSpPr>
        <p:spPr>
          <a:xfrm>
            <a:off x="4782870" y="2925231"/>
            <a:ext cx="749983"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02</a:t>
            </a:r>
          </a:p>
        </p:txBody>
      </p:sp>
      <p:sp>
        <p:nvSpPr>
          <p:cNvPr id="491" name="03"/>
          <p:cNvSpPr txBox="1"/>
          <p:nvPr/>
        </p:nvSpPr>
        <p:spPr>
          <a:xfrm>
            <a:off x="9052521" y="2925231"/>
            <a:ext cx="749983"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03</a:t>
            </a:r>
          </a:p>
        </p:txBody>
      </p:sp>
      <p:sp>
        <p:nvSpPr>
          <p:cNvPr id="492" name="Circle"/>
          <p:cNvSpPr/>
          <p:nvPr/>
        </p:nvSpPr>
        <p:spPr>
          <a:xfrm>
            <a:off x="8792512" y="2683933"/>
            <a:ext cx="1270005"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493" name="03"/>
          <p:cNvSpPr txBox="1"/>
          <p:nvPr/>
        </p:nvSpPr>
        <p:spPr>
          <a:xfrm>
            <a:off x="9052521" y="2925231"/>
            <a:ext cx="749983"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03</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sign 10A">
    <p:spTree>
      <p:nvGrpSpPr>
        <p:cNvPr id="1" name=""/>
        <p:cNvGrpSpPr/>
        <p:nvPr/>
      </p:nvGrpSpPr>
      <p:grpSpPr>
        <a:xfrm>
          <a:off x="0" y="0"/>
          <a:ext cx="0" cy="0"/>
          <a:chOff x="0" y="0"/>
          <a:chExt cx="0" cy="0"/>
        </a:xfrm>
      </p:grpSpPr>
      <p:sp>
        <p:nvSpPr>
          <p:cNvPr id="501" name="Heading Text"/>
          <p:cNvSpPr txBox="1"/>
          <p:nvPr/>
        </p:nvSpPr>
        <p:spPr>
          <a:xfrm>
            <a:off x="851835" y="2679539"/>
            <a:ext cx="283535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02" name="Line"/>
          <p:cNvSpPr/>
          <p:nvPr/>
        </p:nvSpPr>
        <p:spPr>
          <a:xfrm flipH="1">
            <a:off x="619043" y="2559818"/>
            <a:ext cx="1" cy="798243"/>
          </a:xfrm>
          <a:prstGeom prst="line">
            <a:avLst/>
          </a:prstGeom>
          <a:ln w="63500">
            <a:solidFill>
              <a:srgbClr val="09233C"/>
            </a:solidFill>
            <a:miter lim="400000"/>
          </a:ln>
        </p:spPr>
        <p:txBody>
          <a:bodyPr lIns="45718" tIns="45718" rIns="45718" bIns="45718"/>
          <a:lstStyle/>
          <a:p>
            <a:endParaRPr/>
          </a:p>
        </p:txBody>
      </p:sp>
      <p:sp>
        <p:nvSpPr>
          <p:cNvPr id="503" name="Lorem ipsum dolor sit amet, duo dissentias deterruisset ut, ea eum diam etiam facilis."/>
          <p:cNvSpPr txBox="1"/>
          <p:nvPr/>
        </p:nvSpPr>
        <p:spPr>
          <a:xfrm>
            <a:off x="3888227" y="2450939"/>
            <a:ext cx="7461099"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 </a:t>
            </a:r>
          </a:p>
        </p:txBody>
      </p:sp>
      <p:sp>
        <p:nvSpPr>
          <p:cNvPr id="504"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M COL">
    <p:spTree>
      <p:nvGrpSpPr>
        <p:cNvPr id="1" name=""/>
        <p:cNvGrpSpPr/>
        <p:nvPr/>
      </p:nvGrpSpPr>
      <p:grpSpPr>
        <a:xfrm>
          <a:off x="0" y="0"/>
          <a:ext cx="0" cy="0"/>
          <a:chOff x="0" y="0"/>
          <a:chExt cx="0" cy="0"/>
        </a:xfrm>
      </p:grpSpPr>
      <p:sp>
        <p:nvSpPr>
          <p:cNvPr id="38" name="Rectangle"/>
          <p:cNvSpPr/>
          <p:nvPr/>
        </p:nvSpPr>
        <p:spPr>
          <a:xfrm>
            <a:off x="-25400" y="-8469"/>
            <a:ext cx="13055600" cy="1959575"/>
          </a:xfrm>
          <a:prstGeom prst="rect">
            <a:avLst/>
          </a:prstGeom>
          <a:solidFill>
            <a:srgbClr val="FFFFFF"/>
          </a:solidFill>
          <a:ln w="12700">
            <a:miter lim="400000"/>
          </a:ln>
          <a:effectLst>
            <a:outerShdw blurRad="63500" dist="25400" dir="5400000" rotWithShape="0">
              <a:srgbClr val="000000">
                <a:alpha val="22718"/>
              </a:srgbClr>
            </a:outerShdw>
          </a:effectLst>
        </p:spPr>
        <p:txBody>
          <a:bodyPr lIns="50800" tIns="50800" rIns="50800" bIns="50800" anchor="ctr"/>
          <a:lstStyle/>
          <a:p>
            <a:pPr>
              <a:defRPr sz="2200">
                <a:solidFill>
                  <a:srgbClr val="FFFFFF"/>
                </a:solidFill>
              </a:defRPr>
            </a:pPr>
            <a:endParaRPr dirty="0"/>
          </a:p>
        </p:txBody>
      </p:sp>
      <p:pic>
        <p:nvPicPr>
          <p:cNvPr id="40" name="Financial Management School_Crest-01.png" descr="Financial Management School_Crest-01.png"/>
          <p:cNvPicPr>
            <a:picLocks noChangeAspect="1"/>
          </p:cNvPicPr>
          <p:nvPr/>
        </p:nvPicPr>
        <p:blipFill>
          <a:blip r:embed="rId2"/>
          <a:stretch>
            <a:fillRect/>
          </a:stretch>
        </p:blipFill>
        <p:spPr>
          <a:xfrm>
            <a:off x="132374" y="86848"/>
            <a:ext cx="1751049" cy="1768940"/>
          </a:xfrm>
          <a:prstGeom prst="rect">
            <a:avLst/>
          </a:prstGeom>
          <a:ln w="12700">
            <a:miter lim="400000"/>
          </a:ln>
        </p:spPr>
      </p:pic>
      <p:pic>
        <p:nvPicPr>
          <p:cNvPr id="41" name="Financial Management School_Crest-01.png" descr="Financial Management School_Crest-01.png"/>
          <p:cNvPicPr>
            <a:picLocks noChangeAspect="1"/>
          </p:cNvPicPr>
          <p:nvPr/>
        </p:nvPicPr>
        <p:blipFill>
          <a:blip r:embed="rId2"/>
          <a:stretch>
            <a:fillRect/>
          </a:stretch>
        </p:blipFill>
        <p:spPr>
          <a:xfrm>
            <a:off x="11095979" y="86848"/>
            <a:ext cx="1751047" cy="1768940"/>
          </a:xfrm>
          <a:prstGeom prst="rect">
            <a:avLst/>
          </a:prstGeom>
          <a:ln w="12700">
            <a:miter lim="400000"/>
          </a:ln>
        </p:spPr>
      </p:pic>
      <p:sp>
        <p:nvSpPr>
          <p:cNvPr id="42" name="Check on Learning"/>
          <p:cNvSpPr txBox="1"/>
          <p:nvPr/>
        </p:nvSpPr>
        <p:spPr>
          <a:xfrm>
            <a:off x="4158876" y="6369454"/>
            <a:ext cx="4687046"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225291"/>
                </a:solidFill>
                <a:latin typeface="+mj-lt"/>
                <a:ea typeface="+mj-ea"/>
                <a:cs typeface="+mj-cs"/>
                <a:sym typeface="Helvetica"/>
              </a:defRPr>
            </a:lvl1pPr>
          </a:lstStyle>
          <a:p>
            <a:r>
              <a:rPr dirty="0">
                <a:latin typeface="Arial" panose="020B0604020202020204" pitchFamily="34" charset="0"/>
                <a:cs typeface="Arial" panose="020B0604020202020204" pitchFamily="34" charset="0"/>
              </a:rPr>
              <a:t>Check on Learning</a:t>
            </a:r>
          </a:p>
        </p:txBody>
      </p:sp>
      <p:pic>
        <p:nvPicPr>
          <p:cNvPr id="43" name="check-01.png" descr="check-01.png"/>
          <p:cNvPicPr>
            <a:picLocks noChangeAspect="1"/>
          </p:cNvPicPr>
          <p:nvPr/>
        </p:nvPicPr>
        <p:blipFill>
          <a:blip r:embed="rId3"/>
          <a:stretch>
            <a:fillRect/>
          </a:stretch>
        </p:blipFill>
        <p:spPr>
          <a:xfrm>
            <a:off x="4742977" y="2891549"/>
            <a:ext cx="3518846" cy="3518847"/>
          </a:xfrm>
          <a:prstGeom prst="rect">
            <a:avLst/>
          </a:prstGeom>
          <a:ln w="12700">
            <a:miter lim="400000"/>
          </a:ln>
        </p:spPr>
      </p:pic>
      <p:sp>
        <p:nvSpPr>
          <p:cNvPr id="9" name="Financial Management School"/>
          <p:cNvSpPr txBox="1"/>
          <p:nvPr userDrawn="1"/>
        </p:nvSpPr>
        <p:spPr>
          <a:xfrm>
            <a:off x="2764998" y="689190"/>
            <a:ext cx="747480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mj-lt"/>
                <a:ea typeface="+mj-ea"/>
                <a:cs typeface="+mj-cs"/>
                <a:sym typeface="Helvetica"/>
              </a:defRPr>
            </a:lvl1pPr>
          </a:lstStyle>
          <a:p>
            <a:r>
              <a:rPr lang="en-US" dirty="0"/>
              <a:t>FINANCE AND COMPTROLLER SCHOOL</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sign 10B">
    <p:spTree>
      <p:nvGrpSpPr>
        <p:cNvPr id="1" name=""/>
        <p:cNvGrpSpPr/>
        <p:nvPr/>
      </p:nvGrpSpPr>
      <p:grpSpPr>
        <a:xfrm>
          <a:off x="0" y="0"/>
          <a:ext cx="0" cy="0"/>
          <a:chOff x="0" y="0"/>
          <a:chExt cx="0" cy="0"/>
        </a:xfrm>
      </p:grpSpPr>
      <p:sp>
        <p:nvSpPr>
          <p:cNvPr id="512" name="Heading Text"/>
          <p:cNvSpPr txBox="1"/>
          <p:nvPr/>
        </p:nvSpPr>
        <p:spPr>
          <a:xfrm>
            <a:off x="851835" y="2717639"/>
            <a:ext cx="2285454"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13" name="Heading Text"/>
          <p:cNvSpPr txBox="1"/>
          <p:nvPr/>
        </p:nvSpPr>
        <p:spPr>
          <a:xfrm>
            <a:off x="851833" y="4133954"/>
            <a:ext cx="880088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14" name="Body…"/>
          <p:cNvSpPr txBox="1"/>
          <p:nvPr/>
        </p:nvSpPr>
        <p:spPr>
          <a:xfrm>
            <a:off x="1999588" y="5038368"/>
            <a:ext cx="8267394" cy="177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16718" indent="-416718" algn="l">
              <a:buSzPct val="145000"/>
              <a:buChar char="•"/>
              <a:defRPr sz="3000">
                <a:latin typeface="+mj-lt"/>
                <a:ea typeface="+mj-ea"/>
                <a:cs typeface="+mj-cs"/>
                <a:sym typeface="Helvetica"/>
              </a:defRPr>
            </a:pPr>
            <a:r>
              <a:t>Body</a:t>
            </a:r>
          </a:p>
          <a:p>
            <a:pPr algn="l">
              <a:defRPr sz="1000">
                <a:latin typeface="+mj-lt"/>
                <a:ea typeface="+mj-ea"/>
                <a:cs typeface="+mj-cs"/>
                <a:sym typeface="Helvetica"/>
              </a:defRPr>
            </a:pPr>
            <a:endParaRPr/>
          </a:p>
          <a:p>
            <a:pPr marL="416718" indent="-416718" algn="l">
              <a:buSzPct val="145000"/>
              <a:buChar char="•"/>
              <a:defRPr sz="3000">
                <a:latin typeface="+mj-lt"/>
                <a:ea typeface="+mj-ea"/>
                <a:cs typeface="+mj-cs"/>
                <a:sym typeface="Helvetica"/>
              </a:defRPr>
            </a:pPr>
            <a:r>
              <a:t>Body</a:t>
            </a:r>
          </a:p>
          <a:p>
            <a:pPr algn="l">
              <a:defRPr sz="1000">
                <a:latin typeface="+mj-lt"/>
                <a:ea typeface="+mj-ea"/>
                <a:cs typeface="+mj-cs"/>
                <a:sym typeface="Helvetica"/>
              </a:defRPr>
            </a:pPr>
            <a:endParaRPr/>
          </a:p>
          <a:p>
            <a:pPr marL="416718" indent="-416718" algn="l">
              <a:buSzPct val="145000"/>
              <a:buChar char="•"/>
              <a:defRPr sz="3000">
                <a:latin typeface="+mj-lt"/>
                <a:ea typeface="+mj-ea"/>
                <a:cs typeface="+mj-cs"/>
                <a:sym typeface="Helvetica"/>
              </a:defRPr>
            </a:pPr>
            <a:r>
              <a:t>Body</a:t>
            </a:r>
          </a:p>
        </p:txBody>
      </p:sp>
      <p:sp>
        <p:nvSpPr>
          <p:cNvPr id="515" name="Line"/>
          <p:cNvSpPr/>
          <p:nvPr/>
        </p:nvSpPr>
        <p:spPr>
          <a:xfrm flipH="1">
            <a:off x="619043" y="4014235"/>
            <a:ext cx="1" cy="798243"/>
          </a:xfrm>
          <a:prstGeom prst="line">
            <a:avLst/>
          </a:prstGeom>
          <a:ln w="63500">
            <a:solidFill>
              <a:srgbClr val="10233A"/>
            </a:solidFill>
            <a:miter lim="400000"/>
          </a:ln>
        </p:spPr>
        <p:txBody>
          <a:bodyPr lIns="45718" tIns="45718" rIns="45718" bIns="45718"/>
          <a:lstStyle/>
          <a:p>
            <a:endParaRPr/>
          </a:p>
        </p:txBody>
      </p:sp>
      <p:sp>
        <p:nvSpPr>
          <p:cNvPr id="516" name="Lorem ipsum dolor sit amet, duo dissentias deterruisset ut, ea eum diam etiam facilis."/>
          <p:cNvSpPr txBox="1"/>
          <p:nvPr/>
        </p:nvSpPr>
        <p:spPr>
          <a:xfrm>
            <a:off x="3329427" y="2527139"/>
            <a:ext cx="7158746"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5E5E5E"/>
                </a:solidFill>
                <a:latin typeface="+mj-lt"/>
                <a:ea typeface="+mj-ea"/>
                <a:cs typeface="+mj-cs"/>
                <a:sym typeface="Helvetica"/>
              </a:defRPr>
            </a:lvl1pPr>
          </a:lstStyle>
          <a:p>
            <a:r>
              <a:t>Lorem ipsum dolor sit amet, duo dissentias deterruisset ut, ea eum diam etiam facilis. </a:t>
            </a:r>
          </a:p>
        </p:txBody>
      </p:sp>
      <p:sp>
        <p:nvSpPr>
          <p:cNvPr id="517"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sign 10C">
    <p:spTree>
      <p:nvGrpSpPr>
        <p:cNvPr id="1" name=""/>
        <p:cNvGrpSpPr/>
        <p:nvPr/>
      </p:nvGrpSpPr>
      <p:grpSpPr>
        <a:xfrm>
          <a:off x="0" y="0"/>
          <a:ext cx="0" cy="0"/>
          <a:chOff x="0" y="0"/>
          <a:chExt cx="0" cy="0"/>
        </a:xfrm>
      </p:grpSpPr>
      <p:sp>
        <p:nvSpPr>
          <p:cNvPr id="525" name="Heading Text"/>
          <p:cNvSpPr txBox="1"/>
          <p:nvPr/>
        </p:nvSpPr>
        <p:spPr>
          <a:xfrm>
            <a:off x="851835" y="2717639"/>
            <a:ext cx="2298154"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26" name="Heading Text"/>
          <p:cNvSpPr txBox="1"/>
          <p:nvPr/>
        </p:nvSpPr>
        <p:spPr>
          <a:xfrm>
            <a:off x="851835" y="4172054"/>
            <a:ext cx="4514039"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27" name="Body…"/>
          <p:cNvSpPr txBox="1"/>
          <p:nvPr/>
        </p:nvSpPr>
        <p:spPr>
          <a:xfrm>
            <a:off x="1999588" y="4924068"/>
            <a:ext cx="8267394" cy="200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16718" indent="-416718" algn="l">
              <a:buSzPct val="145000"/>
              <a:buChar char="•"/>
              <a:defRPr sz="2500">
                <a:solidFill>
                  <a:srgbClr val="5E5E5E"/>
                </a:solidFill>
                <a:latin typeface="+mj-lt"/>
                <a:ea typeface="+mj-ea"/>
                <a:cs typeface="+mj-cs"/>
                <a:sym typeface="Helvetica"/>
              </a:defRPr>
            </a:pPr>
            <a:r>
              <a:t>Body</a:t>
            </a:r>
          </a:p>
          <a:p>
            <a:pPr algn="l">
              <a:defRPr sz="2500">
                <a:solidFill>
                  <a:srgbClr val="5E5E5E"/>
                </a:solidFill>
                <a:latin typeface="+mj-lt"/>
                <a:ea typeface="+mj-ea"/>
                <a:cs typeface="+mj-cs"/>
                <a:sym typeface="Helvetica"/>
              </a:defRPr>
            </a:pPr>
            <a:endParaRPr/>
          </a:p>
          <a:p>
            <a:pPr marL="416718" indent="-416718" algn="l">
              <a:buSzPct val="145000"/>
              <a:buChar char="•"/>
              <a:defRPr sz="2500">
                <a:solidFill>
                  <a:srgbClr val="5E5E5E"/>
                </a:solidFill>
                <a:latin typeface="+mj-lt"/>
                <a:ea typeface="+mj-ea"/>
                <a:cs typeface="+mj-cs"/>
                <a:sym typeface="Helvetica"/>
              </a:defRPr>
            </a:pPr>
            <a:r>
              <a:t>Body</a:t>
            </a:r>
          </a:p>
          <a:p>
            <a:pPr algn="l">
              <a:defRPr sz="2500">
                <a:solidFill>
                  <a:srgbClr val="5E5E5E"/>
                </a:solidFill>
                <a:latin typeface="+mj-lt"/>
                <a:ea typeface="+mj-ea"/>
                <a:cs typeface="+mj-cs"/>
                <a:sym typeface="Helvetica"/>
              </a:defRPr>
            </a:pPr>
            <a:endParaRPr/>
          </a:p>
          <a:p>
            <a:pPr marL="416718" indent="-416718" algn="l">
              <a:buSzPct val="145000"/>
              <a:buChar char="•"/>
              <a:defRPr sz="2500">
                <a:solidFill>
                  <a:srgbClr val="5E5E5E"/>
                </a:solidFill>
                <a:latin typeface="+mj-lt"/>
                <a:ea typeface="+mj-ea"/>
                <a:cs typeface="+mj-cs"/>
                <a:sym typeface="Helvetica"/>
              </a:defRPr>
            </a:pPr>
            <a:r>
              <a:t>Body</a:t>
            </a:r>
          </a:p>
        </p:txBody>
      </p:sp>
      <p:sp>
        <p:nvSpPr>
          <p:cNvPr id="528" name="Heading Text"/>
          <p:cNvSpPr txBox="1"/>
          <p:nvPr/>
        </p:nvSpPr>
        <p:spPr>
          <a:xfrm>
            <a:off x="851835" y="7835094"/>
            <a:ext cx="2708657"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29" name="Line"/>
          <p:cNvSpPr/>
          <p:nvPr/>
        </p:nvSpPr>
        <p:spPr>
          <a:xfrm flipH="1">
            <a:off x="619043" y="7715374"/>
            <a:ext cx="1" cy="798243"/>
          </a:xfrm>
          <a:prstGeom prst="line">
            <a:avLst/>
          </a:prstGeom>
          <a:ln w="63500">
            <a:solidFill>
              <a:srgbClr val="10233A"/>
            </a:solidFill>
            <a:miter lim="400000"/>
          </a:ln>
        </p:spPr>
        <p:txBody>
          <a:bodyPr lIns="45718" tIns="45718" rIns="45718" bIns="45718"/>
          <a:lstStyle/>
          <a:p>
            <a:endParaRPr/>
          </a:p>
        </p:txBody>
      </p:sp>
      <p:sp>
        <p:nvSpPr>
          <p:cNvPr id="530" name="Lorem ipsum dolor sit amet, duo dissentias deterruisset ut, ea eum diam etiam facilis."/>
          <p:cNvSpPr txBox="1"/>
          <p:nvPr/>
        </p:nvSpPr>
        <p:spPr>
          <a:xfrm>
            <a:off x="3329427" y="2527139"/>
            <a:ext cx="7158746"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5E5E5E"/>
                </a:solidFill>
                <a:latin typeface="+mj-lt"/>
                <a:ea typeface="+mj-ea"/>
                <a:cs typeface="+mj-cs"/>
                <a:sym typeface="Helvetica"/>
              </a:defRPr>
            </a:lvl1pPr>
          </a:lstStyle>
          <a:p>
            <a:r>
              <a:t>Lorem ipsum dolor sit amet, duo dissentias deterruisset ut, ea eum diam etiam facilis. </a:t>
            </a:r>
          </a:p>
        </p:txBody>
      </p:sp>
      <p:sp>
        <p:nvSpPr>
          <p:cNvPr id="531" name="Lorem ipsum dolor sit amet, duo dissentias deterruisset ut, ea eum diam etiam facilis."/>
          <p:cNvSpPr txBox="1"/>
          <p:nvPr/>
        </p:nvSpPr>
        <p:spPr>
          <a:xfrm>
            <a:off x="3888227" y="7606494"/>
            <a:ext cx="7461099"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 </a:t>
            </a:r>
          </a:p>
        </p:txBody>
      </p:sp>
      <p:sp>
        <p:nvSpPr>
          <p:cNvPr id="532"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sign 11">
    <p:spTree>
      <p:nvGrpSpPr>
        <p:cNvPr id="1" name=""/>
        <p:cNvGrpSpPr/>
        <p:nvPr/>
      </p:nvGrpSpPr>
      <p:grpSpPr>
        <a:xfrm>
          <a:off x="0" y="0"/>
          <a:ext cx="0" cy="0"/>
          <a:chOff x="0" y="0"/>
          <a:chExt cx="0" cy="0"/>
        </a:xfrm>
      </p:grpSpPr>
      <p:sp>
        <p:nvSpPr>
          <p:cNvPr id="540" name="Line"/>
          <p:cNvSpPr/>
          <p:nvPr/>
        </p:nvSpPr>
        <p:spPr>
          <a:xfrm>
            <a:off x="822243" y="822956"/>
            <a:ext cx="822878" cy="1"/>
          </a:xfrm>
          <a:prstGeom prst="line">
            <a:avLst/>
          </a:prstGeom>
          <a:ln w="63500">
            <a:solidFill>
              <a:srgbClr val="14507A"/>
            </a:solidFill>
            <a:miter lim="400000"/>
          </a:ln>
        </p:spPr>
        <p:txBody>
          <a:bodyPr lIns="45718" tIns="45718" rIns="45718" bIns="45718"/>
          <a:lstStyle/>
          <a:p>
            <a:endParaRPr/>
          </a:p>
        </p:txBody>
      </p:sp>
      <p:sp>
        <p:nvSpPr>
          <p:cNvPr id="541" name="Step One"/>
          <p:cNvSpPr txBox="1"/>
          <p:nvPr/>
        </p:nvSpPr>
        <p:spPr>
          <a:xfrm>
            <a:off x="723347" y="1228608"/>
            <a:ext cx="234424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Step One</a:t>
            </a:r>
          </a:p>
        </p:txBody>
      </p:sp>
      <p:sp>
        <p:nvSpPr>
          <p:cNvPr id="542" name="Lorem ipsum dolor sit amet, duo dissentias deterruisset ut, ea eum diam etiam facilis."/>
          <p:cNvSpPr txBox="1"/>
          <p:nvPr/>
        </p:nvSpPr>
        <p:spPr>
          <a:xfrm>
            <a:off x="723346" y="2015078"/>
            <a:ext cx="7607349"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b="1">
                <a:latin typeface="+mj-lt"/>
                <a:ea typeface="+mj-ea"/>
                <a:cs typeface="+mj-cs"/>
                <a:sym typeface="Helvetica"/>
              </a:defRPr>
            </a:lvl1pPr>
          </a:lstStyle>
          <a:p>
            <a:r>
              <a:t>Lorem ipsum dolor sit amet, duo dissentias deterruisset ut, ea eum diam etiam facilis.</a:t>
            </a:r>
          </a:p>
        </p:txBody>
      </p:sp>
      <p:sp>
        <p:nvSpPr>
          <p:cNvPr id="543" name="Use cards, bullets, or a basic text box here based on content."/>
          <p:cNvSpPr txBox="1"/>
          <p:nvPr/>
        </p:nvSpPr>
        <p:spPr>
          <a:xfrm>
            <a:off x="712791" y="4597399"/>
            <a:ext cx="10963325"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Use cards, bullets, or a basic text box here based on content.</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sign 12">
    <p:spTree>
      <p:nvGrpSpPr>
        <p:cNvPr id="1" name=""/>
        <p:cNvGrpSpPr/>
        <p:nvPr/>
      </p:nvGrpSpPr>
      <p:grpSpPr>
        <a:xfrm>
          <a:off x="0" y="0"/>
          <a:ext cx="0" cy="0"/>
          <a:chOff x="0" y="0"/>
          <a:chExt cx="0" cy="0"/>
        </a:xfrm>
      </p:grpSpPr>
      <p:sp>
        <p:nvSpPr>
          <p:cNvPr id="551" name="1"/>
          <p:cNvSpPr txBox="1"/>
          <p:nvPr/>
        </p:nvSpPr>
        <p:spPr>
          <a:xfrm>
            <a:off x="3595691" y="3121787"/>
            <a:ext cx="396749" cy="709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1</a:t>
            </a:r>
          </a:p>
        </p:txBody>
      </p:sp>
      <p:sp>
        <p:nvSpPr>
          <p:cNvPr id="552" name="Circle"/>
          <p:cNvSpPr/>
          <p:nvPr/>
        </p:nvSpPr>
        <p:spPr>
          <a:xfrm>
            <a:off x="3382629" y="3064933"/>
            <a:ext cx="822879" cy="822877"/>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553" name="2"/>
          <p:cNvSpPr txBox="1"/>
          <p:nvPr/>
        </p:nvSpPr>
        <p:spPr>
          <a:xfrm>
            <a:off x="3595692" y="5182616"/>
            <a:ext cx="396749" cy="709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2</a:t>
            </a:r>
          </a:p>
        </p:txBody>
      </p:sp>
      <p:sp>
        <p:nvSpPr>
          <p:cNvPr id="554" name="Circle"/>
          <p:cNvSpPr/>
          <p:nvPr/>
        </p:nvSpPr>
        <p:spPr>
          <a:xfrm>
            <a:off x="3382629" y="5125761"/>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555" name="Lorem ipsum dolor sit amet, duo dissentias deterruisset ut, ea eum diam etiam facilis."/>
          <p:cNvSpPr txBox="1"/>
          <p:nvPr/>
        </p:nvSpPr>
        <p:spPr>
          <a:xfrm>
            <a:off x="4557204" y="2739769"/>
            <a:ext cx="5084018"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556" name="Lorem ipsum dolor sit amet, duo dissentias deterruisset ut, ea eum diam etiam facilis."/>
          <p:cNvSpPr txBox="1"/>
          <p:nvPr/>
        </p:nvSpPr>
        <p:spPr>
          <a:xfrm>
            <a:off x="4557204" y="4800599"/>
            <a:ext cx="5084017"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557" name="Title Here"/>
          <p:cNvSpPr txBox="1"/>
          <p:nvPr/>
        </p:nvSpPr>
        <p:spPr>
          <a:xfrm>
            <a:off x="5148072" y="1116242"/>
            <a:ext cx="2708655"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t>Title Here</a:t>
            </a:r>
          </a:p>
        </p:txBody>
      </p:sp>
      <p:sp>
        <p:nvSpPr>
          <p:cNvPr id="558" name="3"/>
          <p:cNvSpPr txBox="1"/>
          <p:nvPr/>
        </p:nvSpPr>
        <p:spPr>
          <a:xfrm>
            <a:off x="3605217" y="7243446"/>
            <a:ext cx="396749" cy="709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3</a:t>
            </a:r>
          </a:p>
        </p:txBody>
      </p:sp>
      <p:sp>
        <p:nvSpPr>
          <p:cNvPr id="559" name="Circle"/>
          <p:cNvSpPr/>
          <p:nvPr/>
        </p:nvSpPr>
        <p:spPr>
          <a:xfrm>
            <a:off x="3392154" y="7186590"/>
            <a:ext cx="822879" cy="822878"/>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560" name="Lorem ipsum dolor sit amet, duo dissentias deterruisset ut, ea eum diam etiam facilis."/>
          <p:cNvSpPr txBox="1"/>
          <p:nvPr/>
        </p:nvSpPr>
        <p:spPr>
          <a:xfrm>
            <a:off x="4566730" y="6861430"/>
            <a:ext cx="5064967"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sign 13">
    <p:spTree>
      <p:nvGrpSpPr>
        <p:cNvPr id="1" name=""/>
        <p:cNvGrpSpPr/>
        <p:nvPr/>
      </p:nvGrpSpPr>
      <p:grpSpPr>
        <a:xfrm>
          <a:off x="0" y="0"/>
          <a:ext cx="0" cy="0"/>
          <a:chOff x="0" y="0"/>
          <a:chExt cx="0" cy="0"/>
        </a:xfrm>
      </p:grpSpPr>
      <p:sp>
        <p:nvSpPr>
          <p:cNvPr id="568" name="Rectangle"/>
          <p:cNvSpPr/>
          <p:nvPr/>
        </p:nvSpPr>
        <p:spPr>
          <a:xfrm>
            <a:off x="265908" y="3267436"/>
            <a:ext cx="3933679"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a:p>
        </p:txBody>
      </p:sp>
      <p:sp>
        <p:nvSpPr>
          <p:cNvPr id="569" name="Title Here"/>
          <p:cNvSpPr txBox="1"/>
          <p:nvPr/>
        </p:nvSpPr>
        <p:spPr>
          <a:xfrm>
            <a:off x="5148072" y="1116242"/>
            <a:ext cx="2708655"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t>Title Here</a:t>
            </a:r>
          </a:p>
        </p:txBody>
      </p:sp>
      <p:sp>
        <p:nvSpPr>
          <p:cNvPr id="570" name="TITLE"/>
          <p:cNvSpPr txBox="1"/>
          <p:nvPr/>
        </p:nvSpPr>
        <p:spPr>
          <a:xfrm>
            <a:off x="1646513" y="4060324"/>
            <a:ext cx="11724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1" name="Line"/>
          <p:cNvSpPr/>
          <p:nvPr/>
        </p:nvSpPr>
        <p:spPr>
          <a:xfrm>
            <a:off x="1821308" y="4991918"/>
            <a:ext cx="822878" cy="1"/>
          </a:xfrm>
          <a:prstGeom prst="line">
            <a:avLst/>
          </a:prstGeom>
          <a:ln w="63500">
            <a:solidFill>
              <a:srgbClr val="FFFFFF"/>
            </a:solidFill>
            <a:miter lim="400000"/>
          </a:ln>
        </p:spPr>
        <p:txBody>
          <a:bodyPr lIns="45718" tIns="45718" rIns="45718" bIns="45718"/>
          <a:lstStyle/>
          <a:p>
            <a:endParaRPr/>
          </a:p>
        </p:txBody>
      </p:sp>
      <p:sp>
        <p:nvSpPr>
          <p:cNvPr id="572" name="Lorem ipsum dolor sit amet, duo dissentias deterruisset ut, ea eum diam etiam facilis."/>
          <p:cNvSpPr txBox="1"/>
          <p:nvPr/>
        </p:nvSpPr>
        <p:spPr>
          <a:xfrm>
            <a:off x="357191" y="5570437"/>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573" name="Rectangle"/>
          <p:cNvSpPr/>
          <p:nvPr/>
        </p:nvSpPr>
        <p:spPr>
          <a:xfrm>
            <a:off x="4535561" y="3267436"/>
            <a:ext cx="3933679"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a:p>
        </p:txBody>
      </p:sp>
      <p:sp>
        <p:nvSpPr>
          <p:cNvPr id="574" name="TITLE"/>
          <p:cNvSpPr txBox="1"/>
          <p:nvPr/>
        </p:nvSpPr>
        <p:spPr>
          <a:xfrm>
            <a:off x="5916165" y="4060324"/>
            <a:ext cx="11724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5" name="Line"/>
          <p:cNvSpPr/>
          <p:nvPr/>
        </p:nvSpPr>
        <p:spPr>
          <a:xfrm>
            <a:off x="6090961" y="4991918"/>
            <a:ext cx="822878" cy="1"/>
          </a:xfrm>
          <a:prstGeom prst="line">
            <a:avLst/>
          </a:prstGeom>
          <a:ln w="63500">
            <a:solidFill>
              <a:srgbClr val="FFFFFF"/>
            </a:solidFill>
            <a:miter lim="400000"/>
          </a:ln>
        </p:spPr>
        <p:txBody>
          <a:bodyPr lIns="45718" tIns="45718" rIns="45718" bIns="45718"/>
          <a:lstStyle/>
          <a:p>
            <a:endParaRPr/>
          </a:p>
        </p:txBody>
      </p:sp>
      <p:sp>
        <p:nvSpPr>
          <p:cNvPr id="576" name="Lorem ipsum dolor sit amet, duo dissentias deterruisset ut, ea eum diam etiam facilis."/>
          <p:cNvSpPr txBox="1"/>
          <p:nvPr/>
        </p:nvSpPr>
        <p:spPr>
          <a:xfrm>
            <a:off x="4626843" y="5570437"/>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577" name="Rectangle"/>
          <p:cNvSpPr/>
          <p:nvPr/>
        </p:nvSpPr>
        <p:spPr>
          <a:xfrm>
            <a:off x="8805212" y="3267436"/>
            <a:ext cx="3933680"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a:p>
        </p:txBody>
      </p:sp>
      <p:sp>
        <p:nvSpPr>
          <p:cNvPr id="578" name="TITLE"/>
          <p:cNvSpPr txBox="1"/>
          <p:nvPr/>
        </p:nvSpPr>
        <p:spPr>
          <a:xfrm>
            <a:off x="10185818" y="4060324"/>
            <a:ext cx="11724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9" name="Line"/>
          <p:cNvSpPr/>
          <p:nvPr/>
        </p:nvSpPr>
        <p:spPr>
          <a:xfrm>
            <a:off x="10360614" y="4991918"/>
            <a:ext cx="822877" cy="1"/>
          </a:xfrm>
          <a:prstGeom prst="line">
            <a:avLst/>
          </a:prstGeom>
          <a:ln w="63500">
            <a:solidFill>
              <a:srgbClr val="FFFFFF"/>
            </a:solidFill>
            <a:miter lim="400000"/>
          </a:ln>
        </p:spPr>
        <p:txBody>
          <a:bodyPr lIns="45718" tIns="45718" rIns="45718" bIns="45718"/>
          <a:lstStyle/>
          <a:p>
            <a:endParaRPr/>
          </a:p>
        </p:txBody>
      </p:sp>
      <p:sp>
        <p:nvSpPr>
          <p:cNvPr id="580" name="Lorem ipsum dolor sit amet, duo dissentias deterruisset ut, ea eum diam etiam facilis."/>
          <p:cNvSpPr txBox="1"/>
          <p:nvPr/>
        </p:nvSpPr>
        <p:spPr>
          <a:xfrm>
            <a:off x="8896495" y="5570437"/>
            <a:ext cx="375111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sign 14">
    <p:spTree>
      <p:nvGrpSpPr>
        <p:cNvPr id="1" name=""/>
        <p:cNvGrpSpPr/>
        <p:nvPr/>
      </p:nvGrpSpPr>
      <p:grpSpPr>
        <a:xfrm>
          <a:off x="0" y="0"/>
          <a:ext cx="0" cy="0"/>
          <a:chOff x="0" y="0"/>
          <a:chExt cx="0" cy="0"/>
        </a:xfrm>
      </p:grpSpPr>
      <p:pic>
        <p:nvPicPr>
          <p:cNvPr id="588" name="Screen Shot 2018-11-21 at 9.53.00 AM.png" descr="Screen Shot 2018-11-21 at 9.53.00 AM.png"/>
          <p:cNvPicPr>
            <a:picLocks noChangeAspect="1"/>
          </p:cNvPicPr>
          <p:nvPr/>
        </p:nvPicPr>
        <p:blipFill>
          <a:blip r:embed="rId2"/>
          <a:stretch>
            <a:fillRect/>
          </a:stretch>
        </p:blipFill>
        <p:spPr>
          <a:xfrm>
            <a:off x="8782683" y="2985916"/>
            <a:ext cx="4022733" cy="3895785"/>
          </a:xfrm>
          <a:prstGeom prst="rect">
            <a:avLst/>
          </a:prstGeom>
          <a:ln w="12700">
            <a:miter lim="400000"/>
          </a:ln>
        </p:spPr>
      </p:pic>
      <p:pic>
        <p:nvPicPr>
          <p:cNvPr id="589" name="Screen Shot 2018-11-21 at 9.53.00 AM.png" descr="Screen Shot 2018-11-21 at 9.53.00 AM.png"/>
          <p:cNvPicPr>
            <a:picLocks noChangeAspect="1"/>
          </p:cNvPicPr>
          <p:nvPr/>
        </p:nvPicPr>
        <p:blipFill>
          <a:blip r:embed="rId2"/>
          <a:stretch>
            <a:fillRect/>
          </a:stretch>
        </p:blipFill>
        <p:spPr>
          <a:xfrm>
            <a:off x="4491037" y="2985916"/>
            <a:ext cx="4022734" cy="3895785"/>
          </a:xfrm>
          <a:prstGeom prst="rect">
            <a:avLst/>
          </a:prstGeom>
          <a:ln w="12700">
            <a:miter lim="400000"/>
          </a:ln>
        </p:spPr>
      </p:pic>
      <p:pic>
        <p:nvPicPr>
          <p:cNvPr id="590" name="Screen Shot 2018-11-21 at 9.53.00 AM.png" descr="Screen Shot 2018-11-21 at 9.53.00 AM.png"/>
          <p:cNvPicPr>
            <a:picLocks noChangeAspect="1"/>
          </p:cNvPicPr>
          <p:nvPr/>
        </p:nvPicPr>
        <p:blipFill>
          <a:blip r:embed="rId2"/>
          <a:stretch>
            <a:fillRect/>
          </a:stretch>
        </p:blipFill>
        <p:spPr>
          <a:xfrm>
            <a:off x="199391" y="2985916"/>
            <a:ext cx="4022733" cy="3895785"/>
          </a:xfrm>
          <a:prstGeom prst="rect">
            <a:avLst/>
          </a:prstGeom>
          <a:ln w="12700">
            <a:miter lim="400000"/>
          </a:ln>
        </p:spPr>
      </p:pic>
      <p:sp>
        <p:nvSpPr>
          <p:cNvPr id="591" name="Lorem ipsum dolor sit amet, duo dissentias deterruisset ut, ea eum diam etiam facilis."/>
          <p:cNvSpPr txBox="1"/>
          <p:nvPr/>
        </p:nvSpPr>
        <p:spPr>
          <a:xfrm>
            <a:off x="335198" y="7162170"/>
            <a:ext cx="375111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592" name="Title Here"/>
          <p:cNvSpPr txBox="1"/>
          <p:nvPr/>
        </p:nvSpPr>
        <p:spPr>
          <a:xfrm>
            <a:off x="457539" y="1099308"/>
            <a:ext cx="2708655"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latin typeface="+mj-lt"/>
                <a:ea typeface="+mj-ea"/>
                <a:cs typeface="+mj-cs"/>
                <a:sym typeface="Helvetica"/>
              </a:defRPr>
            </a:lvl1pPr>
          </a:lstStyle>
          <a:p>
            <a:r>
              <a:t>Title Here</a:t>
            </a:r>
          </a:p>
        </p:txBody>
      </p:sp>
      <p:sp>
        <p:nvSpPr>
          <p:cNvPr id="593" name="Line"/>
          <p:cNvSpPr/>
          <p:nvPr/>
        </p:nvSpPr>
        <p:spPr>
          <a:xfrm>
            <a:off x="576072" y="2076023"/>
            <a:ext cx="822878" cy="2"/>
          </a:xfrm>
          <a:prstGeom prst="line">
            <a:avLst/>
          </a:prstGeom>
          <a:ln w="63500">
            <a:solidFill>
              <a:srgbClr val="5E5E5E"/>
            </a:solidFill>
            <a:miter lim="400000"/>
          </a:ln>
        </p:spPr>
        <p:txBody>
          <a:bodyPr lIns="45718" tIns="45718" rIns="45718" bIns="45718"/>
          <a:lstStyle/>
          <a:p>
            <a:endParaRPr/>
          </a:p>
        </p:txBody>
      </p:sp>
      <p:sp>
        <p:nvSpPr>
          <p:cNvPr id="594" name="Lorem ipsum dolor sit amet, duo dissentias deterruisset ut, ea eum diam etiam facilis."/>
          <p:cNvSpPr txBox="1"/>
          <p:nvPr/>
        </p:nvSpPr>
        <p:spPr>
          <a:xfrm>
            <a:off x="4626843" y="7162170"/>
            <a:ext cx="3751114"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595" name="Lorem ipsum dolor sit amet, duo dissentias deterruisset ut, ea eum diam etiam facilis."/>
          <p:cNvSpPr txBox="1"/>
          <p:nvPr/>
        </p:nvSpPr>
        <p:spPr>
          <a:xfrm>
            <a:off x="8918489" y="7162170"/>
            <a:ext cx="375111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sign 15">
    <p:spTree>
      <p:nvGrpSpPr>
        <p:cNvPr id="1" name=""/>
        <p:cNvGrpSpPr/>
        <p:nvPr/>
      </p:nvGrpSpPr>
      <p:grpSpPr>
        <a:xfrm>
          <a:off x="0" y="0"/>
          <a:ext cx="0" cy="0"/>
          <a:chOff x="0" y="0"/>
          <a:chExt cx="0" cy="0"/>
        </a:xfrm>
      </p:grpSpPr>
      <p:pic>
        <p:nvPicPr>
          <p:cNvPr id="603" name="Screen Shot 2018-11-20 at 1.38.47 PM.png" descr="Screen Shot 2018-11-20 at 1.38.47 PM.png"/>
          <p:cNvPicPr>
            <a:picLocks noChangeAspect="1"/>
          </p:cNvPicPr>
          <p:nvPr/>
        </p:nvPicPr>
        <p:blipFill>
          <a:blip r:embed="rId2"/>
          <a:srcRect l="793" t="13213" b="1987"/>
          <a:stretch>
            <a:fillRect/>
          </a:stretch>
        </p:blipFill>
        <p:spPr>
          <a:xfrm>
            <a:off x="-12305" y="-15594"/>
            <a:ext cx="13057626" cy="7353301"/>
          </a:xfrm>
          <a:prstGeom prst="rect">
            <a:avLst/>
          </a:prstGeom>
          <a:ln w="12700">
            <a:miter lim="400000"/>
          </a:ln>
        </p:spPr>
      </p:pic>
      <p:sp>
        <p:nvSpPr>
          <p:cNvPr id="604" name="Title Here"/>
          <p:cNvSpPr txBox="1"/>
          <p:nvPr/>
        </p:nvSpPr>
        <p:spPr>
          <a:xfrm>
            <a:off x="781032" y="6196242"/>
            <a:ext cx="2708655"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FFFFFF"/>
                </a:solidFill>
                <a:latin typeface="+mj-lt"/>
                <a:ea typeface="+mj-ea"/>
                <a:cs typeface="+mj-cs"/>
                <a:sym typeface="Helvetica"/>
              </a:defRPr>
            </a:lvl1pPr>
          </a:lstStyle>
          <a:p>
            <a:r>
              <a:t>Title Here</a:t>
            </a:r>
          </a:p>
        </p:txBody>
      </p:sp>
      <p:sp>
        <p:nvSpPr>
          <p:cNvPr id="605" name="Lorem ipsum dolor sit amet, duo dissentias deterruisset ut, ea eum diam etiam facilis."/>
          <p:cNvSpPr txBox="1"/>
          <p:nvPr/>
        </p:nvSpPr>
        <p:spPr>
          <a:xfrm>
            <a:off x="781032" y="8444142"/>
            <a:ext cx="6320749"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a:t>
            </a:r>
          </a:p>
        </p:txBody>
      </p:sp>
      <p:sp>
        <p:nvSpPr>
          <p:cNvPr id="606" name="SUBTITLE"/>
          <p:cNvSpPr txBox="1"/>
          <p:nvPr/>
        </p:nvSpPr>
        <p:spPr>
          <a:xfrm>
            <a:off x="781033" y="7691966"/>
            <a:ext cx="2287315"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latin typeface="+mj-lt"/>
                <a:ea typeface="+mj-ea"/>
                <a:cs typeface="+mj-cs"/>
                <a:sym typeface="Helvetica"/>
              </a:defRPr>
            </a:lvl1pPr>
          </a:lstStyle>
          <a:p>
            <a:r>
              <a:t>SUBTITLE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sign 16">
    <p:spTree>
      <p:nvGrpSpPr>
        <p:cNvPr id="1" name=""/>
        <p:cNvGrpSpPr/>
        <p:nvPr/>
      </p:nvGrpSpPr>
      <p:grpSpPr>
        <a:xfrm>
          <a:off x="0" y="0"/>
          <a:ext cx="0" cy="0"/>
          <a:chOff x="0" y="0"/>
          <a:chExt cx="0" cy="0"/>
        </a:xfrm>
      </p:grpSpPr>
      <p:pic>
        <p:nvPicPr>
          <p:cNvPr id="614" name="Screen Shot 2018-11-20 at 11.01.11 AM.png" descr="Screen Shot 2018-11-20 at 11.01.11 AM.png"/>
          <p:cNvPicPr>
            <a:picLocks noChangeAspect="1"/>
          </p:cNvPicPr>
          <p:nvPr/>
        </p:nvPicPr>
        <p:blipFill>
          <a:blip r:embed="rId2"/>
          <a:srcRect l="5552" t="11315" b="2362"/>
          <a:stretch>
            <a:fillRect/>
          </a:stretch>
        </p:blipFill>
        <p:spPr>
          <a:xfrm>
            <a:off x="-26779" y="1290901"/>
            <a:ext cx="5211001" cy="3522552"/>
          </a:xfrm>
          <a:prstGeom prst="rect">
            <a:avLst/>
          </a:prstGeom>
          <a:ln w="12700">
            <a:miter lim="400000"/>
          </a:ln>
        </p:spPr>
      </p:pic>
      <p:pic>
        <p:nvPicPr>
          <p:cNvPr id="615" name="Screen Shot 2018-11-20 at 11.01.11 AM.png" descr="Screen Shot 2018-11-20 at 11.01.11 AM.png"/>
          <p:cNvPicPr>
            <a:picLocks noChangeAspect="1"/>
          </p:cNvPicPr>
          <p:nvPr/>
        </p:nvPicPr>
        <p:blipFill>
          <a:blip r:embed="rId2"/>
          <a:srcRect l="5452" t="11315" b="2362"/>
          <a:stretch>
            <a:fillRect/>
          </a:stretch>
        </p:blipFill>
        <p:spPr>
          <a:xfrm>
            <a:off x="-32285" y="4940034"/>
            <a:ext cx="5216507" cy="3522552"/>
          </a:xfrm>
          <a:prstGeom prst="rect">
            <a:avLst/>
          </a:prstGeom>
          <a:ln w="12700">
            <a:miter lim="400000"/>
          </a:ln>
        </p:spPr>
      </p:pic>
      <p:sp>
        <p:nvSpPr>
          <p:cNvPr id="616" name="1"/>
          <p:cNvSpPr txBox="1"/>
          <p:nvPr/>
        </p:nvSpPr>
        <p:spPr>
          <a:xfrm>
            <a:off x="5918336" y="3454212"/>
            <a:ext cx="396749" cy="709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1</a:t>
            </a:r>
          </a:p>
        </p:txBody>
      </p:sp>
      <p:sp>
        <p:nvSpPr>
          <p:cNvPr id="617" name="Circle"/>
          <p:cNvSpPr/>
          <p:nvPr/>
        </p:nvSpPr>
        <p:spPr>
          <a:xfrm>
            <a:off x="5705273" y="3397355"/>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618" name="2"/>
          <p:cNvSpPr txBox="1"/>
          <p:nvPr/>
        </p:nvSpPr>
        <p:spPr>
          <a:xfrm>
            <a:off x="5918336" y="5515041"/>
            <a:ext cx="396749" cy="709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2</a:t>
            </a:r>
          </a:p>
        </p:txBody>
      </p:sp>
      <p:sp>
        <p:nvSpPr>
          <p:cNvPr id="619" name="Circle"/>
          <p:cNvSpPr/>
          <p:nvPr/>
        </p:nvSpPr>
        <p:spPr>
          <a:xfrm>
            <a:off x="5705273" y="5458185"/>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620" name="Lorem ipsum dolor sit amet, duo dissentias deterruisset ut, ea eum diam etiam facilis."/>
          <p:cNvSpPr txBox="1"/>
          <p:nvPr/>
        </p:nvSpPr>
        <p:spPr>
          <a:xfrm>
            <a:off x="6879849" y="3072192"/>
            <a:ext cx="5115305"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1" name="Lorem ipsum dolor sit amet, duo dissentias deterruisset ut, ea eum diam etiam facilis."/>
          <p:cNvSpPr txBox="1"/>
          <p:nvPr/>
        </p:nvSpPr>
        <p:spPr>
          <a:xfrm>
            <a:off x="6879849" y="5133022"/>
            <a:ext cx="5115305"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2" name="3"/>
          <p:cNvSpPr txBox="1"/>
          <p:nvPr/>
        </p:nvSpPr>
        <p:spPr>
          <a:xfrm>
            <a:off x="5927861" y="7575870"/>
            <a:ext cx="396749" cy="709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3</a:t>
            </a:r>
          </a:p>
        </p:txBody>
      </p:sp>
      <p:sp>
        <p:nvSpPr>
          <p:cNvPr id="623" name="Circle"/>
          <p:cNvSpPr/>
          <p:nvPr/>
        </p:nvSpPr>
        <p:spPr>
          <a:xfrm>
            <a:off x="5714798" y="7519013"/>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a:p>
        </p:txBody>
      </p:sp>
      <p:sp>
        <p:nvSpPr>
          <p:cNvPr id="624" name="Lorem ipsum dolor sit amet, duo dissentias deterruisset ut, ea eum diam etiam facilis."/>
          <p:cNvSpPr txBox="1"/>
          <p:nvPr/>
        </p:nvSpPr>
        <p:spPr>
          <a:xfrm>
            <a:off x="6889374" y="7193853"/>
            <a:ext cx="5096255"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5" name="Title Here"/>
          <p:cNvSpPr txBox="1"/>
          <p:nvPr/>
        </p:nvSpPr>
        <p:spPr>
          <a:xfrm>
            <a:off x="5658493" y="1332080"/>
            <a:ext cx="2708655"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latin typeface="+mj-lt"/>
                <a:ea typeface="+mj-ea"/>
                <a:cs typeface="+mj-cs"/>
                <a:sym typeface="Helvetica"/>
              </a:defRPr>
            </a:lvl1pPr>
          </a:lstStyle>
          <a:p>
            <a:r>
              <a:t>Title Here</a:t>
            </a:r>
          </a:p>
        </p:txBody>
      </p:sp>
      <p:sp>
        <p:nvSpPr>
          <p:cNvPr id="626" name="Subtitle"/>
          <p:cNvSpPr txBox="1"/>
          <p:nvPr/>
        </p:nvSpPr>
        <p:spPr>
          <a:xfrm>
            <a:off x="5658494" y="1996776"/>
            <a:ext cx="174406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solidFill>
                  <a:srgbClr val="B5A093"/>
                </a:solidFill>
                <a:latin typeface="+mj-lt"/>
                <a:ea typeface="+mj-ea"/>
                <a:cs typeface="+mj-cs"/>
                <a:sym typeface="Helvetica"/>
              </a:defRPr>
            </a:lvl1pPr>
          </a:lstStyle>
          <a:p>
            <a:r>
              <a:t>Subtitle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sign 17A">
    <p:spTree>
      <p:nvGrpSpPr>
        <p:cNvPr id="1" name=""/>
        <p:cNvGrpSpPr/>
        <p:nvPr/>
      </p:nvGrpSpPr>
      <p:grpSpPr>
        <a:xfrm>
          <a:off x="0" y="0"/>
          <a:ext cx="0" cy="0"/>
          <a:chOff x="0" y="0"/>
          <a:chExt cx="0" cy="0"/>
        </a:xfrm>
      </p:grpSpPr>
      <p:sp>
        <p:nvSpPr>
          <p:cNvPr id="634"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635"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636"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637"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38"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639"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40" name="Term…"/>
          <p:cNvSpPr txBox="1"/>
          <p:nvPr/>
        </p:nvSpPr>
        <p:spPr>
          <a:xfrm>
            <a:off x="5754752" y="210019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41" name="Term…"/>
          <p:cNvSpPr txBox="1"/>
          <p:nvPr/>
        </p:nvSpPr>
        <p:spPr>
          <a:xfrm>
            <a:off x="5754752" y="8140773"/>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42" name="Term…"/>
          <p:cNvSpPr txBox="1"/>
          <p:nvPr/>
        </p:nvSpPr>
        <p:spPr>
          <a:xfrm>
            <a:off x="9344566" y="2769112"/>
            <a:ext cx="143794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643" name="Term…"/>
          <p:cNvSpPr txBox="1"/>
          <p:nvPr/>
        </p:nvSpPr>
        <p:spPr>
          <a:xfrm>
            <a:off x="2377445"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44" name="Term…"/>
          <p:cNvSpPr txBox="1"/>
          <p:nvPr/>
        </p:nvSpPr>
        <p:spPr>
          <a:xfrm>
            <a:off x="9423984"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45" name="Term…"/>
          <p:cNvSpPr txBox="1"/>
          <p:nvPr/>
        </p:nvSpPr>
        <p:spPr>
          <a:xfrm>
            <a:off x="2377445"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46"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47"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48" name="Rectangle"/>
          <p:cNvSpPr/>
          <p:nvPr/>
        </p:nvSpPr>
        <p:spPr>
          <a:xfrm>
            <a:off x="4362846" y="7584347"/>
            <a:ext cx="427910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49"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50" name="Rectangle"/>
          <p:cNvSpPr/>
          <p:nvPr/>
        </p:nvSpPr>
        <p:spPr>
          <a:xfrm>
            <a:off x="8764596"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sign 17B">
    <p:spTree>
      <p:nvGrpSpPr>
        <p:cNvPr id="1" name=""/>
        <p:cNvGrpSpPr/>
        <p:nvPr/>
      </p:nvGrpSpPr>
      <p:grpSpPr>
        <a:xfrm>
          <a:off x="0" y="0"/>
          <a:ext cx="0" cy="0"/>
          <a:chOff x="0" y="0"/>
          <a:chExt cx="0" cy="0"/>
        </a:xfrm>
      </p:grpSpPr>
      <p:sp>
        <p:nvSpPr>
          <p:cNvPr id="658"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659"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660"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661"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62"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663"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64" name="Term…"/>
          <p:cNvSpPr txBox="1"/>
          <p:nvPr/>
        </p:nvSpPr>
        <p:spPr>
          <a:xfrm>
            <a:off x="5754752" y="210019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65" name="Term…"/>
          <p:cNvSpPr txBox="1"/>
          <p:nvPr/>
        </p:nvSpPr>
        <p:spPr>
          <a:xfrm>
            <a:off x="5754752" y="8140773"/>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66" name="Term…"/>
          <p:cNvSpPr txBox="1"/>
          <p:nvPr/>
        </p:nvSpPr>
        <p:spPr>
          <a:xfrm>
            <a:off x="9344566" y="7091930"/>
            <a:ext cx="143794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667" name="Term…"/>
          <p:cNvSpPr txBox="1"/>
          <p:nvPr/>
        </p:nvSpPr>
        <p:spPr>
          <a:xfrm>
            <a:off x="2377445"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68" name="Term…"/>
          <p:cNvSpPr txBox="1"/>
          <p:nvPr/>
        </p:nvSpPr>
        <p:spPr>
          <a:xfrm>
            <a:off x="9423984"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69" name="Term…"/>
          <p:cNvSpPr txBox="1"/>
          <p:nvPr/>
        </p:nvSpPr>
        <p:spPr>
          <a:xfrm>
            <a:off x="2377445"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70"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71"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72" name="Rectangle"/>
          <p:cNvSpPr/>
          <p:nvPr/>
        </p:nvSpPr>
        <p:spPr>
          <a:xfrm>
            <a:off x="4362846" y="7584347"/>
            <a:ext cx="427910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73"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74"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heck on Learning">
    <p:spTree>
      <p:nvGrpSpPr>
        <p:cNvPr id="1" name=""/>
        <p:cNvGrpSpPr/>
        <p:nvPr/>
      </p:nvGrpSpPr>
      <p:grpSpPr>
        <a:xfrm>
          <a:off x="0" y="0"/>
          <a:ext cx="0" cy="0"/>
          <a:chOff x="0" y="0"/>
          <a:chExt cx="0" cy="0"/>
        </a:xfrm>
      </p:grpSpPr>
      <p:sp>
        <p:nvSpPr>
          <p:cNvPr id="235" name="Check on Learning"/>
          <p:cNvSpPr txBox="1"/>
          <p:nvPr/>
        </p:nvSpPr>
        <p:spPr>
          <a:xfrm>
            <a:off x="3854240" y="333110"/>
            <a:ext cx="529632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rPr dirty="0">
                <a:latin typeface="Arial" panose="020B0604020202020204" pitchFamily="34" charset="0"/>
                <a:cs typeface="Arial" panose="020B0604020202020204" pitchFamily="34" charset="0"/>
              </a:rPr>
              <a:t>Check on Learning</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sign 17C">
    <p:spTree>
      <p:nvGrpSpPr>
        <p:cNvPr id="1" name=""/>
        <p:cNvGrpSpPr/>
        <p:nvPr/>
      </p:nvGrpSpPr>
      <p:grpSpPr>
        <a:xfrm>
          <a:off x="0" y="0"/>
          <a:ext cx="0" cy="0"/>
          <a:chOff x="0" y="0"/>
          <a:chExt cx="0" cy="0"/>
        </a:xfrm>
      </p:grpSpPr>
      <p:sp>
        <p:nvSpPr>
          <p:cNvPr id="682"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683"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684"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85"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686"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87" name="Term…"/>
          <p:cNvSpPr txBox="1"/>
          <p:nvPr/>
        </p:nvSpPr>
        <p:spPr>
          <a:xfrm>
            <a:off x="5754752" y="210019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88" name="Term…"/>
          <p:cNvSpPr txBox="1"/>
          <p:nvPr/>
        </p:nvSpPr>
        <p:spPr>
          <a:xfrm>
            <a:off x="9423984"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89" name="Term…"/>
          <p:cNvSpPr txBox="1"/>
          <p:nvPr/>
        </p:nvSpPr>
        <p:spPr>
          <a:xfrm>
            <a:off x="5675334" y="8140773"/>
            <a:ext cx="1437942"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690" name="Term…"/>
          <p:cNvSpPr txBox="1"/>
          <p:nvPr/>
        </p:nvSpPr>
        <p:spPr>
          <a:xfrm>
            <a:off x="2377445"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91" name="Term…"/>
          <p:cNvSpPr txBox="1"/>
          <p:nvPr/>
        </p:nvSpPr>
        <p:spPr>
          <a:xfrm>
            <a:off x="9423984"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92" name="Term…"/>
          <p:cNvSpPr txBox="1"/>
          <p:nvPr/>
        </p:nvSpPr>
        <p:spPr>
          <a:xfrm>
            <a:off x="2377445"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693"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94"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95"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96"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97"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698"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sign 17D">
    <p:spTree>
      <p:nvGrpSpPr>
        <p:cNvPr id="1" name=""/>
        <p:cNvGrpSpPr/>
        <p:nvPr/>
      </p:nvGrpSpPr>
      <p:grpSpPr>
        <a:xfrm>
          <a:off x="0" y="0"/>
          <a:ext cx="0" cy="0"/>
          <a:chOff x="0" y="0"/>
          <a:chExt cx="0" cy="0"/>
        </a:xfrm>
      </p:grpSpPr>
      <p:sp>
        <p:nvSpPr>
          <p:cNvPr id="706"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707"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708"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09"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a:p>
        </p:txBody>
      </p:sp>
      <p:sp>
        <p:nvSpPr>
          <p:cNvPr id="710"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11" name="Term…"/>
          <p:cNvSpPr txBox="1"/>
          <p:nvPr/>
        </p:nvSpPr>
        <p:spPr>
          <a:xfrm>
            <a:off x="5754752" y="210019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12" name="Term…"/>
          <p:cNvSpPr txBox="1"/>
          <p:nvPr/>
        </p:nvSpPr>
        <p:spPr>
          <a:xfrm>
            <a:off x="9423984"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13" name="Term…"/>
          <p:cNvSpPr txBox="1"/>
          <p:nvPr/>
        </p:nvSpPr>
        <p:spPr>
          <a:xfrm>
            <a:off x="2298027" y="7091930"/>
            <a:ext cx="1437942"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714" name="Term…"/>
          <p:cNvSpPr txBox="1"/>
          <p:nvPr/>
        </p:nvSpPr>
        <p:spPr>
          <a:xfrm>
            <a:off x="2377445"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15" name="Term…"/>
          <p:cNvSpPr txBox="1"/>
          <p:nvPr/>
        </p:nvSpPr>
        <p:spPr>
          <a:xfrm>
            <a:off x="9423984"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16" name="Term…"/>
          <p:cNvSpPr txBox="1"/>
          <p:nvPr/>
        </p:nvSpPr>
        <p:spPr>
          <a:xfrm>
            <a:off x="5754752" y="8140773"/>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17"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18" name="Rectangle"/>
          <p:cNvSpPr/>
          <p:nvPr/>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19"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20"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21"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22"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sign 17E">
    <p:spTree>
      <p:nvGrpSpPr>
        <p:cNvPr id="1" name=""/>
        <p:cNvGrpSpPr/>
        <p:nvPr/>
      </p:nvGrpSpPr>
      <p:grpSpPr>
        <a:xfrm>
          <a:off x="0" y="0"/>
          <a:ext cx="0" cy="0"/>
          <a:chOff x="0" y="0"/>
          <a:chExt cx="0" cy="0"/>
        </a:xfrm>
      </p:grpSpPr>
      <p:sp>
        <p:nvSpPr>
          <p:cNvPr id="730"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731"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732"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33"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734"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35" name="Term…"/>
          <p:cNvSpPr txBox="1"/>
          <p:nvPr/>
        </p:nvSpPr>
        <p:spPr>
          <a:xfrm>
            <a:off x="5754752" y="210019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36" name="Term…"/>
          <p:cNvSpPr txBox="1"/>
          <p:nvPr/>
        </p:nvSpPr>
        <p:spPr>
          <a:xfrm>
            <a:off x="9423984"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37" name="Term…"/>
          <p:cNvSpPr txBox="1"/>
          <p:nvPr/>
        </p:nvSpPr>
        <p:spPr>
          <a:xfrm>
            <a:off x="2387942" y="2769112"/>
            <a:ext cx="143794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738" name="Term…"/>
          <p:cNvSpPr txBox="1"/>
          <p:nvPr/>
        </p:nvSpPr>
        <p:spPr>
          <a:xfrm>
            <a:off x="2377445"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39" name="Term…"/>
          <p:cNvSpPr txBox="1"/>
          <p:nvPr/>
        </p:nvSpPr>
        <p:spPr>
          <a:xfrm>
            <a:off x="9423984"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40" name="Term…"/>
          <p:cNvSpPr txBox="1"/>
          <p:nvPr/>
        </p:nvSpPr>
        <p:spPr>
          <a:xfrm>
            <a:off x="5754752" y="8140773"/>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41"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42" name="Rectangle"/>
          <p:cNvSpPr/>
          <p:nvPr userDrawn="1"/>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43"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44" name="Rectangle"/>
          <p:cNvSpPr/>
          <p:nvPr/>
        </p:nvSpPr>
        <p:spPr>
          <a:xfrm>
            <a:off x="722180" y="6629950"/>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45"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46"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sign 17F">
    <p:spTree>
      <p:nvGrpSpPr>
        <p:cNvPr id="1" name=""/>
        <p:cNvGrpSpPr/>
        <p:nvPr/>
      </p:nvGrpSpPr>
      <p:grpSpPr>
        <a:xfrm>
          <a:off x="0" y="0"/>
          <a:ext cx="0" cy="0"/>
          <a:chOff x="0" y="0"/>
          <a:chExt cx="0" cy="0"/>
        </a:xfrm>
      </p:grpSpPr>
      <p:sp>
        <p:nvSpPr>
          <p:cNvPr id="754"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a:p>
        </p:txBody>
      </p:sp>
      <p:sp>
        <p:nvSpPr>
          <p:cNvPr id="755"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756" name="TITLE"/>
          <p:cNvSpPr txBox="1"/>
          <p:nvPr/>
        </p:nvSpPr>
        <p:spPr>
          <a:xfrm>
            <a:off x="2354738" y="5183981"/>
            <a:ext cx="1324521"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57"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a:p>
        </p:txBody>
      </p:sp>
      <p:sp>
        <p:nvSpPr>
          <p:cNvPr id="758" name="TITLE"/>
          <p:cNvSpPr txBox="1"/>
          <p:nvPr/>
        </p:nvSpPr>
        <p:spPr>
          <a:xfrm>
            <a:off x="9401275" y="5183981"/>
            <a:ext cx="132452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59" name="Term…"/>
          <p:cNvSpPr txBox="1"/>
          <p:nvPr/>
        </p:nvSpPr>
        <p:spPr>
          <a:xfrm>
            <a:off x="5675334" y="2049390"/>
            <a:ext cx="1437942"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t>Term</a:t>
            </a:r>
          </a:p>
          <a:p>
            <a:pPr>
              <a:defRPr sz="2500">
                <a:latin typeface="+mj-lt"/>
                <a:ea typeface="+mj-ea"/>
                <a:cs typeface="+mj-cs"/>
                <a:sym typeface="Helvetica"/>
              </a:defRPr>
            </a:pPr>
            <a:r>
              <a:t>Definition</a:t>
            </a:r>
          </a:p>
        </p:txBody>
      </p:sp>
      <p:sp>
        <p:nvSpPr>
          <p:cNvPr id="760" name="Term…"/>
          <p:cNvSpPr txBox="1"/>
          <p:nvPr/>
        </p:nvSpPr>
        <p:spPr>
          <a:xfrm>
            <a:off x="9423984"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61" name="Term…"/>
          <p:cNvSpPr txBox="1"/>
          <p:nvPr/>
        </p:nvSpPr>
        <p:spPr>
          <a:xfrm>
            <a:off x="2520306" y="2845312"/>
            <a:ext cx="117321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000" b="1">
                <a:solidFill>
                  <a:srgbClr val="1B72AE"/>
                </a:solidFill>
                <a:latin typeface="+mj-lt"/>
                <a:ea typeface="+mj-ea"/>
                <a:cs typeface="+mj-cs"/>
                <a:sym typeface="Helvetica"/>
              </a:defRPr>
            </a:pPr>
            <a:r>
              <a:t>Term</a:t>
            </a:r>
          </a:p>
          <a:p>
            <a:pPr>
              <a:defRPr sz="2000">
                <a:solidFill>
                  <a:srgbClr val="5E5E5E"/>
                </a:solidFill>
                <a:latin typeface="+mj-lt"/>
                <a:ea typeface="+mj-ea"/>
                <a:cs typeface="+mj-cs"/>
                <a:sym typeface="Helvetica"/>
              </a:defRPr>
            </a:pPr>
            <a:r>
              <a:t>Definition</a:t>
            </a:r>
          </a:p>
        </p:txBody>
      </p:sp>
      <p:sp>
        <p:nvSpPr>
          <p:cNvPr id="762" name="Term…"/>
          <p:cNvSpPr txBox="1"/>
          <p:nvPr/>
        </p:nvSpPr>
        <p:spPr>
          <a:xfrm>
            <a:off x="2377445" y="7142730"/>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63" name="Term…"/>
          <p:cNvSpPr txBox="1"/>
          <p:nvPr/>
        </p:nvSpPr>
        <p:spPr>
          <a:xfrm>
            <a:off x="9423984" y="2819912"/>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64" name="Term…"/>
          <p:cNvSpPr txBox="1"/>
          <p:nvPr/>
        </p:nvSpPr>
        <p:spPr>
          <a:xfrm>
            <a:off x="5754752" y="8140773"/>
            <a:ext cx="1279105"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t>Term</a:t>
            </a:r>
          </a:p>
          <a:p>
            <a:pPr>
              <a:defRPr sz="2200">
                <a:solidFill>
                  <a:srgbClr val="5E5E5E"/>
                </a:solidFill>
                <a:latin typeface="+mj-lt"/>
                <a:ea typeface="+mj-ea"/>
                <a:cs typeface="+mj-cs"/>
                <a:sym typeface="Helvetica"/>
              </a:defRPr>
            </a:pPr>
            <a:r>
              <a:t>Definition</a:t>
            </a:r>
          </a:p>
        </p:txBody>
      </p:sp>
      <p:sp>
        <p:nvSpPr>
          <p:cNvPr id="765" name="Rectangle"/>
          <p:cNvSpPr/>
          <p:nvPr userDrawn="1"/>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66"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67" name="Rectangle"/>
          <p:cNvSpPr/>
          <p:nvPr/>
        </p:nvSpPr>
        <p:spPr>
          <a:xfrm>
            <a:off x="722180" y="6629950"/>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68"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
        <p:nvSpPr>
          <p:cNvPr id="769" name="Title Here"/>
          <p:cNvSpPr txBox="1"/>
          <p:nvPr/>
        </p:nvSpPr>
        <p:spPr>
          <a:xfrm>
            <a:off x="5292204" y="544742"/>
            <a:ext cx="242039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770" name="Rectangle"/>
          <p:cNvSpPr/>
          <p:nvPr/>
        </p:nvSpPr>
        <p:spPr>
          <a:xfrm>
            <a:off x="375047" y="2576335"/>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1_TLO 1">
    <p:spTree>
      <p:nvGrpSpPr>
        <p:cNvPr id="1" name=""/>
        <p:cNvGrpSpPr/>
        <p:nvPr/>
      </p:nvGrpSpPr>
      <p:grpSpPr>
        <a:xfrm>
          <a:off x="0" y="0"/>
          <a:ext cx="0" cy="0"/>
          <a:chOff x="0" y="0"/>
          <a:chExt cx="0" cy="0"/>
        </a:xfrm>
      </p:grpSpPr>
      <p:sp>
        <p:nvSpPr>
          <p:cNvPr id="193" name="Rectangle"/>
          <p:cNvSpPr/>
          <p:nvPr/>
        </p:nvSpPr>
        <p:spPr>
          <a:xfrm>
            <a:off x="255720" y="5813061"/>
            <a:ext cx="3954054" cy="787402"/>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194" name="S T A N D A R D"/>
          <p:cNvSpPr txBox="1"/>
          <p:nvPr/>
        </p:nvSpPr>
        <p:spPr>
          <a:xfrm>
            <a:off x="764148" y="5927361"/>
            <a:ext cx="293719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S T A N D A R D</a:t>
            </a:r>
          </a:p>
        </p:txBody>
      </p:sp>
      <p:sp>
        <p:nvSpPr>
          <p:cNvPr id="195" name="Rectangle"/>
          <p:cNvSpPr/>
          <p:nvPr/>
        </p:nvSpPr>
        <p:spPr>
          <a:xfrm>
            <a:off x="255720" y="4483100"/>
            <a:ext cx="3954054" cy="787400"/>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196" name="C O N D I T I O N"/>
          <p:cNvSpPr txBox="1"/>
          <p:nvPr/>
        </p:nvSpPr>
        <p:spPr>
          <a:xfrm>
            <a:off x="683315" y="4597399"/>
            <a:ext cx="309886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C O N D I T I O N</a:t>
            </a:r>
          </a:p>
        </p:txBody>
      </p:sp>
      <p:sp>
        <p:nvSpPr>
          <p:cNvPr id="197" name="Rectangle"/>
          <p:cNvSpPr/>
          <p:nvPr/>
        </p:nvSpPr>
        <p:spPr>
          <a:xfrm>
            <a:off x="255720" y="3267436"/>
            <a:ext cx="4717047" cy="787403"/>
          </a:xfrm>
          <a:prstGeom prst="rect">
            <a:avLst/>
          </a:prstGeom>
          <a:solidFill>
            <a:srgbClr val="14507A"/>
          </a:solidFill>
          <a:ln w="12700">
            <a:miter lim="400000"/>
          </a:ln>
        </p:spPr>
        <p:txBody>
          <a:bodyPr lIns="50800" tIns="50800" rIns="50800" bIns="50800" anchor="ctr"/>
          <a:lstStyle/>
          <a:p>
            <a:pPr>
              <a:defRPr sz="2200">
                <a:solidFill>
                  <a:srgbClr val="14507A"/>
                </a:solidFill>
              </a:defRPr>
            </a:pPr>
            <a:endParaRPr dirty="0"/>
          </a:p>
        </p:txBody>
      </p:sp>
      <p:sp>
        <p:nvSpPr>
          <p:cNvPr id="198" name="A C T I O N"/>
          <p:cNvSpPr txBox="1"/>
          <p:nvPr/>
        </p:nvSpPr>
        <p:spPr>
          <a:xfrm>
            <a:off x="1187750" y="3381736"/>
            <a:ext cx="208999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A C T I O N</a:t>
            </a:r>
          </a:p>
        </p:txBody>
      </p:sp>
      <p:sp>
        <p:nvSpPr>
          <p:cNvPr id="199" name="Terminal Learning Objective"/>
          <p:cNvSpPr txBox="1"/>
          <p:nvPr/>
        </p:nvSpPr>
        <p:spPr>
          <a:xfrm>
            <a:off x="2571838" y="333110"/>
            <a:ext cx="7861127"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rPr dirty="0"/>
              <a:t>Terminal Learning </a:t>
            </a:r>
            <a:r>
              <a:rPr lang="en-US" dirty="0"/>
              <a:t>Objective</a:t>
            </a:r>
            <a:endParaRPr dirty="0"/>
          </a:p>
        </p:txBody>
      </p:sp>
    </p:spTree>
    <p:extLst>
      <p:ext uri="{BB962C8B-B14F-4D97-AF65-F5344CB8AC3E}">
        <p14:creationId xmlns:p14="http://schemas.microsoft.com/office/powerpoint/2010/main" val="359089707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1_TLO 2">
    <p:spTree>
      <p:nvGrpSpPr>
        <p:cNvPr id="1" name=""/>
        <p:cNvGrpSpPr/>
        <p:nvPr/>
      </p:nvGrpSpPr>
      <p:grpSpPr>
        <a:xfrm>
          <a:off x="0" y="0"/>
          <a:ext cx="0" cy="0"/>
          <a:chOff x="0" y="0"/>
          <a:chExt cx="0" cy="0"/>
        </a:xfrm>
      </p:grpSpPr>
      <p:sp>
        <p:nvSpPr>
          <p:cNvPr id="207" name="Rectangle"/>
          <p:cNvSpPr/>
          <p:nvPr/>
        </p:nvSpPr>
        <p:spPr>
          <a:xfrm>
            <a:off x="255720" y="5813061"/>
            <a:ext cx="3954054" cy="787402"/>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208" name="S T A N D A R D"/>
          <p:cNvSpPr txBox="1"/>
          <p:nvPr/>
        </p:nvSpPr>
        <p:spPr>
          <a:xfrm>
            <a:off x="764148" y="5927361"/>
            <a:ext cx="293719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S T A N D A R D</a:t>
            </a:r>
          </a:p>
        </p:txBody>
      </p:sp>
      <p:sp>
        <p:nvSpPr>
          <p:cNvPr id="209" name="Rectangle"/>
          <p:cNvSpPr/>
          <p:nvPr/>
        </p:nvSpPr>
        <p:spPr>
          <a:xfrm>
            <a:off x="255720" y="3267436"/>
            <a:ext cx="3954054" cy="787403"/>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210" name="A C T I O N"/>
          <p:cNvSpPr txBox="1"/>
          <p:nvPr/>
        </p:nvSpPr>
        <p:spPr>
          <a:xfrm>
            <a:off x="1187750" y="3381736"/>
            <a:ext cx="208999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A C T I O N</a:t>
            </a:r>
          </a:p>
        </p:txBody>
      </p:sp>
      <p:sp>
        <p:nvSpPr>
          <p:cNvPr id="211" name="Rectangle"/>
          <p:cNvSpPr/>
          <p:nvPr/>
        </p:nvSpPr>
        <p:spPr>
          <a:xfrm>
            <a:off x="255720" y="4483100"/>
            <a:ext cx="4717047" cy="787400"/>
          </a:xfrm>
          <a:prstGeom prst="rect">
            <a:avLst/>
          </a:prstGeom>
          <a:solidFill>
            <a:srgbClr val="14507A"/>
          </a:solidFill>
          <a:ln w="12700">
            <a:miter lim="400000"/>
          </a:ln>
        </p:spPr>
        <p:txBody>
          <a:bodyPr lIns="50800" tIns="50800" rIns="50800" bIns="50800" anchor="ctr"/>
          <a:lstStyle/>
          <a:p>
            <a:pPr>
              <a:defRPr sz="2200">
                <a:solidFill>
                  <a:srgbClr val="14507A"/>
                </a:solidFill>
              </a:defRPr>
            </a:pPr>
            <a:endParaRPr dirty="0"/>
          </a:p>
        </p:txBody>
      </p:sp>
      <p:sp>
        <p:nvSpPr>
          <p:cNvPr id="212" name="C O N D I T I O N"/>
          <p:cNvSpPr txBox="1"/>
          <p:nvPr/>
        </p:nvSpPr>
        <p:spPr>
          <a:xfrm>
            <a:off x="683315" y="4597399"/>
            <a:ext cx="309886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C O N D I T I O N</a:t>
            </a:r>
          </a:p>
        </p:txBody>
      </p:sp>
      <p:sp>
        <p:nvSpPr>
          <p:cNvPr id="213" name="Terminal Learning Objective"/>
          <p:cNvSpPr txBox="1"/>
          <p:nvPr/>
        </p:nvSpPr>
        <p:spPr>
          <a:xfrm>
            <a:off x="2555806" y="333110"/>
            <a:ext cx="7893187"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rPr dirty="0"/>
              <a:t>Terminal Learning </a:t>
            </a:r>
            <a:r>
              <a:rPr lang="en-US" dirty="0"/>
              <a:t>Objective</a:t>
            </a:r>
            <a:endParaRPr dirty="0"/>
          </a:p>
        </p:txBody>
      </p:sp>
    </p:spTree>
    <p:extLst>
      <p:ext uri="{BB962C8B-B14F-4D97-AF65-F5344CB8AC3E}">
        <p14:creationId xmlns:p14="http://schemas.microsoft.com/office/powerpoint/2010/main" val="70414884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1_TLO 3">
    <p:spTree>
      <p:nvGrpSpPr>
        <p:cNvPr id="1" name=""/>
        <p:cNvGrpSpPr/>
        <p:nvPr/>
      </p:nvGrpSpPr>
      <p:grpSpPr>
        <a:xfrm>
          <a:off x="0" y="0"/>
          <a:ext cx="0" cy="0"/>
          <a:chOff x="0" y="0"/>
          <a:chExt cx="0" cy="0"/>
        </a:xfrm>
      </p:grpSpPr>
      <p:sp>
        <p:nvSpPr>
          <p:cNvPr id="221" name="Rectangle"/>
          <p:cNvSpPr/>
          <p:nvPr/>
        </p:nvSpPr>
        <p:spPr>
          <a:xfrm>
            <a:off x="238786" y="5813061"/>
            <a:ext cx="4717048" cy="787402"/>
          </a:xfrm>
          <a:prstGeom prst="rect">
            <a:avLst/>
          </a:prstGeom>
          <a:solidFill>
            <a:srgbClr val="14507A"/>
          </a:solidFill>
          <a:ln w="12700">
            <a:miter lim="400000"/>
          </a:ln>
        </p:spPr>
        <p:txBody>
          <a:bodyPr lIns="50800" tIns="50800" rIns="50800" bIns="50800" anchor="ctr"/>
          <a:lstStyle/>
          <a:p>
            <a:pPr>
              <a:defRPr sz="2200">
                <a:solidFill>
                  <a:srgbClr val="14507A"/>
                </a:solidFill>
              </a:defRPr>
            </a:pPr>
            <a:endParaRPr dirty="0"/>
          </a:p>
        </p:txBody>
      </p:sp>
      <p:sp>
        <p:nvSpPr>
          <p:cNvPr id="222" name="S T A N D A R D"/>
          <p:cNvSpPr txBox="1"/>
          <p:nvPr/>
        </p:nvSpPr>
        <p:spPr>
          <a:xfrm>
            <a:off x="764148" y="5927361"/>
            <a:ext cx="293719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S T A N D A R D</a:t>
            </a:r>
          </a:p>
        </p:txBody>
      </p:sp>
      <p:sp>
        <p:nvSpPr>
          <p:cNvPr id="223" name="Rectangle"/>
          <p:cNvSpPr/>
          <p:nvPr/>
        </p:nvSpPr>
        <p:spPr>
          <a:xfrm>
            <a:off x="255720" y="3267436"/>
            <a:ext cx="3954054" cy="787403"/>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224" name="A C T I O N"/>
          <p:cNvSpPr txBox="1"/>
          <p:nvPr/>
        </p:nvSpPr>
        <p:spPr>
          <a:xfrm>
            <a:off x="1187750" y="3381736"/>
            <a:ext cx="208999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A C T I O N</a:t>
            </a:r>
          </a:p>
        </p:txBody>
      </p:sp>
      <p:sp>
        <p:nvSpPr>
          <p:cNvPr id="225" name="Rectangle"/>
          <p:cNvSpPr/>
          <p:nvPr/>
        </p:nvSpPr>
        <p:spPr>
          <a:xfrm>
            <a:off x="255720" y="4483100"/>
            <a:ext cx="3954054" cy="787400"/>
          </a:xfrm>
          <a:prstGeom prst="rect">
            <a:avLst/>
          </a:prstGeom>
          <a:solidFill>
            <a:srgbClr val="1B72AE"/>
          </a:solidFill>
          <a:ln w="12700">
            <a:miter lim="400000"/>
          </a:ln>
        </p:spPr>
        <p:txBody>
          <a:bodyPr lIns="50800" tIns="50800" rIns="50800" bIns="50800" anchor="ctr"/>
          <a:lstStyle/>
          <a:p>
            <a:pPr>
              <a:defRPr sz="2200">
                <a:solidFill>
                  <a:srgbClr val="14507A"/>
                </a:solidFill>
              </a:defRPr>
            </a:pPr>
            <a:endParaRPr dirty="0"/>
          </a:p>
        </p:txBody>
      </p:sp>
      <p:sp>
        <p:nvSpPr>
          <p:cNvPr id="226" name="C O N D I T I O N"/>
          <p:cNvSpPr txBox="1"/>
          <p:nvPr/>
        </p:nvSpPr>
        <p:spPr>
          <a:xfrm>
            <a:off x="683315" y="4597399"/>
            <a:ext cx="309886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C O N D I T I O N</a:t>
            </a:r>
          </a:p>
        </p:txBody>
      </p:sp>
      <p:sp>
        <p:nvSpPr>
          <p:cNvPr id="227" name="Terminal Learning Objective"/>
          <p:cNvSpPr txBox="1"/>
          <p:nvPr/>
        </p:nvSpPr>
        <p:spPr>
          <a:xfrm>
            <a:off x="2555806" y="333110"/>
            <a:ext cx="7893187"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rPr dirty="0"/>
              <a:t>Terminal Learning </a:t>
            </a:r>
            <a:r>
              <a:rPr lang="en-US" dirty="0"/>
              <a:t>Objective</a:t>
            </a:r>
            <a:endParaRPr dirty="0"/>
          </a:p>
        </p:txBody>
      </p:sp>
    </p:spTree>
    <p:extLst>
      <p:ext uri="{BB962C8B-B14F-4D97-AF65-F5344CB8AC3E}">
        <p14:creationId xmlns:p14="http://schemas.microsoft.com/office/powerpoint/2010/main" val="132050015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FM Section Title Slide">
    <p:spTree>
      <p:nvGrpSpPr>
        <p:cNvPr id="1" name=""/>
        <p:cNvGrpSpPr/>
        <p:nvPr/>
      </p:nvGrpSpPr>
      <p:grpSpPr>
        <a:xfrm>
          <a:off x="0" y="0"/>
          <a:ext cx="0" cy="0"/>
          <a:chOff x="0" y="0"/>
          <a:chExt cx="0" cy="0"/>
        </a:xfrm>
      </p:grpSpPr>
      <p:sp>
        <p:nvSpPr>
          <p:cNvPr id="27" name="Rectangle"/>
          <p:cNvSpPr/>
          <p:nvPr/>
        </p:nvSpPr>
        <p:spPr>
          <a:xfrm>
            <a:off x="-25400" y="-8469"/>
            <a:ext cx="13055600" cy="1959575"/>
          </a:xfrm>
          <a:prstGeom prst="rect">
            <a:avLst/>
          </a:prstGeom>
          <a:solidFill>
            <a:srgbClr val="FFFFFF"/>
          </a:solidFill>
          <a:ln w="12700">
            <a:miter lim="400000"/>
          </a:ln>
          <a:effectLst>
            <a:outerShdw blurRad="63500" dist="25400" dir="5400000" rotWithShape="0">
              <a:srgbClr val="000000">
                <a:alpha val="22718"/>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28" name="Financial Management School"/>
          <p:cNvSpPr txBox="1"/>
          <p:nvPr/>
        </p:nvSpPr>
        <p:spPr>
          <a:xfrm>
            <a:off x="2764998" y="689190"/>
            <a:ext cx="7474803"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atin typeface="+mj-lt"/>
                <a:ea typeface="+mj-ea"/>
                <a:cs typeface="+mj-cs"/>
                <a:sym typeface="Helvetica"/>
              </a:defRPr>
            </a:lvl1pPr>
          </a:lstStyle>
          <a:p>
            <a:r>
              <a:rPr lang="en-US" dirty="0"/>
              <a:t>FINANCE AND COMPTROLLER SCHOOL</a:t>
            </a:r>
          </a:p>
        </p:txBody>
      </p:sp>
      <p:pic>
        <p:nvPicPr>
          <p:cNvPr id="29" name="Financial Management School_Crest-01.png" descr="Financial Management School_Crest-01.png"/>
          <p:cNvPicPr>
            <a:picLocks noChangeAspect="1"/>
          </p:cNvPicPr>
          <p:nvPr/>
        </p:nvPicPr>
        <p:blipFill>
          <a:blip r:embed="rId2"/>
          <a:stretch>
            <a:fillRect/>
          </a:stretch>
        </p:blipFill>
        <p:spPr>
          <a:xfrm>
            <a:off x="132374" y="86848"/>
            <a:ext cx="1751049" cy="1768940"/>
          </a:xfrm>
          <a:prstGeom prst="rect">
            <a:avLst/>
          </a:prstGeom>
          <a:ln w="12700">
            <a:miter lim="400000"/>
          </a:ln>
        </p:spPr>
      </p:pic>
      <p:pic>
        <p:nvPicPr>
          <p:cNvPr id="30" name="Financial Management School_Crest-01.png" descr="Financial Management School_Crest-01.png"/>
          <p:cNvPicPr>
            <a:picLocks noChangeAspect="1"/>
          </p:cNvPicPr>
          <p:nvPr/>
        </p:nvPicPr>
        <p:blipFill>
          <a:blip r:embed="rId2"/>
          <a:stretch>
            <a:fillRect/>
          </a:stretch>
        </p:blipFill>
        <p:spPr>
          <a:xfrm>
            <a:off x="11095979" y="86848"/>
            <a:ext cx="1751047" cy="1768940"/>
          </a:xfrm>
          <a:prstGeom prst="rect">
            <a:avLst/>
          </a:prstGeom>
          <a:ln w="12700">
            <a:miter lim="400000"/>
          </a:ln>
        </p:spPr>
      </p:pic>
    </p:spTree>
    <p:extLst>
      <p:ext uri="{BB962C8B-B14F-4D97-AF65-F5344CB8AC3E}">
        <p14:creationId xmlns:p14="http://schemas.microsoft.com/office/powerpoint/2010/main" val="281634744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sign 1">
    <p:spTree>
      <p:nvGrpSpPr>
        <p:cNvPr id="1" name=""/>
        <p:cNvGrpSpPr/>
        <p:nvPr/>
      </p:nvGrpSpPr>
      <p:grpSpPr>
        <a:xfrm>
          <a:off x="0" y="0"/>
          <a:ext cx="0" cy="0"/>
          <a:chOff x="0" y="0"/>
          <a:chExt cx="0" cy="0"/>
        </a:xfrm>
      </p:grpSpPr>
      <p:sp>
        <p:nvSpPr>
          <p:cNvPr id="243" name="Rectangle"/>
          <p:cNvSpPr/>
          <p:nvPr/>
        </p:nvSpPr>
        <p:spPr>
          <a:xfrm>
            <a:off x="-8468" y="7100554"/>
            <a:ext cx="13021737" cy="2678446"/>
          </a:xfrm>
          <a:prstGeom prst="rect">
            <a:avLst/>
          </a:prstGeom>
          <a:solidFill>
            <a:srgbClr val="595E69"/>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244" name="Title"/>
          <p:cNvSpPr txBox="1"/>
          <p:nvPr/>
        </p:nvSpPr>
        <p:spPr>
          <a:xfrm>
            <a:off x="745485" y="980541"/>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latin typeface="+mj-lt"/>
                <a:ea typeface="+mj-ea"/>
                <a:cs typeface="+mj-cs"/>
                <a:sym typeface="Helvetica"/>
              </a:defRPr>
            </a:lvl1pPr>
          </a:lstStyle>
          <a:p>
            <a:r>
              <a:t>Title</a:t>
            </a:r>
          </a:p>
        </p:txBody>
      </p:sp>
      <p:sp>
        <p:nvSpPr>
          <p:cNvPr id="245" name="Subtitle"/>
          <p:cNvSpPr txBox="1"/>
          <p:nvPr/>
        </p:nvSpPr>
        <p:spPr>
          <a:xfrm>
            <a:off x="745485" y="1890430"/>
            <a:ext cx="1808709"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rgbClr val="205491"/>
                </a:solidFill>
                <a:latin typeface="+mj-lt"/>
                <a:ea typeface="+mj-ea"/>
                <a:cs typeface="+mj-cs"/>
                <a:sym typeface="Helvetica"/>
              </a:defRPr>
            </a:lvl1pPr>
          </a:lstStyle>
          <a:p>
            <a:r>
              <a:t>Subtitle</a:t>
            </a:r>
          </a:p>
        </p:txBody>
      </p:sp>
      <p:sp>
        <p:nvSpPr>
          <p:cNvPr id="246" name="Lorem ipsum dolor sit amet, duo dissentias deterruisset ut, ea eum diam etiam facilis."/>
          <p:cNvSpPr txBox="1"/>
          <p:nvPr/>
        </p:nvSpPr>
        <p:spPr>
          <a:xfrm>
            <a:off x="745484" y="3812362"/>
            <a:ext cx="11303686"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247" name="Secondary…"/>
          <p:cNvSpPr txBox="1"/>
          <p:nvPr/>
        </p:nvSpPr>
        <p:spPr>
          <a:xfrm>
            <a:off x="745484" y="7855578"/>
            <a:ext cx="3966402"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solidFill>
                  <a:srgbClr val="FFFFFF"/>
                </a:solidFill>
                <a:latin typeface="+mj-lt"/>
                <a:ea typeface="+mj-ea"/>
                <a:cs typeface="+mj-cs"/>
                <a:sym typeface="Helvetica"/>
              </a:defRPr>
            </a:pPr>
            <a:r>
              <a:rPr sz="3500">
                <a:solidFill>
                  <a:srgbClr val="FFFFFF"/>
                </a:solidFill>
                <a:latin typeface="Helvetica"/>
                <a:ea typeface="+mj-ea"/>
                <a:cs typeface="Helvetica"/>
                <a:sym typeface="Helvetica"/>
              </a:rPr>
              <a:t>Secondary</a:t>
            </a:r>
          </a:p>
          <a:p>
            <a:pPr algn="l">
              <a:defRPr sz="3500">
                <a:solidFill>
                  <a:srgbClr val="FFFFFF"/>
                </a:solidFill>
                <a:latin typeface="+mj-lt"/>
                <a:ea typeface="+mj-ea"/>
                <a:cs typeface="+mj-cs"/>
                <a:sym typeface="Helvetica"/>
              </a:defRPr>
            </a:pPr>
            <a:r>
              <a:rPr sz="3500">
                <a:solidFill>
                  <a:srgbClr val="FFFFFF"/>
                </a:solidFill>
                <a:latin typeface="Helvetica"/>
                <a:ea typeface="+mj-ea"/>
                <a:cs typeface="Helvetica"/>
                <a:sym typeface="Helvetica"/>
              </a:rPr>
              <a:t>Concept Here</a:t>
            </a:r>
          </a:p>
        </p:txBody>
      </p:sp>
      <p:sp>
        <p:nvSpPr>
          <p:cNvPr id="248" name="Lorem ipsum dolor sit amet, duo dissentias deterruisset ut, ea eum diam etiam facilis."/>
          <p:cNvSpPr txBox="1"/>
          <p:nvPr/>
        </p:nvSpPr>
        <p:spPr>
          <a:xfrm>
            <a:off x="5767408" y="8007978"/>
            <a:ext cx="634410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249" name="Line"/>
          <p:cNvSpPr/>
          <p:nvPr/>
        </p:nvSpPr>
        <p:spPr>
          <a:xfrm>
            <a:off x="745484" y="5429687"/>
            <a:ext cx="1408490" cy="1"/>
          </a:xfrm>
          <a:prstGeom prst="line">
            <a:avLst/>
          </a:prstGeom>
          <a:ln w="63500">
            <a:solidFill>
              <a:srgbClr val="EDD172"/>
            </a:solidFill>
            <a:miter lim="400000"/>
          </a:ln>
        </p:spPr>
        <p:txBody>
          <a:bodyPr lIns="45718" tIns="45718" rIns="45718" bIns="45718"/>
          <a:lstStyle/>
          <a:p>
            <a:endParaRPr/>
          </a:p>
        </p:txBody>
      </p:sp>
    </p:spTree>
    <p:extLst>
      <p:ext uri="{BB962C8B-B14F-4D97-AF65-F5344CB8AC3E}">
        <p14:creationId xmlns:p14="http://schemas.microsoft.com/office/powerpoint/2010/main" val="198704182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sign 2">
    <p:spTree>
      <p:nvGrpSpPr>
        <p:cNvPr id="1" name=""/>
        <p:cNvGrpSpPr/>
        <p:nvPr/>
      </p:nvGrpSpPr>
      <p:grpSpPr>
        <a:xfrm>
          <a:off x="0" y="0"/>
          <a:ext cx="0" cy="0"/>
          <a:chOff x="0" y="0"/>
          <a:chExt cx="0" cy="0"/>
        </a:xfrm>
      </p:grpSpPr>
      <p:sp>
        <p:nvSpPr>
          <p:cNvPr id="257" name="Line"/>
          <p:cNvSpPr/>
          <p:nvPr/>
        </p:nvSpPr>
        <p:spPr>
          <a:xfrm>
            <a:off x="0" y="8460754"/>
            <a:ext cx="13004802" cy="1"/>
          </a:xfrm>
          <a:prstGeom prst="line">
            <a:avLst/>
          </a:prstGeom>
          <a:ln w="63500">
            <a:solidFill>
              <a:srgbClr val="F2D061"/>
            </a:solidFill>
            <a:miter lim="400000"/>
          </a:ln>
        </p:spPr>
        <p:txBody>
          <a:bodyPr lIns="45718" tIns="45718" rIns="45718" bIns="45718"/>
          <a:lstStyle/>
          <a:p>
            <a:endParaRPr/>
          </a:p>
        </p:txBody>
      </p:sp>
      <p:sp>
        <p:nvSpPr>
          <p:cNvPr id="258" name="01"/>
          <p:cNvSpPr txBox="1"/>
          <p:nvPr/>
        </p:nvSpPr>
        <p:spPr>
          <a:xfrm>
            <a:off x="5232818" y="30740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259" name="02"/>
          <p:cNvSpPr txBox="1"/>
          <p:nvPr/>
        </p:nvSpPr>
        <p:spPr>
          <a:xfrm>
            <a:off x="5232818" y="5365427"/>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260" name="Concept"/>
          <p:cNvSpPr txBox="1"/>
          <p:nvPr/>
        </p:nvSpPr>
        <p:spPr>
          <a:xfrm>
            <a:off x="6206485" y="3226466"/>
            <a:ext cx="163830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000" b="1">
                <a:solidFill>
                  <a:srgbClr val="005496"/>
                </a:solidFill>
                <a:latin typeface="+mj-lt"/>
                <a:ea typeface="+mj-ea"/>
                <a:cs typeface="+mj-cs"/>
                <a:sym typeface="Helvetica"/>
              </a:defRPr>
            </a:lvl1pPr>
          </a:lstStyle>
          <a:p>
            <a:r>
              <a:t>Concept</a:t>
            </a:r>
          </a:p>
        </p:txBody>
      </p:sp>
      <p:sp>
        <p:nvSpPr>
          <p:cNvPr id="261" name="Concept"/>
          <p:cNvSpPr txBox="1"/>
          <p:nvPr/>
        </p:nvSpPr>
        <p:spPr>
          <a:xfrm>
            <a:off x="6206485" y="5517827"/>
            <a:ext cx="163830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000" b="1">
                <a:solidFill>
                  <a:srgbClr val="005496"/>
                </a:solidFill>
                <a:latin typeface="+mj-lt"/>
                <a:ea typeface="+mj-ea"/>
                <a:cs typeface="+mj-cs"/>
                <a:sym typeface="Helvetica"/>
              </a:defRPr>
            </a:lvl1pPr>
          </a:lstStyle>
          <a:p>
            <a:r>
              <a:t>Concept</a:t>
            </a:r>
          </a:p>
        </p:txBody>
      </p:sp>
      <p:sp>
        <p:nvSpPr>
          <p:cNvPr id="262" name="Lorem ipsum dolor sit amet, duo dissentias deterruisset ut, ea eum diam etiam facilis."/>
          <p:cNvSpPr txBox="1"/>
          <p:nvPr/>
        </p:nvSpPr>
        <p:spPr>
          <a:xfrm>
            <a:off x="5232818" y="3964337"/>
            <a:ext cx="7400854"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595E69"/>
                </a:solidFill>
                <a:latin typeface="+mj-lt"/>
                <a:ea typeface="+mj-ea"/>
                <a:cs typeface="+mj-cs"/>
                <a:sym typeface="Helvetica"/>
              </a:defRPr>
            </a:lvl1pPr>
          </a:lstStyle>
          <a:p>
            <a:r>
              <a:t>Lorem ipsum dolor sit amet, duo dissentias deterruisset ut, ea eum diam etiam facilis.</a:t>
            </a:r>
          </a:p>
        </p:txBody>
      </p:sp>
      <p:sp>
        <p:nvSpPr>
          <p:cNvPr id="263" name="Lorem ipsum dolor sit amet, duo dissentias deterruisset ut, ea eum diam etiam facilis."/>
          <p:cNvSpPr txBox="1"/>
          <p:nvPr/>
        </p:nvSpPr>
        <p:spPr>
          <a:xfrm>
            <a:off x="5232818" y="6196672"/>
            <a:ext cx="7400854"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solidFill>
                  <a:srgbClr val="595E69"/>
                </a:solidFill>
                <a:latin typeface="+mj-lt"/>
                <a:ea typeface="+mj-ea"/>
                <a:cs typeface="+mj-cs"/>
                <a:sym typeface="Helvetica"/>
              </a:defRPr>
            </a:lvl1pPr>
          </a:lstStyle>
          <a:p>
            <a:r>
              <a:t>Lorem ipsum dolor sit amet, duo dissentias deterruisset ut, ea eum diam etiam facilis.</a:t>
            </a:r>
          </a:p>
        </p:txBody>
      </p:sp>
      <p:sp>
        <p:nvSpPr>
          <p:cNvPr id="264" name="Triangle"/>
          <p:cNvSpPr/>
          <p:nvPr/>
        </p:nvSpPr>
        <p:spPr>
          <a:xfrm rot="1761171">
            <a:off x="-3884880" y="-1426568"/>
            <a:ext cx="15592891" cy="12606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95D6A"/>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265" name="Title"/>
          <p:cNvSpPr txBox="1"/>
          <p:nvPr/>
        </p:nvSpPr>
        <p:spPr>
          <a:xfrm>
            <a:off x="5232818" y="980541"/>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233E"/>
                </a:solidFill>
                <a:latin typeface="+mj-lt"/>
                <a:ea typeface="+mj-ea"/>
                <a:cs typeface="+mj-cs"/>
                <a:sym typeface="Helvetica"/>
              </a:defRPr>
            </a:lvl1pPr>
          </a:lstStyle>
          <a:p>
            <a:r>
              <a:t>Title</a:t>
            </a:r>
          </a:p>
        </p:txBody>
      </p:sp>
      <p:sp>
        <p:nvSpPr>
          <p:cNvPr id="266" name="Subtitle"/>
          <p:cNvSpPr txBox="1"/>
          <p:nvPr/>
        </p:nvSpPr>
        <p:spPr>
          <a:xfrm>
            <a:off x="5232818" y="1890430"/>
            <a:ext cx="1808709"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a:solidFill>
                  <a:srgbClr val="595E69">
                    <a:alpha val="64803"/>
                  </a:srgbClr>
                </a:solidFill>
                <a:latin typeface="+mj-lt"/>
                <a:ea typeface="+mj-ea"/>
                <a:cs typeface="+mj-cs"/>
                <a:sym typeface="Helvetica"/>
              </a:defRPr>
            </a:lvl1pPr>
          </a:lstStyle>
          <a:p>
            <a:r>
              <a:t>Subtitle</a:t>
            </a:r>
          </a:p>
        </p:txBody>
      </p:sp>
    </p:spTree>
    <p:extLst>
      <p:ext uri="{BB962C8B-B14F-4D97-AF65-F5344CB8AC3E}">
        <p14:creationId xmlns:p14="http://schemas.microsoft.com/office/powerpoint/2010/main" val="7627631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Check on Learning">
    <p:spTree>
      <p:nvGrpSpPr>
        <p:cNvPr id="1" name=""/>
        <p:cNvGrpSpPr/>
        <p:nvPr/>
      </p:nvGrpSpPr>
      <p:grpSpPr>
        <a:xfrm>
          <a:off x="0" y="0"/>
          <a:ext cx="0" cy="0"/>
          <a:chOff x="0" y="0"/>
          <a:chExt cx="0" cy="0"/>
        </a:xfrm>
      </p:grpSpPr>
      <p:sp>
        <p:nvSpPr>
          <p:cNvPr id="235" name="Check on Learning"/>
          <p:cNvSpPr txBox="1"/>
          <p:nvPr/>
        </p:nvSpPr>
        <p:spPr>
          <a:xfrm>
            <a:off x="3854240" y="333110"/>
            <a:ext cx="529632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rPr dirty="0">
                <a:latin typeface="Arial" panose="020B0604020202020204" pitchFamily="34" charset="0"/>
                <a:cs typeface="Arial" panose="020B0604020202020204" pitchFamily="34" charset="0"/>
              </a:rPr>
              <a:t>Check on Learning</a:t>
            </a:r>
          </a:p>
        </p:txBody>
      </p:sp>
    </p:spTree>
    <p:extLst>
      <p:ext uri="{BB962C8B-B14F-4D97-AF65-F5344CB8AC3E}">
        <p14:creationId xmlns:p14="http://schemas.microsoft.com/office/powerpoint/2010/main" val="145836093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sign 3">
    <p:spTree>
      <p:nvGrpSpPr>
        <p:cNvPr id="1" name=""/>
        <p:cNvGrpSpPr/>
        <p:nvPr/>
      </p:nvGrpSpPr>
      <p:grpSpPr>
        <a:xfrm>
          <a:off x="0" y="0"/>
          <a:ext cx="0" cy="0"/>
          <a:chOff x="0" y="0"/>
          <a:chExt cx="0" cy="0"/>
        </a:xfrm>
      </p:grpSpPr>
      <p:sp>
        <p:nvSpPr>
          <p:cNvPr id="274" name="Rectangle"/>
          <p:cNvSpPr/>
          <p:nvPr/>
        </p:nvSpPr>
        <p:spPr>
          <a:xfrm>
            <a:off x="-12700" y="-11789"/>
            <a:ext cx="8862947" cy="9777177"/>
          </a:xfrm>
          <a:prstGeom prst="rect">
            <a:avLst/>
          </a:prstGeom>
          <a:solidFill>
            <a:srgbClr val="595E69"/>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275" name="Lorem ipsum dolor sit amet, duo dissentias deterruisset ut, ea eum diam etiam facilis."/>
          <p:cNvSpPr txBox="1"/>
          <p:nvPr/>
        </p:nvSpPr>
        <p:spPr>
          <a:xfrm>
            <a:off x="729117" y="6476370"/>
            <a:ext cx="692240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276" name="55"/>
          <p:cNvSpPr txBox="1"/>
          <p:nvPr/>
        </p:nvSpPr>
        <p:spPr>
          <a:xfrm>
            <a:off x="729116" y="4343397"/>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a:solidFill>
                  <a:srgbClr val="FFFFFF"/>
                </a:solidFill>
                <a:latin typeface="+mj-lt"/>
                <a:ea typeface="+mj-ea"/>
                <a:cs typeface="+mj-cs"/>
                <a:sym typeface="Helvetica"/>
              </a:defRPr>
            </a:lvl1pPr>
          </a:lstStyle>
          <a:p>
            <a:r>
              <a:t>55</a:t>
            </a:r>
          </a:p>
        </p:txBody>
      </p:sp>
      <p:sp>
        <p:nvSpPr>
          <p:cNvPr id="277" name="%"/>
          <p:cNvSpPr txBox="1"/>
          <p:nvPr/>
        </p:nvSpPr>
        <p:spPr>
          <a:xfrm>
            <a:off x="1753584" y="4144431"/>
            <a:ext cx="50953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solidFill>
                  <a:srgbClr val="FFFFFF"/>
                </a:solidFill>
                <a:latin typeface="+mj-lt"/>
                <a:ea typeface="+mj-ea"/>
                <a:cs typeface="+mj-cs"/>
                <a:sym typeface="Helvetica"/>
              </a:defRPr>
            </a:lvl1pPr>
          </a:lstStyle>
          <a:p>
            <a:r>
              <a:t>%</a:t>
            </a:r>
          </a:p>
        </p:txBody>
      </p:sp>
      <p:sp>
        <p:nvSpPr>
          <p:cNvPr id="278" name="Lorem Ipsum"/>
          <p:cNvSpPr txBox="1"/>
          <p:nvPr/>
        </p:nvSpPr>
        <p:spPr>
          <a:xfrm>
            <a:off x="1722633" y="4866363"/>
            <a:ext cx="2337607"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000">
                <a:solidFill>
                  <a:srgbClr val="FFFFFF"/>
                </a:solidFill>
                <a:latin typeface="+mj-lt"/>
                <a:ea typeface="+mj-ea"/>
                <a:cs typeface="+mj-cs"/>
                <a:sym typeface="Helvetica"/>
              </a:defRPr>
            </a:lvl1pPr>
          </a:lstStyle>
          <a:p>
            <a:r>
              <a:t>Lorem Ipsum</a:t>
            </a:r>
          </a:p>
        </p:txBody>
      </p:sp>
      <p:sp>
        <p:nvSpPr>
          <p:cNvPr id="279" name="Line"/>
          <p:cNvSpPr/>
          <p:nvPr/>
        </p:nvSpPr>
        <p:spPr>
          <a:xfrm>
            <a:off x="762419" y="5950768"/>
            <a:ext cx="2076152" cy="3"/>
          </a:xfrm>
          <a:prstGeom prst="line">
            <a:avLst/>
          </a:prstGeom>
          <a:ln w="25400">
            <a:solidFill>
              <a:srgbClr val="FFFFFF"/>
            </a:solidFill>
            <a:miter lim="400000"/>
          </a:ln>
        </p:spPr>
        <p:txBody>
          <a:bodyPr lIns="45718" tIns="45718" rIns="45718" bIns="45718"/>
          <a:lstStyle/>
          <a:p>
            <a:endParaRPr/>
          </a:p>
        </p:txBody>
      </p:sp>
      <p:sp>
        <p:nvSpPr>
          <p:cNvPr id="280" name="Lorem ipsum dolor sit amet, duo dissentias deterruisset ut, ea eum diam etiam facilis."/>
          <p:cNvSpPr txBox="1"/>
          <p:nvPr/>
        </p:nvSpPr>
        <p:spPr>
          <a:xfrm>
            <a:off x="9177570" y="2698435"/>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t>Lorem ipsum dolor sit amet, duo dissentias deterruisset ut, ea eum diam etiam facilis. </a:t>
            </a:r>
          </a:p>
        </p:txBody>
      </p:sp>
      <p:sp>
        <p:nvSpPr>
          <p:cNvPr id="281" name="Lorem ipsum dolor sit amet, duo dissentias deterruisset ut, ea eum diam etiam facilis."/>
          <p:cNvSpPr txBox="1"/>
          <p:nvPr/>
        </p:nvSpPr>
        <p:spPr>
          <a:xfrm>
            <a:off x="9177570" y="5213034"/>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t>Lorem ipsum dolor sit amet, duo dissentias deterruisset ut, ea eum diam etiam facilis. </a:t>
            </a:r>
          </a:p>
        </p:txBody>
      </p:sp>
      <p:sp>
        <p:nvSpPr>
          <p:cNvPr id="282" name="Lorem ipsum dolor sit amet, duo dissentias deterruisset ut, ea eum diam etiam facilis."/>
          <p:cNvSpPr txBox="1"/>
          <p:nvPr/>
        </p:nvSpPr>
        <p:spPr>
          <a:xfrm>
            <a:off x="9177570" y="7727635"/>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t>Lorem ipsum dolor sit amet, duo dissentias deterruisset ut, ea eum diam etiam facilis. </a:t>
            </a:r>
          </a:p>
        </p:txBody>
      </p:sp>
      <p:sp>
        <p:nvSpPr>
          <p:cNvPr id="283" name="Title"/>
          <p:cNvSpPr txBox="1"/>
          <p:nvPr/>
        </p:nvSpPr>
        <p:spPr>
          <a:xfrm>
            <a:off x="5996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FFFFFF"/>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351278790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sign 4">
    <p:spTree>
      <p:nvGrpSpPr>
        <p:cNvPr id="1" name=""/>
        <p:cNvGrpSpPr/>
        <p:nvPr/>
      </p:nvGrpSpPr>
      <p:grpSpPr>
        <a:xfrm>
          <a:off x="0" y="0"/>
          <a:ext cx="0" cy="0"/>
          <a:chOff x="0" y="0"/>
          <a:chExt cx="0" cy="0"/>
        </a:xfrm>
      </p:grpSpPr>
      <p:graphicFrame>
        <p:nvGraphicFramePr>
          <p:cNvPr id="291" name="Table"/>
          <p:cNvGraphicFramePr/>
          <p:nvPr/>
        </p:nvGraphicFramePr>
        <p:xfrm>
          <a:off x="958850" y="1896533"/>
          <a:ext cx="11087100" cy="7200900"/>
        </p:xfrm>
        <a:graphic>
          <a:graphicData uri="http://schemas.openxmlformats.org/drawingml/2006/table">
            <a:tbl>
              <a:tblPr>
                <a:tableStyleId>{4C3C2611-4C71-4FC5-86AE-919BDF0F9419}</a:tableStyleId>
              </a:tblPr>
              <a:tblGrid>
                <a:gridCol w="2771775">
                  <a:extLst>
                    <a:ext uri="{9D8B030D-6E8A-4147-A177-3AD203B41FA5}">
                      <a16:colId xmlns:a16="http://schemas.microsoft.com/office/drawing/2014/main" xmlns="" val="20000"/>
                    </a:ext>
                  </a:extLst>
                </a:gridCol>
                <a:gridCol w="2771775">
                  <a:extLst>
                    <a:ext uri="{9D8B030D-6E8A-4147-A177-3AD203B41FA5}">
                      <a16:colId xmlns:a16="http://schemas.microsoft.com/office/drawing/2014/main" xmlns="" val="20001"/>
                    </a:ext>
                  </a:extLst>
                </a:gridCol>
                <a:gridCol w="2771775">
                  <a:extLst>
                    <a:ext uri="{9D8B030D-6E8A-4147-A177-3AD203B41FA5}">
                      <a16:colId xmlns:a16="http://schemas.microsoft.com/office/drawing/2014/main" xmlns="" val="20002"/>
                    </a:ext>
                  </a:extLst>
                </a:gridCol>
                <a:gridCol w="2771775">
                  <a:extLst>
                    <a:ext uri="{9D8B030D-6E8A-4147-A177-3AD203B41FA5}">
                      <a16:colId xmlns:a16="http://schemas.microsoft.com/office/drawing/2014/main" xmlns="" val="20003"/>
                    </a:ext>
                  </a:extLst>
                </a:gridCol>
              </a:tblGrid>
              <a:tr h="1440180">
                <a:tc>
                  <a:txBody>
                    <a:bodyPr/>
                    <a:lstStyle/>
                    <a:p>
                      <a:pPr defTabSz="914400">
                        <a:defRPr sz="1800"/>
                      </a:pPr>
                      <a:r>
                        <a:rPr sz="350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extLst>
                  <a:ext uri="{0D108BD9-81ED-4DB2-BD59-A6C34878D82A}">
                    <a16:rowId xmlns:a16="http://schemas.microsoft.com/office/drawing/2014/main" xmlns="" val="10000"/>
                  </a:ext>
                </a:extLst>
              </a:tr>
              <a:tr h="1440180">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extLst>
                  <a:ext uri="{0D108BD9-81ED-4DB2-BD59-A6C34878D82A}">
                    <a16:rowId xmlns:a16="http://schemas.microsoft.com/office/drawing/2014/main" xmlns="" val="10001"/>
                  </a:ext>
                </a:extLst>
              </a:tr>
              <a:tr h="1440180">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extLst>
                  <a:ext uri="{0D108BD9-81ED-4DB2-BD59-A6C34878D82A}">
                    <a16:rowId xmlns:a16="http://schemas.microsoft.com/office/drawing/2014/main" xmlns="" val="10002"/>
                  </a:ext>
                </a:extLst>
              </a:tr>
              <a:tr h="1440180">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extLst>
                  <a:ext uri="{0D108BD9-81ED-4DB2-BD59-A6C34878D82A}">
                    <a16:rowId xmlns:a16="http://schemas.microsoft.com/office/drawing/2014/main" xmlns="" val="10003"/>
                  </a:ext>
                </a:extLst>
              </a:tr>
              <a:tr h="1440180">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extLst>
                  <a:ext uri="{0D108BD9-81ED-4DB2-BD59-A6C34878D82A}">
                    <a16:rowId xmlns:a16="http://schemas.microsoft.com/office/drawing/2014/main" xmlns="" val="10004"/>
                  </a:ext>
                </a:extLst>
              </a:tr>
            </a:tbl>
          </a:graphicData>
        </a:graphic>
      </p:graphicFrame>
      <p:sp>
        <p:nvSpPr>
          <p:cNvPr id="292" name="Line"/>
          <p:cNvSpPr/>
          <p:nvPr/>
        </p:nvSpPr>
        <p:spPr>
          <a:xfrm flipV="1">
            <a:off x="977900" y="520700"/>
            <a:ext cx="0" cy="787400"/>
          </a:xfrm>
          <a:prstGeom prst="line">
            <a:avLst/>
          </a:prstGeom>
          <a:ln w="63500">
            <a:solidFill>
              <a:srgbClr val="00233E"/>
            </a:solidFill>
            <a:miter lim="400000"/>
          </a:ln>
        </p:spPr>
        <p:txBody>
          <a:bodyPr lIns="45718" tIns="45718" rIns="45718" bIns="45718"/>
          <a:lstStyle/>
          <a:p>
            <a:endParaRPr/>
          </a:p>
        </p:txBody>
      </p:sp>
      <p:sp>
        <p:nvSpPr>
          <p:cNvPr id="293" name="Title"/>
          <p:cNvSpPr txBox="1"/>
          <p:nvPr/>
        </p:nvSpPr>
        <p:spPr>
          <a:xfrm>
            <a:off x="14632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315047726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sign 5">
    <p:spTree>
      <p:nvGrpSpPr>
        <p:cNvPr id="1" name=""/>
        <p:cNvGrpSpPr/>
        <p:nvPr/>
      </p:nvGrpSpPr>
      <p:grpSpPr>
        <a:xfrm>
          <a:off x="0" y="0"/>
          <a:ext cx="0" cy="0"/>
          <a:chOff x="0" y="0"/>
          <a:chExt cx="0" cy="0"/>
        </a:xfrm>
      </p:grpSpPr>
      <p:sp>
        <p:nvSpPr>
          <p:cNvPr id="301" name="Rectangle"/>
          <p:cNvSpPr/>
          <p:nvPr/>
        </p:nvSpPr>
        <p:spPr>
          <a:xfrm>
            <a:off x="-8468" y="7689556"/>
            <a:ext cx="13021737" cy="2089446"/>
          </a:xfrm>
          <a:prstGeom prst="rect">
            <a:avLst/>
          </a:prstGeom>
          <a:solidFill>
            <a:srgbClr val="595E69"/>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302" name="Lorem ipsum dolor sit amet, duo dissentias deterruisset ut, ea eum diam etiam facilis."/>
          <p:cNvSpPr txBox="1"/>
          <p:nvPr/>
        </p:nvSpPr>
        <p:spPr>
          <a:xfrm>
            <a:off x="5801276" y="8302478"/>
            <a:ext cx="6344108"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303" name="More…"/>
          <p:cNvSpPr txBox="1"/>
          <p:nvPr/>
        </p:nvSpPr>
        <p:spPr>
          <a:xfrm>
            <a:off x="745484" y="8150078"/>
            <a:ext cx="3966402"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solidFill>
                  <a:srgbClr val="FFFFFF"/>
                </a:solidFill>
                <a:latin typeface="+mj-lt"/>
                <a:ea typeface="+mj-ea"/>
                <a:cs typeface="+mj-cs"/>
                <a:sym typeface="Helvetica"/>
              </a:defRPr>
            </a:pPr>
            <a:r>
              <a:rPr sz="3500">
                <a:solidFill>
                  <a:srgbClr val="FFFFFF"/>
                </a:solidFill>
                <a:latin typeface="Helvetica"/>
                <a:ea typeface="+mj-ea"/>
                <a:cs typeface="Helvetica"/>
                <a:sym typeface="Helvetica"/>
              </a:rPr>
              <a:t>More</a:t>
            </a:r>
          </a:p>
          <a:p>
            <a:pPr algn="l">
              <a:defRPr sz="3500">
                <a:solidFill>
                  <a:srgbClr val="FFFFFF"/>
                </a:solidFill>
                <a:latin typeface="+mj-lt"/>
                <a:ea typeface="+mj-ea"/>
                <a:cs typeface="+mj-cs"/>
                <a:sym typeface="Helvetica"/>
              </a:defRPr>
            </a:pPr>
            <a:r>
              <a:rPr sz="3500">
                <a:solidFill>
                  <a:srgbClr val="FFFFFF"/>
                </a:solidFill>
                <a:latin typeface="Helvetica"/>
                <a:ea typeface="+mj-ea"/>
                <a:cs typeface="Helvetica"/>
                <a:sym typeface="Helvetica"/>
              </a:rPr>
              <a:t>Information</a:t>
            </a:r>
          </a:p>
        </p:txBody>
      </p:sp>
      <p:sp>
        <p:nvSpPr>
          <p:cNvPr id="304"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grpSp>
        <p:nvGrpSpPr>
          <p:cNvPr id="307" name="Group"/>
          <p:cNvGrpSpPr/>
          <p:nvPr/>
        </p:nvGrpSpPr>
        <p:grpSpPr>
          <a:xfrm>
            <a:off x="1413567" y="2948016"/>
            <a:ext cx="10459070" cy="3782598"/>
            <a:chOff x="-549642" y="-335076"/>
            <a:chExt cx="10459069" cy="3782597"/>
          </a:xfrm>
        </p:grpSpPr>
        <p:graphicFrame>
          <p:nvGraphicFramePr>
            <p:cNvPr id="305" name="2D Column Chart"/>
            <p:cNvGraphicFramePr/>
            <p:nvPr/>
          </p:nvGraphicFramePr>
          <p:xfrm>
            <a:off x="5588692" y="-335077"/>
            <a:ext cx="4320736" cy="3782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6" name="2D Column Chart"/>
            <p:cNvGraphicFramePr/>
            <p:nvPr/>
          </p:nvGraphicFramePr>
          <p:xfrm>
            <a:off x="-549643" y="-335077"/>
            <a:ext cx="4320736" cy="378259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8321335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sign 6A">
    <p:spTree>
      <p:nvGrpSpPr>
        <p:cNvPr id="1" name=""/>
        <p:cNvGrpSpPr/>
        <p:nvPr/>
      </p:nvGrpSpPr>
      <p:grpSpPr>
        <a:xfrm>
          <a:off x="0" y="0"/>
          <a:ext cx="0" cy="0"/>
          <a:chOff x="0" y="0"/>
          <a:chExt cx="0" cy="0"/>
        </a:xfrm>
      </p:grpSpPr>
      <p:sp>
        <p:nvSpPr>
          <p:cNvPr id="315"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316"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17"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318"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19"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a:p>
        </p:txBody>
      </p:sp>
    </p:spTree>
    <p:extLst>
      <p:ext uri="{BB962C8B-B14F-4D97-AF65-F5344CB8AC3E}">
        <p14:creationId xmlns:p14="http://schemas.microsoft.com/office/powerpoint/2010/main" val="268945211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sign 6B">
    <p:spTree>
      <p:nvGrpSpPr>
        <p:cNvPr id="1" name=""/>
        <p:cNvGrpSpPr/>
        <p:nvPr/>
      </p:nvGrpSpPr>
      <p:grpSpPr>
        <a:xfrm>
          <a:off x="0" y="0"/>
          <a:ext cx="0" cy="0"/>
          <a:chOff x="0" y="0"/>
          <a:chExt cx="0" cy="0"/>
        </a:xfrm>
      </p:grpSpPr>
      <p:sp>
        <p:nvSpPr>
          <p:cNvPr id="327"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328" name="Rectangle"/>
          <p:cNvSpPr/>
          <p:nvPr/>
        </p:nvSpPr>
        <p:spPr>
          <a:xfrm>
            <a:off x="4535561" y="3267435"/>
            <a:ext cx="3933680" cy="4610832"/>
          </a:xfrm>
          <a:prstGeom prst="rect">
            <a:avLst/>
          </a:prstGeom>
          <a:solidFill>
            <a:srgbClr val="2D538D"/>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29"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330" name="Title"/>
          <p:cNvSpPr txBox="1"/>
          <p:nvPr/>
        </p:nvSpPr>
        <p:spPr>
          <a:xfrm>
            <a:off x="5992285"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31" name="Line"/>
          <p:cNvSpPr/>
          <p:nvPr/>
        </p:nvSpPr>
        <p:spPr>
          <a:xfrm>
            <a:off x="6158538" y="5002500"/>
            <a:ext cx="687724" cy="3"/>
          </a:xfrm>
          <a:prstGeom prst="line">
            <a:avLst/>
          </a:prstGeom>
          <a:ln w="25400">
            <a:solidFill>
              <a:srgbClr val="FFFFFF"/>
            </a:solidFill>
            <a:miter lim="400000"/>
          </a:ln>
        </p:spPr>
        <p:txBody>
          <a:bodyPr lIns="45718" tIns="45718" rIns="45718" bIns="45718"/>
          <a:lstStyle/>
          <a:p>
            <a:endParaRPr/>
          </a:p>
        </p:txBody>
      </p:sp>
      <p:sp>
        <p:nvSpPr>
          <p:cNvPr id="332"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33"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334"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35"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a:p>
        </p:txBody>
      </p:sp>
    </p:spTree>
    <p:extLst>
      <p:ext uri="{BB962C8B-B14F-4D97-AF65-F5344CB8AC3E}">
        <p14:creationId xmlns:p14="http://schemas.microsoft.com/office/powerpoint/2010/main" val="62157018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sign 6C">
    <p:spTree>
      <p:nvGrpSpPr>
        <p:cNvPr id="1" name=""/>
        <p:cNvGrpSpPr/>
        <p:nvPr/>
      </p:nvGrpSpPr>
      <p:grpSpPr>
        <a:xfrm>
          <a:off x="0" y="0"/>
          <a:ext cx="0" cy="0"/>
          <a:chOff x="0" y="0"/>
          <a:chExt cx="0" cy="0"/>
        </a:xfrm>
      </p:grpSpPr>
      <p:sp>
        <p:nvSpPr>
          <p:cNvPr id="343" name="Rectangle"/>
          <p:cNvSpPr/>
          <p:nvPr/>
        </p:nvSpPr>
        <p:spPr>
          <a:xfrm>
            <a:off x="8805212" y="3267435"/>
            <a:ext cx="3933681" cy="4610832"/>
          </a:xfrm>
          <a:prstGeom prst="rect">
            <a:avLst/>
          </a:prstGeom>
          <a:solidFill>
            <a:srgbClr val="35538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44"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345"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346" name="Title"/>
          <p:cNvSpPr txBox="1"/>
          <p:nvPr/>
        </p:nvSpPr>
        <p:spPr>
          <a:xfrm>
            <a:off x="10261937"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47" name="Line"/>
          <p:cNvSpPr/>
          <p:nvPr/>
        </p:nvSpPr>
        <p:spPr>
          <a:xfrm>
            <a:off x="10473832" y="5002500"/>
            <a:ext cx="687723" cy="3"/>
          </a:xfrm>
          <a:prstGeom prst="line">
            <a:avLst/>
          </a:prstGeom>
          <a:ln w="25400">
            <a:solidFill>
              <a:srgbClr val="FFFFFF"/>
            </a:solidFill>
            <a:miter lim="400000"/>
          </a:ln>
        </p:spPr>
        <p:txBody>
          <a:bodyPr lIns="45718" tIns="45718" rIns="45718" bIns="45718"/>
          <a:lstStyle/>
          <a:p>
            <a:endParaRPr/>
          </a:p>
        </p:txBody>
      </p:sp>
      <p:sp>
        <p:nvSpPr>
          <p:cNvPr id="348" name="Rectangle"/>
          <p:cNvSpPr/>
          <p:nvPr/>
        </p:nvSpPr>
        <p:spPr>
          <a:xfrm>
            <a:off x="4535561" y="3267435"/>
            <a:ext cx="3933680" cy="4610832"/>
          </a:xfrm>
          <a:prstGeom prst="rect">
            <a:avLst/>
          </a:prstGeom>
          <a:solidFill>
            <a:srgbClr val="2D538D"/>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49"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350" name="Title"/>
          <p:cNvSpPr txBox="1"/>
          <p:nvPr/>
        </p:nvSpPr>
        <p:spPr>
          <a:xfrm>
            <a:off x="5992285"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51" name="Line"/>
          <p:cNvSpPr/>
          <p:nvPr/>
        </p:nvSpPr>
        <p:spPr>
          <a:xfrm>
            <a:off x="6158538" y="5002500"/>
            <a:ext cx="687724" cy="3"/>
          </a:xfrm>
          <a:prstGeom prst="line">
            <a:avLst/>
          </a:prstGeom>
          <a:ln w="25400">
            <a:solidFill>
              <a:srgbClr val="FFFFFF"/>
            </a:solidFill>
            <a:miter lim="400000"/>
          </a:ln>
        </p:spPr>
        <p:txBody>
          <a:bodyPr lIns="45718" tIns="45718" rIns="45718" bIns="45718"/>
          <a:lstStyle/>
          <a:p>
            <a:endParaRPr/>
          </a:p>
        </p:txBody>
      </p:sp>
      <p:sp>
        <p:nvSpPr>
          <p:cNvPr id="352"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53"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354"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355"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a:p>
        </p:txBody>
      </p:sp>
    </p:spTree>
    <p:extLst>
      <p:ext uri="{BB962C8B-B14F-4D97-AF65-F5344CB8AC3E}">
        <p14:creationId xmlns:p14="http://schemas.microsoft.com/office/powerpoint/2010/main" val="305191741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sign 7A">
    <p:spTree>
      <p:nvGrpSpPr>
        <p:cNvPr id="1" name=""/>
        <p:cNvGrpSpPr/>
        <p:nvPr/>
      </p:nvGrpSpPr>
      <p:grpSpPr>
        <a:xfrm>
          <a:off x="0" y="0"/>
          <a:ext cx="0" cy="0"/>
          <a:chOff x="0" y="0"/>
          <a:chExt cx="0" cy="0"/>
        </a:xfrm>
      </p:grpSpPr>
      <p:sp>
        <p:nvSpPr>
          <p:cNvPr id="363"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64"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365"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66"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201618674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sign 7B">
    <p:spTree>
      <p:nvGrpSpPr>
        <p:cNvPr id="1" name=""/>
        <p:cNvGrpSpPr/>
        <p:nvPr/>
      </p:nvGrpSpPr>
      <p:grpSpPr>
        <a:xfrm>
          <a:off x="0" y="0"/>
          <a:ext cx="0" cy="0"/>
          <a:chOff x="0" y="0"/>
          <a:chExt cx="0" cy="0"/>
        </a:xfrm>
      </p:grpSpPr>
      <p:sp>
        <p:nvSpPr>
          <p:cNvPr id="374"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75"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376" name="Rectangle"/>
          <p:cNvSpPr/>
          <p:nvPr/>
        </p:nvSpPr>
        <p:spPr>
          <a:xfrm>
            <a:off x="4535561" y="3267435"/>
            <a:ext cx="3933680"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77"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378" name="Title"/>
          <p:cNvSpPr txBox="1"/>
          <p:nvPr/>
        </p:nvSpPr>
        <p:spPr>
          <a:xfrm>
            <a:off x="5992285"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79"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80"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126901645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Design 7C">
    <p:spTree>
      <p:nvGrpSpPr>
        <p:cNvPr id="1" name=""/>
        <p:cNvGrpSpPr/>
        <p:nvPr/>
      </p:nvGrpSpPr>
      <p:grpSpPr>
        <a:xfrm>
          <a:off x="0" y="0"/>
          <a:ext cx="0" cy="0"/>
          <a:chOff x="0" y="0"/>
          <a:chExt cx="0" cy="0"/>
        </a:xfrm>
      </p:grpSpPr>
      <p:sp>
        <p:nvSpPr>
          <p:cNvPr id="388" name="Rectangle"/>
          <p:cNvSpPr/>
          <p:nvPr/>
        </p:nvSpPr>
        <p:spPr>
          <a:xfrm>
            <a:off x="8805212" y="3267435"/>
            <a:ext cx="3933681"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89"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a:t>
            </a:r>
          </a:p>
        </p:txBody>
      </p:sp>
      <p:sp>
        <p:nvSpPr>
          <p:cNvPr id="390" name="Rectangle"/>
          <p:cNvSpPr/>
          <p:nvPr/>
        </p:nvSpPr>
        <p:spPr>
          <a:xfrm>
            <a:off x="265908" y="3267435"/>
            <a:ext cx="3933679"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91"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392" name="Rectangle"/>
          <p:cNvSpPr/>
          <p:nvPr/>
        </p:nvSpPr>
        <p:spPr>
          <a:xfrm>
            <a:off x="4535561" y="3267435"/>
            <a:ext cx="3933680" cy="461083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393"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394" name="Title"/>
          <p:cNvSpPr txBox="1"/>
          <p:nvPr/>
        </p:nvSpPr>
        <p:spPr>
          <a:xfrm>
            <a:off x="10261937"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95" name="Title"/>
          <p:cNvSpPr txBox="1"/>
          <p:nvPr/>
        </p:nvSpPr>
        <p:spPr>
          <a:xfrm>
            <a:off x="5992285"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96"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05496"/>
                </a:solidFill>
                <a:latin typeface="+mj-lt"/>
                <a:ea typeface="+mj-ea"/>
                <a:cs typeface="+mj-cs"/>
                <a:sym typeface="Helvetica"/>
              </a:defRPr>
            </a:lvl1pPr>
          </a:lstStyle>
          <a:p>
            <a:r>
              <a:t>Title</a:t>
            </a:r>
          </a:p>
        </p:txBody>
      </p:sp>
      <p:sp>
        <p:nvSpPr>
          <p:cNvPr id="397"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409690997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Design 8A">
    <p:spTree>
      <p:nvGrpSpPr>
        <p:cNvPr id="1" name=""/>
        <p:cNvGrpSpPr/>
        <p:nvPr/>
      </p:nvGrpSpPr>
      <p:grpSpPr>
        <a:xfrm>
          <a:off x="0" y="0"/>
          <a:ext cx="0" cy="0"/>
          <a:chOff x="0" y="0"/>
          <a:chExt cx="0" cy="0"/>
        </a:xfrm>
      </p:grpSpPr>
      <p:sp>
        <p:nvSpPr>
          <p:cNvPr id="405" name="01"/>
          <p:cNvSpPr txBox="1"/>
          <p:nvPr/>
        </p:nvSpPr>
        <p:spPr>
          <a:xfrm>
            <a:off x="2399555"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406" name="Concept"/>
          <p:cNvSpPr txBox="1"/>
          <p:nvPr/>
        </p:nvSpPr>
        <p:spPr>
          <a:xfrm>
            <a:off x="2404714"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07"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08" name="Title"/>
          <p:cNvSpPr txBox="1"/>
          <p:nvPr/>
        </p:nvSpPr>
        <p:spPr>
          <a:xfrm>
            <a:off x="5996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09"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Tree>
    <p:extLst>
      <p:ext uri="{BB962C8B-B14F-4D97-AF65-F5344CB8AC3E}">
        <p14:creationId xmlns:p14="http://schemas.microsoft.com/office/powerpoint/2010/main" val="18157613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sign 2">
    <p:spTree>
      <p:nvGrpSpPr>
        <p:cNvPr id="1" name=""/>
        <p:cNvGrpSpPr/>
        <p:nvPr/>
      </p:nvGrpSpPr>
      <p:grpSpPr>
        <a:xfrm>
          <a:off x="0" y="0"/>
          <a:ext cx="0" cy="0"/>
          <a:chOff x="0" y="0"/>
          <a:chExt cx="0" cy="0"/>
        </a:xfrm>
      </p:grpSpPr>
      <p:sp>
        <p:nvSpPr>
          <p:cNvPr id="257" name="Line"/>
          <p:cNvSpPr/>
          <p:nvPr/>
        </p:nvSpPr>
        <p:spPr>
          <a:xfrm>
            <a:off x="0" y="8460754"/>
            <a:ext cx="13004802" cy="1"/>
          </a:xfrm>
          <a:prstGeom prst="line">
            <a:avLst/>
          </a:prstGeom>
          <a:ln w="63500">
            <a:solidFill>
              <a:srgbClr val="F2D061"/>
            </a:solidFill>
            <a:miter lim="400000"/>
          </a:ln>
        </p:spPr>
        <p:txBody>
          <a:bodyPr lIns="45718" tIns="45718" rIns="45718" bIns="45718"/>
          <a:lstStyle/>
          <a:p>
            <a:endParaRPr dirty="0"/>
          </a:p>
        </p:txBody>
      </p:sp>
      <p:sp>
        <p:nvSpPr>
          <p:cNvPr id="258" name="01"/>
          <p:cNvSpPr txBox="1"/>
          <p:nvPr/>
        </p:nvSpPr>
        <p:spPr>
          <a:xfrm>
            <a:off x="5232818" y="3074066"/>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rPr dirty="0"/>
              <a:t>01</a:t>
            </a:r>
          </a:p>
        </p:txBody>
      </p:sp>
      <p:sp>
        <p:nvSpPr>
          <p:cNvPr id="259" name="02"/>
          <p:cNvSpPr txBox="1"/>
          <p:nvPr/>
        </p:nvSpPr>
        <p:spPr>
          <a:xfrm>
            <a:off x="5232818" y="5365427"/>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rPr dirty="0"/>
              <a:t>02</a:t>
            </a:r>
          </a:p>
        </p:txBody>
      </p:sp>
      <p:sp>
        <p:nvSpPr>
          <p:cNvPr id="260" name="Concept"/>
          <p:cNvSpPr txBox="1"/>
          <p:nvPr/>
        </p:nvSpPr>
        <p:spPr>
          <a:xfrm>
            <a:off x="6206485" y="3226466"/>
            <a:ext cx="163830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000" b="1">
                <a:solidFill>
                  <a:srgbClr val="005496"/>
                </a:solidFill>
                <a:latin typeface="+mj-lt"/>
                <a:ea typeface="+mj-ea"/>
                <a:cs typeface="+mj-cs"/>
                <a:sym typeface="Helvetica"/>
              </a:defRPr>
            </a:lvl1pPr>
          </a:lstStyle>
          <a:p>
            <a:r>
              <a:rPr dirty="0"/>
              <a:t>Concept</a:t>
            </a:r>
          </a:p>
        </p:txBody>
      </p:sp>
      <p:sp>
        <p:nvSpPr>
          <p:cNvPr id="261" name="Concept"/>
          <p:cNvSpPr txBox="1"/>
          <p:nvPr/>
        </p:nvSpPr>
        <p:spPr>
          <a:xfrm>
            <a:off x="6206485" y="5517827"/>
            <a:ext cx="163830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000" b="1">
                <a:solidFill>
                  <a:srgbClr val="005496"/>
                </a:solidFill>
                <a:latin typeface="+mj-lt"/>
                <a:ea typeface="+mj-ea"/>
                <a:cs typeface="+mj-cs"/>
                <a:sym typeface="Helvetica"/>
              </a:defRPr>
            </a:lvl1pPr>
          </a:lstStyle>
          <a:p>
            <a:r>
              <a:rPr dirty="0"/>
              <a:t>Concept</a:t>
            </a:r>
          </a:p>
        </p:txBody>
      </p:sp>
      <p:sp>
        <p:nvSpPr>
          <p:cNvPr id="262" name="Lorem ipsum dolor sit amet, duo dissentias deterruisset ut, ea eum diam etiam facilis."/>
          <p:cNvSpPr txBox="1"/>
          <p:nvPr/>
        </p:nvSpPr>
        <p:spPr>
          <a:xfrm>
            <a:off x="5232818" y="3964337"/>
            <a:ext cx="7400854"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solidFill>
                  <a:srgbClr val="595E69"/>
                </a:solidFill>
                <a:latin typeface="+mj-lt"/>
                <a:ea typeface="+mj-ea"/>
                <a:cs typeface="+mj-cs"/>
                <a:sym typeface="Helvetica"/>
              </a:defRPr>
            </a:lvl1pPr>
          </a:lstStyle>
          <a:p>
            <a:r>
              <a:rPr dirty="0"/>
              <a:t>Lorem ipsum dolor sit amet, duo dissentias deterruisset ut, ea eum diam etiam facilis.</a:t>
            </a:r>
          </a:p>
        </p:txBody>
      </p:sp>
      <p:sp>
        <p:nvSpPr>
          <p:cNvPr id="263" name="Lorem ipsum dolor sit amet, duo dissentias deterruisset ut, ea eum diam etiam facilis."/>
          <p:cNvSpPr txBox="1"/>
          <p:nvPr/>
        </p:nvSpPr>
        <p:spPr>
          <a:xfrm>
            <a:off x="5232818" y="6196672"/>
            <a:ext cx="7400854"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a:solidFill>
                  <a:srgbClr val="595E69"/>
                </a:solidFill>
                <a:latin typeface="+mj-lt"/>
                <a:ea typeface="+mj-ea"/>
                <a:cs typeface="+mj-cs"/>
                <a:sym typeface="Helvetica"/>
              </a:defRPr>
            </a:lvl1pPr>
          </a:lstStyle>
          <a:p>
            <a:r>
              <a:rPr dirty="0"/>
              <a:t>Lorem ipsum dolor sit amet, duo dissentias deterruisset ut, ea eum diam etiam facilis.</a:t>
            </a:r>
          </a:p>
        </p:txBody>
      </p:sp>
      <p:sp>
        <p:nvSpPr>
          <p:cNvPr id="264" name="Triangle"/>
          <p:cNvSpPr/>
          <p:nvPr/>
        </p:nvSpPr>
        <p:spPr>
          <a:xfrm rot="1761171">
            <a:off x="-3884880" y="-1426568"/>
            <a:ext cx="15592891" cy="12606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95D6A"/>
          </a:solidFill>
          <a:ln w="12700">
            <a:miter lim="400000"/>
          </a:ln>
        </p:spPr>
        <p:txBody>
          <a:bodyPr lIns="50800" tIns="50800" rIns="50800" bIns="50800" anchor="ctr"/>
          <a:lstStyle/>
          <a:p>
            <a:pPr>
              <a:defRPr sz="2200">
                <a:solidFill>
                  <a:srgbClr val="FFFFFF"/>
                </a:solidFill>
              </a:defRPr>
            </a:pPr>
            <a:endParaRPr dirty="0"/>
          </a:p>
        </p:txBody>
      </p:sp>
      <p:sp>
        <p:nvSpPr>
          <p:cNvPr id="265" name="Title"/>
          <p:cNvSpPr txBox="1"/>
          <p:nvPr/>
        </p:nvSpPr>
        <p:spPr>
          <a:xfrm>
            <a:off x="5232818" y="980541"/>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b="1">
                <a:solidFill>
                  <a:srgbClr val="00233E"/>
                </a:solidFill>
                <a:latin typeface="+mj-lt"/>
                <a:ea typeface="+mj-ea"/>
                <a:cs typeface="+mj-cs"/>
                <a:sym typeface="Helvetica"/>
              </a:defRPr>
            </a:lvl1pPr>
          </a:lstStyle>
          <a:p>
            <a:r>
              <a:rPr dirty="0"/>
              <a:t>Title</a:t>
            </a:r>
          </a:p>
        </p:txBody>
      </p:sp>
      <p:sp>
        <p:nvSpPr>
          <p:cNvPr id="266" name="Subtitle"/>
          <p:cNvSpPr txBox="1"/>
          <p:nvPr/>
        </p:nvSpPr>
        <p:spPr>
          <a:xfrm>
            <a:off x="5232818" y="1890430"/>
            <a:ext cx="1808709"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a:solidFill>
                  <a:srgbClr val="595E69">
                    <a:alpha val="64803"/>
                  </a:srgbClr>
                </a:solidFill>
                <a:latin typeface="+mj-lt"/>
                <a:ea typeface="+mj-ea"/>
                <a:cs typeface="+mj-cs"/>
                <a:sym typeface="Helvetica"/>
              </a:defRPr>
            </a:lvl1pPr>
          </a:lstStyle>
          <a:p>
            <a:r>
              <a:rPr dirty="0"/>
              <a:t>Subtitle</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sign 8B">
    <p:spTree>
      <p:nvGrpSpPr>
        <p:cNvPr id="1" name=""/>
        <p:cNvGrpSpPr/>
        <p:nvPr/>
      </p:nvGrpSpPr>
      <p:grpSpPr>
        <a:xfrm>
          <a:off x="0" y="0"/>
          <a:ext cx="0" cy="0"/>
          <a:chOff x="0" y="0"/>
          <a:chExt cx="0" cy="0"/>
        </a:xfrm>
      </p:grpSpPr>
      <p:sp>
        <p:nvSpPr>
          <p:cNvPr id="417" name="01"/>
          <p:cNvSpPr txBox="1"/>
          <p:nvPr/>
        </p:nvSpPr>
        <p:spPr>
          <a:xfrm>
            <a:off x="2399555"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418" name="Concept"/>
          <p:cNvSpPr txBox="1"/>
          <p:nvPr/>
        </p:nvSpPr>
        <p:spPr>
          <a:xfrm>
            <a:off x="2404714"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19"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20" name="02"/>
          <p:cNvSpPr txBox="1"/>
          <p:nvPr/>
        </p:nvSpPr>
        <p:spPr>
          <a:xfrm>
            <a:off x="7856770"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421" name="Concept"/>
          <p:cNvSpPr txBox="1"/>
          <p:nvPr/>
        </p:nvSpPr>
        <p:spPr>
          <a:xfrm>
            <a:off x="7856770"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22"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23" name="Title"/>
          <p:cNvSpPr txBox="1"/>
          <p:nvPr/>
        </p:nvSpPr>
        <p:spPr>
          <a:xfrm>
            <a:off x="5996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24"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
        <p:nvSpPr>
          <p:cNvPr id="425"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a:p>
        </p:txBody>
      </p:sp>
    </p:spTree>
    <p:extLst>
      <p:ext uri="{BB962C8B-B14F-4D97-AF65-F5344CB8AC3E}">
        <p14:creationId xmlns:p14="http://schemas.microsoft.com/office/powerpoint/2010/main" val="72631267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sign 8C">
    <p:spTree>
      <p:nvGrpSpPr>
        <p:cNvPr id="1" name=""/>
        <p:cNvGrpSpPr/>
        <p:nvPr/>
      </p:nvGrpSpPr>
      <p:grpSpPr>
        <a:xfrm>
          <a:off x="0" y="0"/>
          <a:ext cx="0" cy="0"/>
          <a:chOff x="0" y="0"/>
          <a:chExt cx="0" cy="0"/>
        </a:xfrm>
      </p:grpSpPr>
      <p:sp>
        <p:nvSpPr>
          <p:cNvPr id="433" name="01"/>
          <p:cNvSpPr txBox="1"/>
          <p:nvPr/>
        </p:nvSpPr>
        <p:spPr>
          <a:xfrm>
            <a:off x="2399555"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434" name="Concept"/>
          <p:cNvSpPr txBox="1"/>
          <p:nvPr/>
        </p:nvSpPr>
        <p:spPr>
          <a:xfrm>
            <a:off x="2404714"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35"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36" name="02"/>
          <p:cNvSpPr txBox="1"/>
          <p:nvPr/>
        </p:nvSpPr>
        <p:spPr>
          <a:xfrm>
            <a:off x="7856770"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437" name="Concept"/>
          <p:cNvSpPr txBox="1"/>
          <p:nvPr/>
        </p:nvSpPr>
        <p:spPr>
          <a:xfrm>
            <a:off x="7856770"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38"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39" name="Title"/>
          <p:cNvSpPr txBox="1"/>
          <p:nvPr/>
        </p:nvSpPr>
        <p:spPr>
          <a:xfrm>
            <a:off x="5996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40" name="03"/>
          <p:cNvSpPr txBox="1"/>
          <p:nvPr/>
        </p:nvSpPr>
        <p:spPr>
          <a:xfrm>
            <a:off x="2399555" y="5923098"/>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03</a:t>
            </a:r>
          </a:p>
        </p:txBody>
      </p:sp>
      <p:sp>
        <p:nvSpPr>
          <p:cNvPr id="441" name="Concept"/>
          <p:cNvSpPr txBox="1"/>
          <p:nvPr/>
        </p:nvSpPr>
        <p:spPr>
          <a:xfrm>
            <a:off x="2404714" y="6837499"/>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42" name="Lorem ipsum dolor sit amet, duo dissentias deterruisset ut, ea eum diam etiam facilis."/>
          <p:cNvSpPr txBox="1"/>
          <p:nvPr/>
        </p:nvSpPr>
        <p:spPr>
          <a:xfrm>
            <a:off x="2404714" y="7523299"/>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43" name="Line"/>
          <p:cNvSpPr/>
          <p:nvPr/>
        </p:nvSpPr>
        <p:spPr>
          <a:xfrm flipV="1">
            <a:off x="1710446" y="6859949"/>
            <a:ext cx="590102" cy="590102"/>
          </a:xfrm>
          <a:prstGeom prst="line">
            <a:avLst/>
          </a:prstGeom>
          <a:ln w="63500">
            <a:solidFill>
              <a:srgbClr val="847A72"/>
            </a:solidFill>
            <a:miter lim="400000"/>
          </a:ln>
        </p:spPr>
        <p:txBody>
          <a:bodyPr lIns="45718" tIns="45718" rIns="45718" bIns="45718"/>
          <a:lstStyle/>
          <a:p>
            <a:endParaRPr/>
          </a:p>
        </p:txBody>
      </p:sp>
      <p:sp>
        <p:nvSpPr>
          <p:cNvPr id="444"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
        <p:nvSpPr>
          <p:cNvPr id="445"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a:p>
        </p:txBody>
      </p:sp>
    </p:spTree>
    <p:extLst>
      <p:ext uri="{BB962C8B-B14F-4D97-AF65-F5344CB8AC3E}">
        <p14:creationId xmlns:p14="http://schemas.microsoft.com/office/powerpoint/2010/main" val="20125385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sign 8D">
    <p:spTree>
      <p:nvGrpSpPr>
        <p:cNvPr id="1" name=""/>
        <p:cNvGrpSpPr/>
        <p:nvPr/>
      </p:nvGrpSpPr>
      <p:grpSpPr>
        <a:xfrm>
          <a:off x="0" y="0"/>
          <a:ext cx="0" cy="0"/>
          <a:chOff x="0" y="0"/>
          <a:chExt cx="0" cy="0"/>
        </a:xfrm>
      </p:grpSpPr>
      <p:sp>
        <p:nvSpPr>
          <p:cNvPr id="453" name="01"/>
          <p:cNvSpPr txBox="1"/>
          <p:nvPr/>
        </p:nvSpPr>
        <p:spPr>
          <a:xfrm>
            <a:off x="2399555"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01</a:t>
            </a:r>
          </a:p>
        </p:txBody>
      </p:sp>
      <p:sp>
        <p:nvSpPr>
          <p:cNvPr id="454" name="Concept"/>
          <p:cNvSpPr txBox="1"/>
          <p:nvPr/>
        </p:nvSpPr>
        <p:spPr>
          <a:xfrm>
            <a:off x="2404714"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55" name="Lorem ipsum dolor sit amet, duo dissentias deterruisset ut, ea eum diam etiam facilis."/>
          <p:cNvSpPr txBox="1"/>
          <p:nvPr/>
        </p:nvSpPr>
        <p:spPr>
          <a:xfrm>
            <a:off x="2404714" y="3772564"/>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56" name="02"/>
          <p:cNvSpPr txBox="1"/>
          <p:nvPr/>
        </p:nvSpPr>
        <p:spPr>
          <a:xfrm>
            <a:off x="7856770" y="2172366"/>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02</a:t>
            </a:r>
          </a:p>
        </p:txBody>
      </p:sp>
      <p:sp>
        <p:nvSpPr>
          <p:cNvPr id="457" name="Concept"/>
          <p:cNvSpPr txBox="1"/>
          <p:nvPr/>
        </p:nvSpPr>
        <p:spPr>
          <a:xfrm>
            <a:off x="7856770" y="3086766"/>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58" name="Lorem ipsum dolor sit amet, duo dissentias deterruisset ut, ea eum diam etiam facilis."/>
          <p:cNvSpPr txBox="1"/>
          <p:nvPr/>
        </p:nvSpPr>
        <p:spPr>
          <a:xfrm>
            <a:off x="7856770" y="3772564"/>
            <a:ext cx="3437581"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59" name="Title"/>
          <p:cNvSpPr txBox="1"/>
          <p:nvPr/>
        </p:nvSpPr>
        <p:spPr>
          <a:xfrm>
            <a:off x="599624" y="502409"/>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60" name="03"/>
          <p:cNvSpPr txBox="1"/>
          <p:nvPr/>
        </p:nvSpPr>
        <p:spPr>
          <a:xfrm>
            <a:off x="2399555" y="5923098"/>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03</a:t>
            </a:r>
          </a:p>
        </p:txBody>
      </p:sp>
      <p:sp>
        <p:nvSpPr>
          <p:cNvPr id="461" name="Concept"/>
          <p:cNvSpPr txBox="1"/>
          <p:nvPr/>
        </p:nvSpPr>
        <p:spPr>
          <a:xfrm>
            <a:off x="2404714" y="6837499"/>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62" name="Lorem ipsum dolor sit amet, duo dissentias deterruisset ut, ea eum diam etiam facilis."/>
          <p:cNvSpPr txBox="1"/>
          <p:nvPr/>
        </p:nvSpPr>
        <p:spPr>
          <a:xfrm>
            <a:off x="2404714" y="7523299"/>
            <a:ext cx="342726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63" name="04"/>
          <p:cNvSpPr txBox="1"/>
          <p:nvPr/>
        </p:nvSpPr>
        <p:spPr>
          <a:xfrm>
            <a:off x="7856772" y="5923098"/>
            <a:ext cx="82061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1">
                <a:solidFill>
                  <a:srgbClr val="005596"/>
                </a:solidFill>
                <a:latin typeface="+mj-lt"/>
                <a:ea typeface="+mj-ea"/>
                <a:cs typeface="+mj-cs"/>
                <a:sym typeface="Helvetica"/>
              </a:defRPr>
            </a:lvl1pPr>
          </a:lstStyle>
          <a:p>
            <a:r>
              <a:t>04</a:t>
            </a:r>
          </a:p>
        </p:txBody>
      </p:sp>
      <p:sp>
        <p:nvSpPr>
          <p:cNvPr id="464" name="Concept"/>
          <p:cNvSpPr txBox="1"/>
          <p:nvPr/>
        </p:nvSpPr>
        <p:spPr>
          <a:xfrm>
            <a:off x="7861930" y="6837499"/>
            <a:ext cx="189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09233C"/>
                </a:solidFill>
                <a:latin typeface="+mj-lt"/>
                <a:ea typeface="+mj-ea"/>
                <a:cs typeface="+mj-cs"/>
                <a:sym typeface="Helvetica"/>
              </a:defRPr>
            </a:lvl1pPr>
          </a:lstStyle>
          <a:p>
            <a:r>
              <a:t>Concept</a:t>
            </a:r>
          </a:p>
        </p:txBody>
      </p:sp>
      <p:sp>
        <p:nvSpPr>
          <p:cNvPr id="465" name="Lorem ipsum dolor sit amet, duo dissentias deterruisset ut, ea eum diam etiam facilis."/>
          <p:cNvSpPr txBox="1"/>
          <p:nvPr/>
        </p:nvSpPr>
        <p:spPr>
          <a:xfrm>
            <a:off x="7861930" y="7523299"/>
            <a:ext cx="342726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 </a:t>
            </a:r>
          </a:p>
        </p:txBody>
      </p:sp>
      <p:sp>
        <p:nvSpPr>
          <p:cNvPr id="466" name="Line"/>
          <p:cNvSpPr/>
          <p:nvPr/>
        </p:nvSpPr>
        <p:spPr>
          <a:xfrm flipV="1">
            <a:off x="1710446" y="6859949"/>
            <a:ext cx="590102" cy="590102"/>
          </a:xfrm>
          <a:prstGeom prst="line">
            <a:avLst/>
          </a:prstGeom>
          <a:ln w="63500">
            <a:solidFill>
              <a:srgbClr val="847A72"/>
            </a:solidFill>
            <a:miter lim="400000"/>
          </a:ln>
        </p:spPr>
        <p:txBody>
          <a:bodyPr lIns="45718" tIns="45718" rIns="45718" bIns="45718"/>
          <a:lstStyle/>
          <a:p>
            <a:endParaRPr/>
          </a:p>
        </p:txBody>
      </p:sp>
      <p:sp>
        <p:nvSpPr>
          <p:cNvPr id="467" name="Line"/>
          <p:cNvSpPr/>
          <p:nvPr/>
        </p:nvSpPr>
        <p:spPr>
          <a:xfrm flipV="1">
            <a:off x="1710446" y="3109217"/>
            <a:ext cx="590102" cy="590101"/>
          </a:xfrm>
          <a:prstGeom prst="line">
            <a:avLst/>
          </a:prstGeom>
          <a:ln w="63500">
            <a:solidFill>
              <a:srgbClr val="867A71"/>
            </a:solidFill>
            <a:miter lim="400000"/>
          </a:ln>
        </p:spPr>
        <p:txBody>
          <a:bodyPr lIns="45718" tIns="45718" rIns="45718" bIns="45718"/>
          <a:lstStyle/>
          <a:p>
            <a:endParaRPr/>
          </a:p>
        </p:txBody>
      </p:sp>
      <p:sp>
        <p:nvSpPr>
          <p:cNvPr id="468" name="Line"/>
          <p:cNvSpPr/>
          <p:nvPr/>
        </p:nvSpPr>
        <p:spPr>
          <a:xfrm flipV="1">
            <a:off x="7162503" y="3109214"/>
            <a:ext cx="590102" cy="590102"/>
          </a:xfrm>
          <a:prstGeom prst="line">
            <a:avLst/>
          </a:prstGeom>
          <a:ln w="63500">
            <a:solidFill>
              <a:srgbClr val="867A71"/>
            </a:solidFill>
            <a:miter lim="400000"/>
          </a:ln>
        </p:spPr>
        <p:txBody>
          <a:bodyPr lIns="45718" tIns="45718" rIns="45718" bIns="45718"/>
          <a:lstStyle/>
          <a:p>
            <a:endParaRPr/>
          </a:p>
        </p:txBody>
      </p:sp>
      <p:sp>
        <p:nvSpPr>
          <p:cNvPr id="469" name="Line"/>
          <p:cNvSpPr/>
          <p:nvPr/>
        </p:nvSpPr>
        <p:spPr>
          <a:xfrm flipV="1">
            <a:off x="7162503" y="6859949"/>
            <a:ext cx="590102" cy="590102"/>
          </a:xfrm>
          <a:prstGeom prst="line">
            <a:avLst/>
          </a:prstGeom>
          <a:ln w="63500">
            <a:solidFill>
              <a:srgbClr val="847A72"/>
            </a:solidFill>
            <a:miter lim="400000"/>
          </a:ln>
        </p:spPr>
        <p:txBody>
          <a:bodyPr lIns="45718" tIns="45718" rIns="45718" bIns="45718"/>
          <a:lstStyle/>
          <a:p>
            <a:endParaRPr/>
          </a:p>
        </p:txBody>
      </p:sp>
    </p:spTree>
    <p:extLst>
      <p:ext uri="{BB962C8B-B14F-4D97-AF65-F5344CB8AC3E}">
        <p14:creationId xmlns:p14="http://schemas.microsoft.com/office/powerpoint/2010/main" val="385373946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Design 9">
    <p:spTree>
      <p:nvGrpSpPr>
        <p:cNvPr id="1" name=""/>
        <p:cNvGrpSpPr/>
        <p:nvPr/>
      </p:nvGrpSpPr>
      <p:grpSpPr>
        <a:xfrm>
          <a:off x="0" y="0"/>
          <a:ext cx="0" cy="0"/>
          <a:chOff x="0" y="0"/>
          <a:chExt cx="0" cy="0"/>
        </a:xfrm>
      </p:grpSpPr>
      <p:sp>
        <p:nvSpPr>
          <p:cNvPr id="477" name="Rectangle"/>
          <p:cNvSpPr/>
          <p:nvPr/>
        </p:nvSpPr>
        <p:spPr>
          <a:xfrm>
            <a:off x="8805212" y="3267435"/>
            <a:ext cx="3933681"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78" name="Lorem ipsum dolor sit amet, duo dissentias deterruisset ut, ea eum diam etiam facilis."/>
          <p:cNvSpPr txBox="1"/>
          <p:nvPr/>
        </p:nvSpPr>
        <p:spPr>
          <a:xfrm>
            <a:off x="8896494" y="5451902"/>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479"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
        <p:nvSpPr>
          <p:cNvPr id="480" name="Rectangle"/>
          <p:cNvSpPr/>
          <p:nvPr/>
        </p:nvSpPr>
        <p:spPr>
          <a:xfrm>
            <a:off x="265908" y="3267435"/>
            <a:ext cx="3933679"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81"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482" name="Rectangle"/>
          <p:cNvSpPr/>
          <p:nvPr/>
        </p:nvSpPr>
        <p:spPr>
          <a:xfrm>
            <a:off x="4535561" y="3267435"/>
            <a:ext cx="3933680" cy="4610832"/>
          </a:xfrm>
          <a:prstGeom prst="rect">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83" name="Lorem ipsum dolor sit amet, duo dissentias deterruisset ut, ea eum diam etiam facilis."/>
          <p:cNvSpPr txBox="1"/>
          <p:nvPr/>
        </p:nvSpPr>
        <p:spPr>
          <a:xfrm>
            <a:off x="4626843" y="5451902"/>
            <a:ext cx="3751115"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 </a:t>
            </a:r>
          </a:p>
        </p:txBody>
      </p:sp>
      <p:sp>
        <p:nvSpPr>
          <p:cNvPr id="484" name="Title"/>
          <p:cNvSpPr txBox="1"/>
          <p:nvPr/>
        </p:nvSpPr>
        <p:spPr>
          <a:xfrm>
            <a:off x="10261937"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5" name="Title"/>
          <p:cNvSpPr txBox="1"/>
          <p:nvPr/>
        </p:nvSpPr>
        <p:spPr>
          <a:xfrm>
            <a:off x="5992285"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6" name="Title"/>
          <p:cNvSpPr txBox="1"/>
          <p:nvPr/>
        </p:nvSpPr>
        <p:spPr>
          <a:xfrm>
            <a:off x="1722633" y="4201731"/>
            <a:ext cx="102023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t>Title</a:t>
            </a:r>
          </a:p>
        </p:txBody>
      </p:sp>
      <p:sp>
        <p:nvSpPr>
          <p:cNvPr id="487" name="Circle"/>
          <p:cNvSpPr/>
          <p:nvPr/>
        </p:nvSpPr>
        <p:spPr>
          <a:xfrm>
            <a:off x="4522861" y="2683933"/>
            <a:ext cx="1270005"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88" name="Circle"/>
          <p:cNvSpPr/>
          <p:nvPr/>
        </p:nvSpPr>
        <p:spPr>
          <a:xfrm>
            <a:off x="253207" y="2683933"/>
            <a:ext cx="1270004"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89" name="01"/>
          <p:cNvSpPr txBox="1"/>
          <p:nvPr/>
        </p:nvSpPr>
        <p:spPr>
          <a:xfrm>
            <a:off x="513216" y="2925231"/>
            <a:ext cx="74998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01</a:t>
            </a:r>
          </a:p>
        </p:txBody>
      </p:sp>
      <p:sp>
        <p:nvSpPr>
          <p:cNvPr id="490" name="02"/>
          <p:cNvSpPr txBox="1"/>
          <p:nvPr/>
        </p:nvSpPr>
        <p:spPr>
          <a:xfrm>
            <a:off x="4782870" y="2925231"/>
            <a:ext cx="74998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02</a:t>
            </a:r>
          </a:p>
        </p:txBody>
      </p:sp>
      <p:sp>
        <p:nvSpPr>
          <p:cNvPr id="491" name="03"/>
          <p:cNvSpPr txBox="1"/>
          <p:nvPr/>
        </p:nvSpPr>
        <p:spPr>
          <a:xfrm>
            <a:off x="9052521" y="2925231"/>
            <a:ext cx="74998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03</a:t>
            </a:r>
          </a:p>
        </p:txBody>
      </p:sp>
      <p:sp>
        <p:nvSpPr>
          <p:cNvPr id="492" name="Circle"/>
          <p:cNvSpPr/>
          <p:nvPr/>
        </p:nvSpPr>
        <p:spPr>
          <a:xfrm>
            <a:off x="8792512" y="2683933"/>
            <a:ext cx="1270005" cy="1270005"/>
          </a:xfrm>
          <a:prstGeom prst="ellipse">
            <a:avLst/>
          </a:prstGeom>
          <a:solidFill>
            <a:srgbClr val="595E69"/>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493" name="03"/>
          <p:cNvSpPr txBox="1"/>
          <p:nvPr/>
        </p:nvSpPr>
        <p:spPr>
          <a:xfrm>
            <a:off x="9052521" y="2925231"/>
            <a:ext cx="749983"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a:solidFill>
                  <a:srgbClr val="FFFFFF"/>
                </a:solidFill>
                <a:latin typeface="+mj-lt"/>
                <a:ea typeface="+mj-ea"/>
                <a:cs typeface="+mj-cs"/>
                <a:sym typeface="Helvetica"/>
              </a:defRPr>
            </a:lvl1pPr>
          </a:lstStyle>
          <a:p>
            <a:r>
              <a:t>03</a:t>
            </a:r>
          </a:p>
        </p:txBody>
      </p:sp>
    </p:spTree>
    <p:extLst>
      <p:ext uri="{BB962C8B-B14F-4D97-AF65-F5344CB8AC3E}">
        <p14:creationId xmlns:p14="http://schemas.microsoft.com/office/powerpoint/2010/main" val="351722593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Design 10A">
    <p:spTree>
      <p:nvGrpSpPr>
        <p:cNvPr id="1" name=""/>
        <p:cNvGrpSpPr/>
        <p:nvPr/>
      </p:nvGrpSpPr>
      <p:grpSpPr>
        <a:xfrm>
          <a:off x="0" y="0"/>
          <a:ext cx="0" cy="0"/>
          <a:chOff x="0" y="0"/>
          <a:chExt cx="0" cy="0"/>
        </a:xfrm>
      </p:grpSpPr>
      <p:sp>
        <p:nvSpPr>
          <p:cNvPr id="501" name="Heading Text"/>
          <p:cNvSpPr txBox="1"/>
          <p:nvPr/>
        </p:nvSpPr>
        <p:spPr>
          <a:xfrm>
            <a:off x="851835" y="2679539"/>
            <a:ext cx="283535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02" name="Line"/>
          <p:cNvSpPr/>
          <p:nvPr/>
        </p:nvSpPr>
        <p:spPr>
          <a:xfrm flipH="1">
            <a:off x="619043" y="2559818"/>
            <a:ext cx="1" cy="798243"/>
          </a:xfrm>
          <a:prstGeom prst="line">
            <a:avLst/>
          </a:prstGeom>
          <a:ln w="63500">
            <a:solidFill>
              <a:srgbClr val="09233C"/>
            </a:solidFill>
            <a:miter lim="400000"/>
          </a:ln>
        </p:spPr>
        <p:txBody>
          <a:bodyPr lIns="45718" tIns="45718" rIns="45718" bIns="45718"/>
          <a:lstStyle/>
          <a:p>
            <a:endParaRPr/>
          </a:p>
        </p:txBody>
      </p:sp>
      <p:sp>
        <p:nvSpPr>
          <p:cNvPr id="503" name="Lorem ipsum dolor sit amet, duo dissentias deterruisset ut, ea eum diam etiam facilis."/>
          <p:cNvSpPr txBox="1"/>
          <p:nvPr/>
        </p:nvSpPr>
        <p:spPr>
          <a:xfrm>
            <a:off x="3888227" y="2450939"/>
            <a:ext cx="746109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 </a:t>
            </a:r>
          </a:p>
        </p:txBody>
      </p:sp>
      <p:sp>
        <p:nvSpPr>
          <p:cNvPr id="504"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170021720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Design 10B">
    <p:spTree>
      <p:nvGrpSpPr>
        <p:cNvPr id="1" name=""/>
        <p:cNvGrpSpPr/>
        <p:nvPr/>
      </p:nvGrpSpPr>
      <p:grpSpPr>
        <a:xfrm>
          <a:off x="0" y="0"/>
          <a:ext cx="0" cy="0"/>
          <a:chOff x="0" y="0"/>
          <a:chExt cx="0" cy="0"/>
        </a:xfrm>
      </p:grpSpPr>
      <p:sp>
        <p:nvSpPr>
          <p:cNvPr id="512" name="Heading Text"/>
          <p:cNvSpPr txBox="1"/>
          <p:nvPr/>
        </p:nvSpPr>
        <p:spPr>
          <a:xfrm>
            <a:off x="851835" y="2717639"/>
            <a:ext cx="2285454"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13" name="Heading Text"/>
          <p:cNvSpPr txBox="1"/>
          <p:nvPr/>
        </p:nvSpPr>
        <p:spPr>
          <a:xfrm>
            <a:off x="851833" y="4133954"/>
            <a:ext cx="8800888"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14" name="Body…"/>
          <p:cNvSpPr txBox="1"/>
          <p:nvPr/>
        </p:nvSpPr>
        <p:spPr>
          <a:xfrm>
            <a:off x="1999588" y="5038368"/>
            <a:ext cx="8267394" cy="177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16718" indent="-416718" algn="l">
              <a:buSzPct val="145000"/>
              <a:buFontTx/>
              <a:buChar char="•"/>
              <a:defRPr sz="3000">
                <a:latin typeface="+mj-lt"/>
                <a:ea typeface="+mj-ea"/>
                <a:cs typeface="+mj-cs"/>
                <a:sym typeface="Helvetica"/>
              </a:defRPr>
            </a:pPr>
            <a:r>
              <a:rPr sz="3000">
                <a:latin typeface="Helvetica"/>
                <a:ea typeface="+mj-ea"/>
                <a:cs typeface="Helvetica"/>
                <a:sym typeface="Helvetica"/>
              </a:rPr>
              <a:t>Body</a:t>
            </a:r>
          </a:p>
          <a:p>
            <a:pPr algn="l">
              <a:defRPr sz="1000">
                <a:latin typeface="+mj-lt"/>
                <a:ea typeface="+mj-ea"/>
                <a:cs typeface="+mj-cs"/>
                <a:sym typeface="Helvetica"/>
              </a:defRPr>
            </a:pPr>
            <a:endParaRPr sz="1000">
              <a:latin typeface="Helvetica"/>
              <a:ea typeface="+mj-ea"/>
              <a:cs typeface="Helvetica"/>
              <a:sym typeface="Helvetica"/>
            </a:endParaRPr>
          </a:p>
          <a:p>
            <a:pPr marL="416718" indent="-416718" algn="l">
              <a:buSzPct val="145000"/>
              <a:buFontTx/>
              <a:buChar char="•"/>
              <a:defRPr sz="3000">
                <a:latin typeface="+mj-lt"/>
                <a:ea typeface="+mj-ea"/>
                <a:cs typeface="+mj-cs"/>
                <a:sym typeface="Helvetica"/>
              </a:defRPr>
            </a:pPr>
            <a:r>
              <a:rPr sz="3000">
                <a:latin typeface="Helvetica"/>
                <a:ea typeface="+mj-ea"/>
                <a:cs typeface="Helvetica"/>
                <a:sym typeface="Helvetica"/>
              </a:rPr>
              <a:t>Body</a:t>
            </a:r>
          </a:p>
          <a:p>
            <a:pPr algn="l">
              <a:defRPr sz="1000">
                <a:latin typeface="+mj-lt"/>
                <a:ea typeface="+mj-ea"/>
                <a:cs typeface="+mj-cs"/>
                <a:sym typeface="Helvetica"/>
              </a:defRPr>
            </a:pPr>
            <a:endParaRPr sz="1000">
              <a:latin typeface="Helvetica"/>
              <a:ea typeface="+mj-ea"/>
              <a:cs typeface="Helvetica"/>
              <a:sym typeface="Helvetica"/>
            </a:endParaRPr>
          </a:p>
          <a:p>
            <a:pPr marL="416718" indent="-416718" algn="l">
              <a:buSzPct val="145000"/>
              <a:buFontTx/>
              <a:buChar char="•"/>
              <a:defRPr sz="3000">
                <a:latin typeface="+mj-lt"/>
                <a:ea typeface="+mj-ea"/>
                <a:cs typeface="+mj-cs"/>
                <a:sym typeface="Helvetica"/>
              </a:defRPr>
            </a:pPr>
            <a:r>
              <a:rPr sz="3000">
                <a:latin typeface="Helvetica"/>
                <a:ea typeface="+mj-ea"/>
                <a:cs typeface="Helvetica"/>
                <a:sym typeface="Helvetica"/>
              </a:rPr>
              <a:t>Body</a:t>
            </a:r>
          </a:p>
        </p:txBody>
      </p:sp>
      <p:sp>
        <p:nvSpPr>
          <p:cNvPr id="515" name="Line"/>
          <p:cNvSpPr/>
          <p:nvPr/>
        </p:nvSpPr>
        <p:spPr>
          <a:xfrm flipH="1">
            <a:off x="619043" y="4014235"/>
            <a:ext cx="1" cy="798243"/>
          </a:xfrm>
          <a:prstGeom prst="line">
            <a:avLst/>
          </a:prstGeom>
          <a:ln w="63500">
            <a:solidFill>
              <a:srgbClr val="10233A"/>
            </a:solidFill>
            <a:miter lim="400000"/>
          </a:ln>
        </p:spPr>
        <p:txBody>
          <a:bodyPr lIns="45718" tIns="45718" rIns="45718" bIns="45718"/>
          <a:lstStyle/>
          <a:p>
            <a:endParaRPr/>
          </a:p>
        </p:txBody>
      </p:sp>
      <p:sp>
        <p:nvSpPr>
          <p:cNvPr id="516" name="Lorem ipsum dolor sit amet, duo dissentias deterruisset ut, ea eum diam etiam facilis."/>
          <p:cNvSpPr txBox="1"/>
          <p:nvPr/>
        </p:nvSpPr>
        <p:spPr>
          <a:xfrm>
            <a:off x="3329427" y="2527139"/>
            <a:ext cx="7158746"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5E5E5E"/>
                </a:solidFill>
                <a:latin typeface="+mj-lt"/>
                <a:ea typeface="+mj-ea"/>
                <a:cs typeface="+mj-cs"/>
                <a:sym typeface="Helvetica"/>
              </a:defRPr>
            </a:lvl1pPr>
          </a:lstStyle>
          <a:p>
            <a:r>
              <a:t>Lorem ipsum dolor sit amet, duo dissentias deterruisset ut, ea eum diam etiam facilis. </a:t>
            </a:r>
          </a:p>
        </p:txBody>
      </p:sp>
      <p:sp>
        <p:nvSpPr>
          <p:cNvPr id="517"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228464664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Design 10C">
    <p:spTree>
      <p:nvGrpSpPr>
        <p:cNvPr id="1" name=""/>
        <p:cNvGrpSpPr/>
        <p:nvPr/>
      </p:nvGrpSpPr>
      <p:grpSpPr>
        <a:xfrm>
          <a:off x="0" y="0"/>
          <a:ext cx="0" cy="0"/>
          <a:chOff x="0" y="0"/>
          <a:chExt cx="0" cy="0"/>
        </a:xfrm>
      </p:grpSpPr>
      <p:sp>
        <p:nvSpPr>
          <p:cNvPr id="525" name="Heading Text"/>
          <p:cNvSpPr txBox="1"/>
          <p:nvPr/>
        </p:nvSpPr>
        <p:spPr>
          <a:xfrm>
            <a:off x="851835" y="2717639"/>
            <a:ext cx="2298154"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26" name="Heading Text"/>
          <p:cNvSpPr txBox="1"/>
          <p:nvPr/>
        </p:nvSpPr>
        <p:spPr>
          <a:xfrm>
            <a:off x="851835" y="4172054"/>
            <a:ext cx="4514039"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b="1">
                <a:solidFill>
                  <a:srgbClr val="5E5E5E"/>
                </a:solidFill>
                <a:latin typeface="+mj-lt"/>
                <a:ea typeface="+mj-ea"/>
                <a:cs typeface="+mj-cs"/>
                <a:sym typeface="Helvetica"/>
              </a:defRPr>
            </a:lvl1pPr>
          </a:lstStyle>
          <a:p>
            <a:r>
              <a:t>Heading Text</a:t>
            </a:r>
          </a:p>
        </p:txBody>
      </p:sp>
      <p:sp>
        <p:nvSpPr>
          <p:cNvPr id="527" name="Body…"/>
          <p:cNvSpPr txBox="1"/>
          <p:nvPr/>
        </p:nvSpPr>
        <p:spPr>
          <a:xfrm>
            <a:off x="1999588" y="4924068"/>
            <a:ext cx="8267394" cy="200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16718" indent="-416718" algn="l">
              <a:buSzPct val="145000"/>
              <a:buFontTx/>
              <a:buChar char="•"/>
              <a:defRPr sz="2500">
                <a:solidFill>
                  <a:srgbClr val="5E5E5E"/>
                </a:solidFill>
                <a:latin typeface="+mj-lt"/>
                <a:ea typeface="+mj-ea"/>
                <a:cs typeface="+mj-cs"/>
                <a:sym typeface="Helvetica"/>
              </a:defRPr>
            </a:pPr>
            <a:r>
              <a:rPr sz="2500">
                <a:solidFill>
                  <a:srgbClr val="5E5E5E"/>
                </a:solidFill>
                <a:latin typeface="Helvetica"/>
                <a:ea typeface="+mj-ea"/>
                <a:cs typeface="Helvetica"/>
                <a:sym typeface="Helvetica"/>
              </a:rPr>
              <a:t>Body</a:t>
            </a:r>
          </a:p>
          <a:p>
            <a:pPr algn="l">
              <a:defRPr sz="2500">
                <a:solidFill>
                  <a:srgbClr val="5E5E5E"/>
                </a:solidFill>
                <a:latin typeface="+mj-lt"/>
                <a:ea typeface="+mj-ea"/>
                <a:cs typeface="+mj-cs"/>
                <a:sym typeface="Helvetica"/>
              </a:defRPr>
            </a:pPr>
            <a:endParaRPr sz="2500">
              <a:solidFill>
                <a:srgbClr val="5E5E5E"/>
              </a:solidFill>
              <a:latin typeface="Helvetica"/>
              <a:ea typeface="+mj-ea"/>
              <a:cs typeface="Helvetica"/>
              <a:sym typeface="Helvetica"/>
            </a:endParaRPr>
          </a:p>
          <a:p>
            <a:pPr marL="416718" indent="-416718" algn="l">
              <a:buSzPct val="145000"/>
              <a:buFontTx/>
              <a:buChar char="•"/>
              <a:defRPr sz="2500">
                <a:solidFill>
                  <a:srgbClr val="5E5E5E"/>
                </a:solidFill>
                <a:latin typeface="+mj-lt"/>
                <a:ea typeface="+mj-ea"/>
                <a:cs typeface="+mj-cs"/>
                <a:sym typeface="Helvetica"/>
              </a:defRPr>
            </a:pPr>
            <a:r>
              <a:rPr sz="2500">
                <a:solidFill>
                  <a:srgbClr val="5E5E5E"/>
                </a:solidFill>
                <a:latin typeface="Helvetica"/>
                <a:ea typeface="+mj-ea"/>
                <a:cs typeface="Helvetica"/>
                <a:sym typeface="Helvetica"/>
              </a:rPr>
              <a:t>Body</a:t>
            </a:r>
          </a:p>
          <a:p>
            <a:pPr algn="l">
              <a:defRPr sz="2500">
                <a:solidFill>
                  <a:srgbClr val="5E5E5E"/>
                </a:solidFill>
                <a:latin typeface="+mj-lt"/>
                <a:ea typeface="+mj-ea"/>
                <a:cs typeface="+mj-cs"/>
                <a:sym typeface="Helvetica"/>
              </a:defRPr>
            </a:pPr>
            <a:endParaRPr sz="2500">
              <a:solidFill>
                <a:srgbClr val="5E5E5E"/>
              </a:solidFill>
              <a:latin typeface="Helvetica"/>
              <a:ea typeface="+mj-ea"/>
              <a:cs typeface="Helvetica"/>
              <a:sym typeface="Helvetica"/>
            </a:endParaRPr>
          </a:p>
          <a:p>
            <a:pPr marL="416718" indent="-416718" algn="l">
              <a:buSzPct val="145000"/>
              <a:buFontTx/>
              <a:buChar char="•"/>
              <a:defRPr sz="2500">
                <a:solidFill>
                  <a:srgbClr val="5E5E5E"/>
                </a:solidFill>
                <a:latin typeface="+mj-lt"/>
                <a:ea typeface="+mj-ea"/>
                <a:cs typeface="+mj-cs"/>
                <a:sym typeface="Helvetica"/>
              </a:defRPr>
            </a:pPr>
            <a:r>
              <a:rPr sz="2500">
                <a:solidFill>
                  <a:srgbClr val="5E5E5E"/>
                </a:solidFill>
                <a:latin typeface="Helvetica"/>
                <a:ea typeface="+mj-ea"/>
                <a:cs typeface="Helvetica"/>
                <a:sym typeface="Helvetica"/>
              </a:rPr>
              <a:t>Body</a:t>
            </a:r>
          </a:p>
        </p:txBody>
      </p:sp>
      <p:sp>
        <p:nvSpPr>
          <p:cNvPr id="528" name="Heading Text"/>
          <p:cNvSpPr txBox="1"/>
          <p:nvPr/>
        </p:nvSpPr>
        <p:spPr>
          <a:xfrm>
            <a:off x="851835" y="7835094"/>
            <a:ext cx="2708657"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b="1">
                <a:solidFill>
                  <a:srgbClr val="005496"/>
                </a:solidFill>
                <a:latin typeface="+mj-lt"/>
                <a:ea typeface="+mj-ea"/>
                <a:cs typeface="+mj-cs"/>
                <a:sym typeface="Helvetica"/>
              </a:defRPr>
            </a:lvl1pPr>
          </a:lstStyle>
          <a:p>
            <a:r>
              <a:t>Heading Text</a:t>
            </a:r>
          </a:p>
        </p:txBody>
      </p:sp>
      <p:sp>
        <p:nvSpPr>
          <p:cNvPr id="529" name="Line"/>
          <p:cNvSpPr/>
          <p:nvPr/>
        </p:nvSpPr>
        <p:spPr>
          <a:xfrm flipH="1">
            <a:off x="619043" y="7715374"/>
            <a:ext cx="1" cy="798243"/>
          </a:xfrm>
          <a:prstGeom prst="line">
            <a:avLst/>
          </a:prstGeom>
          <a:ln w="63500">
            <a:solidFill>
              <a:srgbClr val="10233A"/>
            </a:solidFill>
            <a:miter lim="400000"/>
          </a:ln>
        </p:spPr>
        <p:txBody>
          <a:bodyPr lIns="45718" tIns="45718" rIns="45718" bIns="45718"/>
          <a:lstStyle/>
          <a:p>
            <a:endParaRPr/>
          </a:p>
        </p:txBody>
      </p:sp>
      <p:sp>
        <p:nvSpPr>
          <p:cNvPr id="530" name="Lorem ipsum dolor sit amet, duo dissentias deterruisset ut, ea eum diam etiam facilis."/>
          <p:cNvSpPr txBox="1"/>
          <p:nvPr/>
        </p:nvSpPr>
        <p:spPr>
          <a:xfrm>
            <a:off x="3329427" y="2527139"/>
            <a:ext cx="7158746"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solidFill>
                  <a:srgbClr val="5E5E5E"/>
                </a:solidFill>
                <a:latin typeface="+mj-lt"/>
                <a:ea typeface="+mj-ea"/>
                <a:cs typeface="+mj-cs"/>
                <a:sym typeface="Helvetica"/>
              </a:defRPr>
            </a:lvl1pPr>
          </a:lstStyle>
          <a:p>
            <a:r>
              <a:t>Lorem ipsum dolor sit amet, duo dissentias deterruisset ut, ea eum diam etiam facilis. </a:t>
            </a:r>
          </a:p>
        </p:txBody>
      </p:sp>
      <p:sp>
        <p:nvSpPr>
          <p:cNvPr id="531" name="Lorem ipsum dolor sit amet, duo dissentias deterruisset ut, ea eum diam etiam facilis."/>
          <p:cNvSpPr txBox="1"/>
          <p:nvPr/>
        </p:nvSpPr>
        <p:spPr>
          <a:xfrm>
            <a:off x="3888227" y="7606494"/>
            <a:ext cx="746109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 </a:t>
            </a:r>
          </a:p>
        </p:txBody>
      </p:sp>
      <p:sp>
        <p:nvSpPr>
          <p:cNvPr id="532" name="Title"/>
          <p:cNvSpPr txBox="1"/>
          <p:nvPr/>
        </p:nvSpPr>
        <p:spPr>
          <a:xfrm>
            <a:off x="5798156" y="1078143"/>
            <a:ext cx="1408485"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t>Title</a:t>
            </a:r>
          </a:p>
        </p:txBody>
      </p:sp>
    </p:spTree>
    <p:extLst>
      <p:ext uri="{BB962C8B-B14F-4D97-AF65-F5344CB8AC3E}">
        <p14:creationId xmlns:p14="http://schemas.microsoft.com/office/powerpoint/2010/main" val="59513738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Design 11">
    <p:spTree>
      <p:nvGrpSpPr>
        <p:cNvPr id="1" name=""/>
        <p:cNvGrpSpPr/>
        <p:nvPr/>
      </p:nvGrpSpPr>
      <p:grpSpPr>
        <a:xfrm>
          <a:off x="0" y="0"/>
          <a:ext cx="0" cy="0"/>
          <a:chOff x="0" y="0"/>
          <a:chExt cx="0" cy="0"/>
        </a:xfrm>
      </p:grpSpPr>
      <p:sp>
        <p:nvSpPr>
          <p:cNvPr id="540" name="Line"/>
          <p:cNvSpPr/>
          <p:nvPr/>
        </p:nvSpPr>
        <p:spPr>
          <a:xfrm>
            <a:off x="822243" y="822956"/>
            <a:ext cx="822878" cy="1"/>
          </a:xfrm>
          <a:prstGeom prst="line">
            <a:avLst/>
          </a:prstGeom>
          <a:ln w="63500">
            <a:solidFill>
              <a:srgbClr val="14507A"/>
            </a:solidFill>
            <a:miter lim="400000"/>
          </a:ln>
        </p:spPr>
        <p:txBody>
          <a:bodyPr lIns="45718" tIns="45718" rIns="45718" bIns="45718"/>
          <a:lstStyle/>
          <a:p>
            <a:endParaRPr/>
          </a:p>
        </p:txBody>
      </p:sp>
      <p:sp>
        <p:nvSpPr>
          <p:cNvPr id="541" name="Step One"/>
          <p:cNvSpPr txBox="1"/>
          <p:nvPr/>
        </p:nvSpPr>
        <p:spPr>
          <a:xfrm>
            <a:off x="723347" y="1228608"/>
            <a:ext cx="234424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Step One</a:t>
            </a:r>
          </a:p>
        </p:txBody>
      </p:sp>
      <p:sp>
        <p:nvSpPr>
          <p:cNvPr id="542" name="Lorem ipsum dolor sit amet, duo dissentias deterruisset ut, ea eum diam etiam facilis."/>
          <p:cNvSpPr txBox="1"/>
          <p:nvPr/>
        </p:nvSpPr>
        <p:spPr>
          <a:xfrm>
            <a:off x="723346" y="2015078"/>
            <a:ext cx="7607349"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b="1">
                <a:latin typeface="+mj-lt"/>
                <a:ea typeface="+mj-ea"/>
                <a:cs typeface="+mj-cs"/>
                <a:sym typeface="Helvetica"/>
              </a:defRPr>
            </a:lvl1pPr>
          </a:lstStyle>
          <a:p>
            <a:r>
              <a:t>Lorem ipsum dolor sit amet, duo dissentias deterruisset ut, ea eum diam etiam facilis.</a:t>
            </a:r>
          </a:p>
        </p:txBody>
      </p:sp>
      <p:sp>
        <p:nvSpPr>
          <p:cNvPr id="543" name="Use cards, bullets, or a basic text box here based on content."/>
          <p:cNvSpPr txBox="1"/>
          <p:nvPr/>
        </p:nvSpPr>
        <p:spPr>
          <a:xfrm>
            <a:off x="712791" y="4597399"/>
            <a:ext cx="10963325"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Use cards, bullets, or a basic text box here based on content.</a:t>
            </a:r>
          </a:p>
        </p:txBody>
      </p:sp>
    </p:spTree>
    <p:extLst>
      <p:ext uri="{BB962C8B-B14F-4D97-AF65-F5344CB8AC3E}">
        <p14:creationId xmlns:p14="http://schemas.microsoft.com/office/powerpoint/2010/main" val="213670281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sign 12">
    <p:spTree>
      <p:nvGrpSpPr>
        <p:cNvPr id="1" name=""/>
        <p:cNvGrpSpPr/>
        <p:nvPr/>
      </p:nvGrpSpPr>
      <p:grpSpPr>
        <a:xfrm>
          <a:off x="0" y="0"/>
          <a:ext cx="0" cy="0"/>
          <a:chOff x="0" y="0"/>
          <a:chExt cx="0" cy="0"/>
        </a:xfrm>
      </p:grpSpPr>
      <p:sp>
        <p:nvSpPr>
          <p:cNvPr id="551" name="1"/>
          <p:cNvSpPr txBox="1"/>
          <p:nvPr/>
        </p:nvSpPr>
        <p:spPr>
          <a:xfrm>
            <a:off x="3595691" y="3121787"/>
            <a:ext cx="396749" cy="709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1</a:t>
            </a:r>
          </a:p>
        </p:txBody>
      </p:sp>
      <p:sp>
        <p:nvSpPr>
          <p:cNvPr id="552" name="Circle"/>
          <p:cNvSpPr/>
          <p:nvPr/>
        </p:nvSpPr>
        <p:spPr>
          <a:xfrm>
            <a:off x="3382629" y="3064933"/>
            <a:ext cx="822879" cy="822877"/>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53" name="2"/>
          <p:cNvSpPr txBox="1"/>
          <p:nvPr/>
        </p:nvSpPr>
        <p:spPr>
          <a:xfrm>
            <a:off x="3595692" y="5182616"/>
            <a:ext cx="396749" cy="709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2</a:t>
            </a:r>
          </a:p>
        </p:txBody>
      </p:sp>
      <p:sp>
        <p:nvSpPr>
          <p:cNvPr id="554" name="Circle"/>
          <p:cNvSpPr/>
          <p:nvPr/>
        </p:nvSpPr>
        <p:spPr>
          <a:xfrm>
            <a:off x="3382629" y="5125761"/>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55" name="Lorem ipsum dolor sit amet, duo dissentias deterruisset ut, ea eum diam etiam facilis."/>
          <p:cNvSpPr txBox="1"/>
          <p:nvPr/>
        </p:nvSpPr>
        <p:spPr>
          <a:xfrm>
            <a:off x="4557204" y="2739769"/>
            <a:ext cx="508401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556" name="Lorem ipsum dolor sit amet, duo dissentias deterruisset ut, ea eum diam etiam facilis."/>
          <p:cNvSpPr txBox="1"/>
          <p:nvPr/>
        </p:nvSpPr>
        <p:spPr>
          <a:xfrm>
            <a:off x="4557204" y="4800599"/>
            <a:ext cx="5084017"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557" name="Title Here"/>
          <p:cNvSpPr txBox="1"/>
          <p:nvPr/>
        </p:nvSpPr>
        <p:spPr>
          <a:xfrm>
            <a:off x="5148072" y="1116242"/>
            <a:ext cx="270865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t>Title Here</a:t>
            </a:r>
          </a:p>
        </p:txBody>
      </p:sp>
      <p:sp>
        <p:nvSpPr>
          <p:cNvPr id="558" name="3"/>
          <p:cNvSpPr txBox="1"/>
          <p:nvPr/>
        </p:nvSpPr>
        <p:spPr>
          <a:xfrm>
            <a:off x="3605217" y="7243446"/>
            <a:ext cx="396749" cy="709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3</a:t>
            </a:r>
          </a:p>
        </p:txBody>
      </p:sp>
      <p:sp>
        <p:nvSpPr>
          <p:cNvPr id="559" name="Circle"/>
          <p:cNvSpPr/>
          <p:nvPr/>
        </p:nvSpPr>
        <p:spPr>
          <a:xfrm>
            <a:off x="3392154" y="7186590"/>
            <a:ext cx="822879" cy="822878"/>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60" name="Lorem ipsum dolor sit amet, duo dissentias deterruisset ut, ea eum diam etiam facilis."/>
          <p:cNvSpPr txBox="1"/>
          <p:nvPr/>
        </p:nvSpPr>
        <p:spPr>
          <a:xfrm>
            <a:off x="4566730" y="6861430"/>
            <a:ext cx="5064967"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Tree>
    <p:extLst>
      <p:ext uri="{BB962C8B-B14F-4D97-AF65-F5344CB8AC3E}">
        <p14:creationId xmlns:p14="http://schemas.microsoft.com/office/powerpoint/2010/main" val="22455624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Design 13">
    <p:spTree>
      <p:nvGrpSpPr>
        <p:cNvPr id="1" name=""/>
        <p:cNvGrpSpPr/>
        <p:nvPr/>
      </p:nvGrpSpPr>
      <p:grpSpPr>
        <a:xfrm>
          <a:off x="0" y="0"/>
          <a:ext cx="0" cy="0"/>
          <a:chOff x="0" y="0"/>
          <a:chExt cx="0" cy="0"/>
        </a:xfrm>
      </p:grpSpPr>
      <p:sp>
        <p:nvSpPr>
          <p:cNvPr id="568" name="Rectangle"/>
          <p:cNvSpPr/>
          <p:nvPr/>
        </p:nvSpPr>
        <p:spPr>
          <a:xfrm>
            <a:off x="265908" y="3267436"/>
            <a:ext cx="3933679"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69" name="Title Here"/>
          <p:cNvSpPr txBox="1"/>
          <p:nvPr/>
        </p:nvSpPr>
        <p:spPr>
          <a:xfrm>
            <a:off x="5148072" y="1116242"/>
            <a:ext cx="270865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rgbClr val="14507A"/>
                </a:solidFill>
                <a:latin typeface="+mj-lt"/>
                <a:ea typeface="+mj-ea"/>
                <a:cs typeface="+mj-cs"/>
                <a:sym typeface="Helvetica"/>
              </a:defRPr>
            </a:lvl1pPr>
          </a:lstStyle>
          <a:p>
            <a:r>
              <a:t>Title Here</a:t>
            </a:r>
          </a:p>
        </p:txBody>
      </p:sp>
      <p:sp>
        <p:nvSpPr>
          <p:cNvPr id="570" name="TITLE"/>
          <p:cNvSpPr txBox="1"/>
          <p:nvPr/>
        </p:nvSpPr>
        <p:spPr>
          <a:xfrm>
            <a:off x="1646513" y="4060324"/>
            <a:ext cx="117246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1" name="Line"/>
          <p:cNvSpPr/>
          <p:nvPr/>
        </p:nvSpPr>
        <p:spPr>
          <a:xfrm>
            <a:off x="1821308" y="4991918"/>
            <a:ext cx="822878" cy="1"/>
          </a:xfrm>
          <a:prstGeom prst="line">
            <a:avLst/>
          </a:prstGeom>
          <a:ln w="63500">
            <a:solidFill>
              <a:srgbClr val="FFFFFF"/>
            </a:solidFill>
            <a:miter lim="400000"/>
          </a:ln>
        </p:spPr>
        <p:txBody>
          <a:bodyPr lIns="45718" tIns="45718" rIns="45718" bIns="45718"/>
          <a:lstStyle/>
          <a:p>
            <a:endParaRPr/>
          </a:p>
        </p:txBody>
      </p:sp>
      <p:sp>
        <p:nvSpPr>
          <p:cNvPr id="572" name="Lorem ipsum dolor sit amet, duo dissentias deterruisset ut, ea eum diam etiam facilis."/>
          <p:cNvSpPr txBox="1"/>
          <p:nvPr/>
        </p:nvSpPr>
        <p:spPr>
          <a:xfrm>
            <a:off x="357191" y="5570437"/>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573" name="Rectangle"/>
          <p:cNvSpPr/>
          <p:nvPr/>
        </p:nvSpPr>
        <p:spPr>
          <a:xfrm>
            <a:off x="4535561" y="3267436"/>
            <a:ext cx="3933679"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74" name="TITLE"/>
          <p:cNvSpPr txBox="1"/>
          <p:nvPr/>
        </p:nvSpPr>
        <p:spPr>
          <a:xfrm>
            <a:off x="5916165" y="4060324"/>
            <a:ext cx="117246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5" name="Line"/>
          <p:cNvSpPr/>
          <p:nvPr/>
        </p:nvSpPr>
        <p:spPr>
          <a:xfrm>
            <a:off x="6090961" y="4991918"/>
            <a:ext cx="822878" cy="1"/>
          </a:xfrm>
          <a:prstGeom prst="line">
            <a:avLst/>
          </a:prstGeom>
          <a:ln w="63500">
            <a:solidFill>
              <a:srgbClr val="FFFFFF"/>
            </a:solidFill>
            <a:miter lim="400000"/>
          </a:ln>
        </p:spPr>
        <p:txBody>
          <a:bodyPr lIns="45718" tIns="45718" rIns="45718" bIns="45718"/>
          <a:lstStyle/>
          <a:p>
            <a:endParaRPr/>
          </a:p>
        </p:txBody>
      </p:sp>
      <p:sp>
        <p:nvSpPr>
          <p:cNvPr id="576" name="Lorem ipsum dolor sit amet, duo dissentias deterruisset ut, ea eum diam etiam facilis."/>
          <p:cNvSpPr txBox="1"/>
          <p:nvPr/>
        </p:nvSpPr>
        <p:spPr>
          <a:xfrm>
            <a:off x="4626843" y="5570437"/>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
        <p:nvSpPr>
          <p:cNvPr id="577" name="Rectangle"/>
          <p:cNvSpPr/>
          <p:nvPr/>
        </p:nvSpPr>
        <p:spPr>
          <a:xfrm>
            <a:off x="8805212" y="3267436"/>
            <a:ext cx="3933680" cy="4610831"/>
          </a:xfrm>
          <a:prstGeom prst="rect">
            <a:avLst/>
          </a:prstGeom>
          <a:solidFill>
            <a:srgbClr val="929292"/>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578" name="TITLE"/>
          <p:cNvSpPr txBox="1"/>
          <p:nvPr/>
        </p:nvSpPr>
        <p:spPr>
          <a:xfrm>
            <a:off x="10185818" y="4060324"/>
            <a:ext cx="117246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TITLE</a:t>
            </a:r>
          </a:p>
        </p:txBody>
      </p:sp>
      <p:sp>
        <p:nvSpPr>
          <p:cNvPr id="579" name="Line"/>
          <p:cNvSpPr/>
          <p:nvPr/>
        </p:nvSpPr>
        <p:spPr>
          <a:xfrm>
            <a:off x="10360614" y="4991918"/>
            <a:ext cx="822877" cy="1"/>
          </a:xfrm>
          <a:prstGeom prst="line">
            <a:avLst/>
          </a:prstGeom>
          <a:ln w="63500">
            <a:solidFill>
              <a:srgbClr val="FFFFFF"/>
            </a:solidFill>
            <a:miter lim="400000"/>
          </a:ln>
        </p:spPr>
        <p:txBody>
          <a:bodyPr lIns="45718" tIns="45718" rIns="45718" bIns="45718"/>
          <a:lstStyle/>
          <a:p>
            <a:endParaRPr/>
          </a:p>
        </p:txBody>
      </p:sp>
      <p:sp>
        <p:nvSpPr>
          <p:cNvPr id="580" name="Lorem ipsum dolor sit amet, duo dissentias deterruisset ut, ea eum diam etiam facilis."/>
          <p:cNvSpPr txBox="1"/>
          <p:nvPr/>
        </p:nvSpPr>
        <p:spPr>
          <a:xfrm>
            <a:off x="8896495" y="5570437"/>
            <a:ext cx="375111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t>Lorem ipsum dolor sit amet, duo dissentias deterruisset ut, ea eum diam etiam facilis.</a:t>
            </a:r>
          </a:p>
        </p:txBody>
      </p:sp>
    </p:spTree>
    <p:extLst>
      <p:ext uri="{BB962C8B-B14F-4D97-AF65-F5344CB8AC3E}">
        <p14:creationId xmlns:p14="http://schemas.microsoft.com/office/powerpoint/2010/main" val="42257344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sign 3">
    <p:spTree>
      <p:nvGrpSpPr>
        <p:cNvPr id="1" name=""/>
        <p:cNvGrpSpPr/>
        <p:nvPr/>
      </p:nvGrpSpPr>
      <p:grpSpPr>
        <a:xfrm>
          <a:off x="0" y="0"/>
          <a:ext cx="0" cy="0"/>
          <a:chOff x="0" y="0"/>
          <a:chExt cx="0" cy="0"/>
        </a:xfrm>
      </p:grpSpPr>
      <p:sp>
        <p:nvSpPr>
          <p:cNvPr id="274" name="Rectangle"/>
          <p:cNvSpPr/>
          <p:nvPr/>
        </p:nvSpPr>
        <p:spPr>
          <a:xfrm>
            <a:off x="-12700" y="-11789"/>
            <a:ext cx="8862947" cy="9777177"/>
          </a:xfrm>
          <a:prstGeom prst="rect">
            <a:avLst/>
          </a:prstGeom>
          <a:solidFill>
            <a:srgbClr val="595E69"/>
          </a:solidFill>
          <a:ln w="12700">
            <a:miter lim="400000"/>
          </a:ln>
        </p:spPr>
        <p:txBody>
          <a:bodyPr lIns="50800" tIns="50800" rIns="50800" bIns="50800" anchor="ctr"/>
          <a:lstStyle/>
          <a:p>
            <a:pPr>
              <a:defRPr sz="2200">
                <a:solidFill>
                  <a:srgbClr val="FFFFFF"/>
                </a:solidFill>
              </a:defRPr>
            </a:pPr>
            <a:endParaRPr dirty="0"/>
          </a:p>
        </p:txBody>
      </p:sp>
      <p:sp>
        <p:nvSpPr>
          <p:cNvPr id="275" name="Lorem ipsum dolor sit amet, duo dissentias deterruisset ut, ea eum diam etiam facilis."/>
          <p:cNvSpPr txBox="1"/>
          <p:nvPr/>
        </p:nvSpPr>
        <p:spPr>
          <a:xfrm>
            <a:off x="729117" y="6476370"/>
            <a:ext cx="6922407"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276" name="55"/>
          <p:cNvSpPr txBox="1"/>
          <p:nvPr/>
        </p:nvSpPr>
        <p:spPr>
          <a:xfrm>
            <a:off x="729116" y="4343397"/>
            <a:ext cx="820614"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latin typeface="+mj-lt"/>
                <a:ea typeface="+mj-ea"/>
                <a:cs typeface="+mj-cs"/>
                <a:sym typeface="Helvetica"/>
              </a:defRPr>
            </a:lvl1pPr>
          </a:lstStyle>
          <a:p>
            <a:r>
              <a:rPr dirty="0"/>
              <a:t>55</a:t>
            </a:r>
          </a:p>
        </p:txBody>
      </p:sp>
      <p:sp>
        <p:nvSpPr>
          <p:cNvPr id="277" name="%"/>
          <p:cNvSpPr txBox="1"/>
          <p:nvPr/>
        </p:nvSpPr>
        <p:spPr>
          <a:xfrm>
            <a:off x="1753584" y="4144431"/>
            <a:ext cx="509532"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a:solidFill>
                  <a:srgbClr val="FFFFFF"/>
                </a:solidFill>
                <a:latin typeface="+mj-lt"/>
                <a:ea typeface="+mj-ea"/>
                <a:cs typeface="+mj-cs"/>
                <a:sym typeface="Helvetica"/>
              </a:defRPr>
            </a:lvl1pPr>
          </a:lstStyle>
          <a:p>
            <a:r>
              <a:rPr dirty="0"/>
              <a:t>%</a:t>
            </a:r>
          </a:p>
        </p:txBody>
      </p:sp>
      <p:sp>
        <p:nvSpPr>
          <p:cNvPr id="278" name="Lorem Ipsum"/>
          <p:cNvSpPr txBox="1"/>
          <p:nvPr/>
        </p:nvSpPr>
        <p:spPr>
          <a:xfrm>
            <a:off x="1722633" y="4866363"/>
            <a:ext cx="2337607"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000">
                <a:solidFill>
                  <a:srgbClr val="FFFFFF"/>
                </a:solidFill>
                <a:latin typeface="+mj-lt"/>
                <a:ea typeface="+mj-ea"/>
                <a:cs typeface="+mj-cs"/>
                <a:sym typeface="Helvetica"/>
              </a:defRPr>
            </a:lvl1pPr>
          </a:lstStyle>
          <a:p>
            <a:r>
              <a:rPr dirty="0"/>
              <a:t>Lorem Ipsum</a:t>
            </a:r>
          </a:p>
        </p:txBody>
      </p:sp>
      <p:sp>
        <p:nvSpPr>
          <p:cNvPr id="279" name="Line"/>
          <p:cNvSpPr/>
          <p:nvPr/>
        </p:nvSpPr>
        <p:spPr>
          <a:xfrm>
            <a:off x="762419" y="5950768"/>
            <a:ext cx="2076152" cy="3"/>
          </a:xfrm>
          <a:prstGeom prst="line">
            <a:avLst/>
          </a:prstGeom>
          <a:ln w="25400">
            <a:solidFill>
              <a:srgbClr val="FFFFFF"/>
            </a:solidFill>
            <a:miter lim="400000"/>
          </a:ln>
        </p:spPr>
        <p:txBody>
          <a:bodyPr lIns="45718" tIns="45718" rIns="45718" bIns="45718"/>
          <a:lstStyle/>
          <a:p>
            <a:endParaRPr dirty="0"/>
          </a:p>
        </p:txBody>
      </p:sp>
      <p:sp>
        <p:nvSpPr>
          <p:cNvPr id="280" name="Lorem ipsum dolor sit amet, duo dissentias deterruisset ut, ea eum diam etiam facilis."/>
          <p:cNvSpPr txBox="1"/>
          <p:nvPr/>
        </p:nvSpPr>
        <p:spPr>
          <a:xfrm>
            <a:off x="9177570" y="2698435"/>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rPr dirty="0"/>
              <a:t>Lorem ipsum dolor sit amet, duo dissentias deterruisset ut, ea eum diam etiam facilis. </a:t>
            </a:r>
          </a:p>
        </p:txBody>
      </p:sp>
      <p:sp>
        <p:nvSpPr>
          <p:cNvPr id="281" name="Lorem ipsum dolor sit amet, duo dissentias deterruisset ut, ea eum diam etiam facilis."/>
          <p:cNvSpPr txBox="1"/>
          <p:nvPr/>
        </p:nvSpPr>
        <p:spPr>
          <a:xfrm>
            <a:off x="9177570" y="5213034"/>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rPr dirty="0"/>
              <a:t>Lorem ipsum dolor sit amet, duo dissentias deterruisset ut, ea eum diam etiam facilis. </a:t>
            </a:r>
          </a:p>
        </p:txBody>
      </p:sp>
      <p:sp>
        <p:nvSpPr>
          <p:cNvPr id="282" name="Lorem ipsum dolor sit amet, duo dissentias deterruisset ut, ea eum diam etiam facilis."/>
          <p:cNvSpPr txBox="1"/>
          <p:nvPr/>
        </p:nvSpPr>
        <p:spPr>
          <a:xfrm>
            <a:off x="9177570" y="7727635"/>
            <a:ext cx="3437581"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005496"/>
                </a:solidFill>
                <a:latin typeface="+mj-lt"/>
                <a:ea typeface="+mj-ea"/>
                <a:cs typeface="+mj-cs"/>
                <a:sym typeface="Helvetica"/>
              </a:defRPr>
            </a:lvl1pPr>
          </a:lstStyle>
          <a:p>
            <a:r>
              <a:rPr dirty="0"/>
              <a:t>Lorem ipsum dolor sit amet, duo dissentias deterruisset ut, ea eum diam etiam facilis. </a:t>
            </a:r>
          </a:p>
        </p:txBody>
      </p:sp>
      <p:sp>
        <p:nvSpPr>
          <p:cNvPr id="283" name="Title"/>
          <p:cNvSpPr txBox="1"/>
          <p:nvPr/>
        </p:nvSpPr>
        <p:spPr>
          <a:xfrm>
            <a:off x="599624" y="502409"/>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FFFFFF"/>
                </a:solidFill>
                <a:latin typeface="+mj-lt"/>
                <a:ea typeface="+mj-ea"/>
                <a:cs typeface="+mj-cs"/>
                <a:sym typeface="Helvetica"/>
              </a:defRPr>
            </a:lvl1pPr>
          </a:lstStyle>
          <a:p>
            <a:r>
              <a:rPr dirty="0"/>
              <a:t>Title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Design 14">
    <p:spTree>
      <p:nvGrpSpPr>
        <p:cNvPr id="1" name=""/>
        <p:cNvGrpSpPr/>
        <p:nvPr/>
      </p:nvGrpSpPr>
      <p:grpSpPr>
        <a:xfrm>
          <a:off x="0" y="0"/>
          <a:ext cx="0" cy="0"/>
          <a:chOff x="0" y="0"/>
          <a:chExt cx="0" cy="0"/>
        </a:xfrm>
      </p:grpSpPr>
      <p:pic>
        <p:nvPicPr>
          <p:cNvPr id="588" name="Screen Shot 2018-11-21 at 9.53.00 AM.png" descr="Screen Shot 2018-11-21 at 9.53.00 AM.png"/>
          <p:cNvPicPr>
            <a:picLocks noChangeAspect="1"/>
          </p:cNvPicPr>
          <p:nvPr/>
        </p:nvPicPr>
        <p:blipFill>
          <a:blip r:embed="rId2"/>
          <a:stretch>
            <a:fillRect/>
          </a:stretch>
        </p:blipFill>
        <p:spPr>
          <a:xfrm>
            <a:off x="8782683" y="2985916"/>
            <a:ext cx="4022733" cy="3895785"/>
          </a:xfrm>
          <a:prstGeom prst="rect">
            <a:avLst/>
          </a:prstGeom>
          <a:ln w="12700">
            <a:miter lim="400000"/>
          </a:ln>
        </p:spPr>
      </p:pic>
      <p:pic>
        <p:nvPicPr>
          <p:cNvPr id="589" name="Screen Shot 2018-11-21 at 9.53.00 AM.png" descr="Screen Shot 2018-11-21 at 9.53.00 AM.png"/>
          <p:cNvPicPr>
            <a:picLocks noChangeAspect="1"/>
          </p:cNvPicPr>
          <p:nvPr/>
        </p:nvPicPr>
        <p:blipFill>
          <a:blip r:embed="rId2"/>
          <a:stretch>
            <a:fillRect/>
          </a:stretch>
        </p:blipFill>
        <p:spPr>
          <a:xfrm>
            <a:off x="4491037" y="2985916"/>
            <a:ext cx="4022734" cy="3895785"/>
          </a:xfrm>
          <a:prstGeom prst="rect">
            <a:avLst/>
          </a:prstGeom>
          <a:ln w="12700">
            <a:miter lim="400000"/>
          </a:ln>
        </p:spPr>
      </p:pic>
      <p:pic>
        <p:nvPicPr>
          <p:cNvPr id="590" name="Screen Shot 2018-11-21 at 9.53.00 AM.png" descr="Screen Shot 2018-11-21 at 9.53.00 AM.png"/>
          <p:cNvPicPr>
            <a:picLocks noChangeAspect="1"/>
          </p:cNvPicPr>
          <p:nvPr/>
        </p:nvPicPr>
        <p:blipFill>
          <a:blip r:embed="rId2"/>
          <a:stretch>
            <a:fillRect/>
          </a:stretch>
        </p:blipFill>
        <p:spPr>
          <a:xfrm>
            <a:off x="199391" y="2985916"/>
            <a:ext cx="4022733" cy="3895785"/>
          </a:xfrm>
          <a:prstGeom prst="rect">
            <a:avLst/>
          </a:prstGeom>
          <a:ln w="12700">
            <a:miter lim="400000"/>
          </a:ln>
        </p:spPr>
      </p:pic>
      <p:sp>
        <p:nvSpPr>
          <p:cNvPr id="591" name="Lorem ipsum dolor sit amet, duo dissentias deterruisset ut, ea eum diam etiam facilis."/>
          <p:cNvSpPr txBox="1"/>
          <p:nvPr/>
        </p:nvSpPr>
        <p:spPr>
          <a:xfrm>
            <a:off x="335198" y="7162170"/>
            <a:ext cx="375111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592" name="Title Here"/>
          <p:cNvSpPr txBox="1"/>
          <p:nvPr/>
        </p:nvSpPr>
        <p:spPr>
          <a:xfrm>
            <a:off x="457539" y="1099308"/>
            <a:ext cx="270865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latin typeface="+mj-lt"/>
                <a:ea typeface="+mj-ea"/>
                <a:cs typeface="+mj-cs"/>
                <a:sym typeface="Helvetica"/>
              </a:defRPr>
            </a:lvl1pPr>
          </a:lstStyle>
          <a:p>
            <a:r>
              <a:t>Title Here</a:t>
            </a:r>
          </a:p>
        </p:txBody>
      </p:sp>
      <p:sp>
        <p:nvSpPr>
          <p:cNvPr id="593" name="Line"/>
          <p:cNvSpPr/>
          <p:nvPr/>
        </p:nvSpPr>
        <p:spPr>
          <a:xfrm>
            <a:off x="576072" y="2076023"/>
            <a:ext cx="822878" cy="2"/>
          </a:xfrm>
          <a:prstGeom prst="line">
            <a:avLst/>
          </a:prstGeom>
          <a:ln w="63500">
            <a:solidFill>
              <a:srgbClr val="5E5E5E"/>
            </a:solidFill>
            <a:miter lim="400000"/>
          </a:ln>
        </p:spPr>
        <p:txBody>
          <a:bodyPr lIns="45718" tIns="45718" rIns="45718" bIns="45718"/>
          <a:lstStyle/>
          <a:p>
            <a:endParaRPr/>
          </a:p>
        </p:txBody>
      </p:sp>
      <p:sp>
        <p:nvSpPr>
          <p:cNvPr id="594" name="Lorem ipsum dolor sit amet, duo dissentias deterruisset ut, ea eum diam etiam facilis."/>
          <p:cNvSpPr txBox="1"/>
          <p:nvPr/>
        </p:nvSpPr>
        <p:spPr>
          <a:xfrm>
            <a:off x="4626843" y="7162170"/>
            <a:ext cx="3751114"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
        <p:nvSpPr>
          <p:cNvPr id="595" name="Lorem ipsum dolor sit amet, duo dissentias deterruisset ut, ea eum diam etiam facilis."/>
          <p:cNvSpPr txBox="1"/>
          <p:nvPr/>
        </p:nvSpPr>
        <p:spPr>
          <a:xfrm>
            <a:off x="8918489" y="7162170"/>
            <a:ext cx="3751113" cy="162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a:latin typeface="+mj-lt"/>
                <a:ea typeface="+mj-ea"/>
                <a:cs typeface="+mj-cs"/>
                <a:sym typeface="Helvetica"/>
              </a:defRPr>
            </a:lvl1pPr>
          </a:lstStyle>
          <a:p>
            <a:r>
              <a:t>Lorem ipsum dolor sit amet, duo dissentias deterruisset ut, ea eum diam etiam facilis. </a:t>
            </a:r>
          </a:p>
        </p:txBody>
      </p:sp>
    </p:spTree>
    <p:extLst>
      <p:ext uri="{BB962C8B-B14F-4D97-AF65-F5344CB8AC3E}">
        <p14:creationId xmlns:p14="http://schemas.microsoft.com/office/powerpoint/2010/main" val="304259685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Design 15">
    <p:spTree>
      <p:nvGrpSpPr>
        <p:cNvPr id="1" name=""/>
        <p:cNvGrpSpPr/>
        <p:nvPr/>
      </p:nvGrpSpPr>
      <p:grpSpPr>
        <a:xfrm>
          <a:off x="0" y="0"/>
          <a:ext cx="0" cy="0"/>
          <a:chOff x="0" y="0"/>
          <a:chExt cx="0" cy="0"/>
        </a:xfrm>
      </p:grpSpPr>
      <p:pic>
        <p:nvPicPr>
          <p:cNvPr id="603" name="Screen Shot 2018-11-20 at 1.38.47 PM.png" descr="Screen Shot 2018-11-20 at 1.38.47 PM.png"/>
          <p:cNvPicPr>
            <a:picLocks noChangeAspect="1"/>
          </p:cNvPicPr>
          <p:nvPr/>
        </p:nvPicPr>
        <p:blipFill>
          <a:blip r:embed="rId2"/>
          <a:srcRect l="793" t="13213" b="1987"/>
          <a:stretch>
            <a:fillRect/>
          </a:stretch>
        </p:blipFill>
        <p:spPr>
          <a:xfrm>
            <a:off x="-12305" y="-15594"/>
            <a:ext cx="13057626" cy="7353301"/>
          </a:xfrm>
          <a:prstGeom prst="rect">
            <a:avLst/>
          </a:prstGeom>
          <a:ln w="12700">
            <a:miter lim="400000"/>
          </a:ln>
        </p:spPr>
      </p:pic>
      <p:sp>
        <p:nvSpPr>
          <p:cNvPr id="604" name="Title Here"/>
          <p:cNvSpPr txBox="1"/>
          <p:nvPr/>
        </p:nvSpPr>
        <p:spPr>
          <a:xfrm>
            <a:off x="781032" y="6196242"/>
            <a:ext cx="270865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rgbClr val="FFFFFF"/>
                </a:solidFill>
                <a:latin typeface="+mj-lt"/>
                <a:ea typeface="+mj-ea"/>
                <a:cs typeface="+mj-cs"/>
                <a:sym typeface="Helvetica"/>
              </a:defRPr>
            </a:lvl1pPr>
          </a:lstStyle>
          <a:p>
            <a:r>
              <a:t>Title Here</a:t>
            </a:r>
          </a:p>
        </p:txBody>
      </p:sp>
      <p:sp>
        <p:nvSpPr>
          <p:cNvPr id="605" name="Lorem ipsum dolor sit amet, duo dissentias deterruisset ut, ea eum diam etiam facilis."/>
          <p:cNvSpPr txBox="1"/>
          <p:nvPr/>
        </p:nvSpPr>
        <p:spPr>
          <a:xfrm>
            <a:off x="781032" y="8444142"/>
            <a:ext cx="6320749"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500">
                <a:latin typeface="+mj-lt"/>
                <a:ea typeface="+mj-ea"/>
                <a:cs typeface="+mj-cs"/>
                <a:sym typeface="Helvetica"/>
              </a:defRPr>
            </a:lvl1pPr>
          </a:lstStyle>
          <a:p>
            <a:r>
              <a:t>Lorem ipsum dolor sit amet, duo dissentias deterruisset ut, ea eum diam etiam facilis.</a:t>
            </a:r>
          </a:p>
        </p:txBody>
      </p:sp>
      <p:sp>
        <p:nvSpPr>
          <p:cNvPr id="606" name="SUBTITLE"/>
          <p:cNvSpPr txBox="1"/>
          <p:nvPr/>
        </p:nvSpPr>
        <p:spPr>
          <a:xfrm>
            <a:off x="781033" y="7691966"/>
            <a:ext cx="228731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latin typeface="+mj-lt"/>
                <a:ea typeface="+mj-ea"/>
                <a:cs typeface="+mj-cs"/>
                <a:sym typeface="Helvetica"/>
              </a:defRPr>
            </a:lvl1pPr>
          </a:lstStyle>
          <a:p>
            <a:r>
              <a:t>SUBTITLE</a:t>
            </a:r>
          </a:p>
        </p:txBody>
      </p:sp>
    </p:spTree>
    <p:extLst>
      <p:ext uri="{BB962C8B-B14F-4D97-AF65-F5344CB8AC3E}">
        <p14:creationId xmlns:p14="http://schemas.microsoft.com/office/powerpoint/2010/main" val="40442341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Design 16">
    <p:spTree>
      <p:nvGrpSpPr>
        <p:cNvPr id="1" name=""/>
        <p:cNvGrpSpPr/>
        <p:nvPr/>
      </p:nvGrpSpPr>
      <p:grpSpPr>
        <a:xfrm>
          <a:off x="0" y="0"/>
          <a:ext cx="0" cy="0"/>
          <a:chOff x="0" y="0"/>
          <a:chExt cx="0" cy="0"/>
        </a:xfrm>
      </p:grpSpPr>
      <p:pic>
        <p:nvPicPr>
          <p:cNvPr id="614" name="Screen Shot 2018-11-20 at 11.01.11 AM.png" descr="Screen Shot 2018-11-20 at 11.01.11 AM.png"/>
          <p:cNvPicPr>
            <a:picLocks noChangeAspect="1"/>
          </p:cNvPicPr>
          <p:nvPr/>
        </p:nvPicPr>
        <p:blipFill>
          <a:blip r:embed="rId2"/>
          <a:srcRect l="5552" t="11315" b="2362"/>
          <a:stretch>
            <a:fillRect/>
          </a:stretch>
        </p:blipFill>
        <p:spPr>
          <a:xfrm>
            <a:off x="-26779" y="1290901"/>
            <a:ext cx="5211001" cy="3522552"/>
          </a:xfrm>
          <a:prstGeom prst="rect">
            <a:avLst/>
          </a:prstGeom>
          <a:ln w="12700">
            <a:miter lim="400000"/>
          </a:ln>
        </p:spPr>
      </p:pic>
      <p:pic>
        <p:nvPicPr>
          <p:cNvPr id="615" name="Screen Shot 2018-11-20 at 11.01.11 AM.png" descr="Screen Shot 2018-11-20 at 11.01.11 AM.png"/>
          <p:cNvPicPr>
            <a:picLocks noChangeAspect="1"/>
          </p:cNvPicPr>
          <p:nvPr/>
        </p:nvPicPr>
        <p:blipFill>
          <a:blip r:embed="rId2"/>
          <a:srcRect l="5452" t="11315" b="2362"/>
          <a:stretch>
            <a:fillRect/>
          </a:stretch>
        </p:blipFill>
        <p:spPr>
          <a:xfrm>
            <a:off x="-32285" y="4940034"/>
            <a:ext cx="5216507" cy="3522552"/>
          </a:xfrm>
          <a:prstGeom prst="rect">
            <a:avLst/>
          </a:prstGeom>
          <a:ln w="12700">
            <a:miter lim="400000"/>
          </a:ln>
        </p:spPr>
      </p:pic>
      <p:sp>
        <p:nvSpPr>
          <p:cNvPr id="616" name="1"/>
          <p:cNvSpPr txBox="1"/>
          <p:nvPr/>
        </p:nvSpPr>
        <p:spPr>
          <a:xfrm>
            <a:off x="5918336" y="3454212"/>
            <a:ext cx="396749" cy="709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1</a:t>
            </a:r>
          </a:p>
        </p:txBody>
      </p:sp>
      <p:sp>
        <p:nvSpPr>
          <p:cNvPr id="617" name="Circle"/>
          <p:cNvSpPr/>
          <p:nvPr/>
        </p:nvSpPr>
        <p:spPr>
          <a:xfrm>
            <a:off x="5705273" y="3397355"/>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18" name="2"/>
          <p:cNvSpPr txBox="1"/>
          <p:nvPr/>
        </p:nvSpPr>
        <p:spPr>
          <a:xfrm>
            <a:off x="5918336" y="5515041"/>
            <a:ext cx="396749" cy="709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2</a:t>
            </a:r>
          </a:p>
        </p:txBody>
      </p:sp>
      <p:sp>
        <p:nvSpPr>
          <p:cNvPr id="619" name="Circle"/>
          <p:cNvSpPr/>
          <p:nvPr/>
        </p:nvSpPr>
        <p:spPr>
          <a:xfrm>
            <a:off x="5705273" y="5458185"/>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20" name="Lorem ipsum dolor sit amet, duo dissentias deterruisset ut, ea eum diam etiam facilis."/>
          <p:cNvSpPr txBox="1"/>
          <p:nvPr/>
        </p:nvSpPr>
        <p:spPr>
          <a:xfrm>
            <a:off x="6879849" y="3072192"/>
            <a:ext cx="5115305"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1" name="Lorem ipsum dolor sit amet, duo dissentias deterruisset ut, ea eum diam etiam facilis."/>
          <p:cNvSpPr txBox="1"/>
          <p:nvPr/>
        </p:nvSpPr>
        <p:spPr>
          <a:xfrm>
            <a:off x="6879849" y="5133022"/>
            <a:ext cx="5115305"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2" name="3"/>
          <p:cNvSpPr txBox="1"/>
          <p:nvPr/>
        </p:nvSpPr>
        <p:spPr>
          <a:xfrm>
            <a:off x="5927861" y="7575870"/>
            <a:ext cx="396749" cy="709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B5A093"/>
                </a:solidFill>
                <a:latin typeface="+mn-lt"/>
                <a:ea typeface="+mn-ea"/>
                <a:cs typeface="+mn-cs"/>
                <a:sym typeface="Helvetica Neue"/>
              </a:defRPr>
            </a:lvl1pPr>
          </a:lstStyle>
          <a:p>
            <a:r>
              <a:t>3</a:t>
            </a:r>
          </a:p>
        </p:txBody>
      </p:sp>
      <p:sp>
        <p:nvSpPr>
          <p:cNvPr id="623" name="Circle"/>
          <p:cNvSpPr/>
          <p:nvPr/>
        </p:nvSpPr>
        <p:spPr>
          <a:xfrm>
            <a:off x="5714798" y="7519013"/>
            <a:ext cx="822879" cy="822879"/>
          </a:xfrm>
          <a:prstGeom prst="ellipse">
            <a:avLst/>
          </a:prstGeom>
          <a:ln w="38100">
            <a:solidFill>
              <a:srgbClr val="5E5E5E"/>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24" name="Lorem ipsum dolor sit amet, duo dissentias deterruisset ut, ea eum diam etiam facilis."/>
          <p:cNvSpPr txBox="1"/>
          <p:nvPr/>
        </p:nvSpPr>
        <p:spPr>
          <a:xfrm>
            <a:off x="6889374" y="7193853"/>
            <a:ext cx="5096255"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atin typeface="+mj-lt"/>
                <a:ea typeface="+mj-ea"/>
                <a:cs typeface="+mj-cs"/>
                <a:sym typeface="Helvetica"/>
              </a:defRPr>
            </a:lvl1pPr>
          </a:lstStyle>
          <a:p>
            <a:r>
              <a:t>Lorem ipsum dolor sit amet, duo dissentias deterruisset ut, ea eum diam etiam facilis.</a:t>
            </a:r>
          </a:p>
        </p:txBody>
      </p:sp>
      <p:sp>
        <p:nvSpPr>
          <p:cNvPr id="625" name="Title Here"/>
          <p:cNvSpPr txBox="1"/>
          <p:nvPr/>
        </p:nvSpPr>
        <p:spPr>
          <a:xfrm>
            <a:off x="5658493" y="1332080"/>
            <a:ext cx="270865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latin typeface="+mj-lt"/>
                <a:ea typeface="+mj-ea"/>
                <a:cs typeface="+mj-cs"/>
                <a:sym typeface="Helvetica"/>
              </a:defRPr>
            </a:lvl1pPr>
          </a:lstStyle>
          <a:p>
            <a:r>
              <a:t>Title Here</a:t>
            </a:r>
          </a:p>
        </p:txBody>
      </p:sp>
      <p:sp>
        <p:nvSpPr>
          <p:cNvPr id="626" name="Subtitle"/>
          <p:cNvSpPr txBox="1"/>
          <p:nvPr/>
        </p:nvSpPr>
        <p:spPr>
          <a:xfrm>
            <a:off x="5658494" y="1996776"/>
            <a:ext cx="174406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solidFill>
                  <a:srgbClr val="B5A093"/>
                </a:solidFill>
                <a:latin typeface="+mj-lt"/>
                <a:ea typeface="+mj-ea"/>
                <a:cs typeface="+mj-cs"/>
                <a:sym typeface="Helvetica"/>
              </a:defRPr>
            </a:lvl1pPr>
          </a:lstStyle>
          <a:p>
            <a:r>
              <a:t>Subtitle</a:t>
            </a:r>
          </a:p>
        </p:txBody>
      </p:sp>
    </p:spTree>
    <p:extLst>
      <p:ext uri="{BB962C8B-B14F-4D97-AF65-F5344CB8AC3E}">
        <p14:creationId xmlns:p14="http://schemas.microsoft.com/office/powerpoint/2010/main" val="110373163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Design 17A">
    <p:spTree>
      <p:nvGrpSpPr>
        <p:cNvPr id="1" name=""/>
        <p:cNvGrpSpPr/>
        <p:nvPr/>
      </p:nvGrpSpPr>
      <p:grpSpPr>
        <a:xfrm>
          <a:off x="0" y="0"/>
          <a:ext cx="0" cy="0"/>
          <a:chOff x="0" y="0"/>
          <a:chExt cx="0" cy="0"/>
        </a:xfrm>
      </p:grpSpPr>
      <p:sp>
        <p:nvSpPr>
          <p:cNvPr id="634"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635"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36"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637"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38"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639"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40" name="Term…"/>
          <p:cNvSpPr txBox="1"/>
          <p:nvPr/>
        </p:nvSpPr>
        <p:spPr>
          <a:xfrm>
            <a:off x="5754752" y="210019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41" name="Term…"/>
          <p:cNvSpPr txBox="1"/>
          <p:nvPr/>
        </p:nvSpPr>
        <p:spPr>
          <a:xfrm>
            <a:off x="5754752" y="8140773"/>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42" name="Term…"/>
          <p:cNvSpPr txBox="1"/>
          <p:nvPr/>
        </p:nvSpPr>
        <p:spPr>
          <a:xfrm>
            <a:off x="9344566" y="2769112"/>
            <a:ext cx="1437941"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643" name="Term…"/>
          <p:cNvSpPr txBox="1"/>
          <p:nvPr/>
        </p:nvSpPr>
        <p:spPr>
          <a:xfrm>
            <a:off x="2377445"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44" name="Term…"/>
          <p:cNvSpPr txBox="1"/>
          <p:nvPr/>
        </p:nvSpPr>
        <p:spPr>
          <a:xfrm>
            <a:off x="9423984"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45" name="Term…"/>
          <p:cNvSpPr txBox="1"/>
          <p:nvPr/>
        </p:nvSpPr>
        <p:spPr>
          <a:xfrm>
            <a:off x="2377445"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46"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47"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48" name="Rectangle"/>
          <p:cNvSpPr/>
          <p:nvPr/>
        </p:nvSpPr>
        <p:spPr>
          <a:xfrm>
            <a:off x="4362846" y="7584347"/>
            <a:ext cx="427910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49"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50" name="Rectangle"/>
          <p:cNvSpPr/>
          <p:nvPr/>
        </p:nvSpPr>
        <p:spPr>
          <a:xfrm>
            <a:off x="8764596"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Tree>
    <p:extLst>
      <p:ext uri="{BB962C8B-B14F-4D97-AF65-F5344CB8AC3E}">
        <p14:creationId xmlns:p14="http://schemas.microsoft.com/office/powerpoint/2010/main" val="80045694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Design 17B">
    <p:spTree>
      <p:nvGrpSpPr>
        <p:cNvPr id="1" name=""/>
        <p:cNvGrpSpPr/>
        <p:nvPr/>
      </p:nvGrpSpPr>
      <p:grpSpPr>
        <a:xfrm>
          <a:off x="0" y="0"/>
          <a:ext cx="0" cy="0"/>
          <a:chOff x="0" y="0"/>
          <a:chExt cx="0" cy="0"/>
        </a:xfrm>
      </p:grpSpPr>
      <p:sp>
        <p:nvSpPr>
          <p:cNvPr id="658"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659"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60"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661"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62"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663"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64" name="Term…"/>
          <p:cNvSpPr txBox="1"/>
          <p:nvPr/>
        </p:nvSpPr>
        <p:spPr>
          <a:xfrm>
            <a:off x="5754752" y="210019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65" name="Term…"/>
          <p:cNvSpPr txBox="1"/>
          <p:nvPr/>
        </p:nvSpPr>
        <p:spPr>
          <a:xfrm>
            <a:off x="5754752" y="8140773"/>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66" name="Term…"/>
          <p:cNvSpPr txBox="1"/>
          <p:nvPr/>
        </p:nvSpPr>
        <p:spPr>
          <a:xfrm>
            <a:off x="9344566" y="7091930"/>
            <a:ext cx="1437941"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667" name="Term…"/>
          <p:cNvSpPr txBox="1"/>
          <p:nvPr/>
        </p:nvSpPr>
        <p:spPr>
          <a:xfrm>
            <a:off x="2377445"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68" name="Term…"/>
          <p:cNvSpPr txBox="1"/>
          <p:nvPr/>
        </p:nvSpPr>
        <p:spPr>
          <a:xfrm>
            <a:off x="9423984"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69" name="Term…"/>
          <p:cNvSpPr txBox="1"/>
          <p:nvPr/>
        </p:nvSpPr>
        <p:spPr>
          <a:xfrm>
            <a:off x="2377445"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70"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71"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72" name="Rectangle"/>
          <p:cNvSpPr/>
          <p:nvPr/>
        </p:nvSpPr>
        <p:spPr>
          <a:xfrm>
            <a:off x="4362846" y="7584347"/>
            <a:ext cx="427910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73"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74"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Tree>
    <p:extLst>
      <p:ext uri="{BB962C8B-B14F-4D97-AF65-F5344CB8AC3E}">
        <p14:creationId xmlns:p14="http://schemas.microsoft.com/office/powerpoint/2010/main" val="336510868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Design 17C">
    <p:spTree>
      <p:nvGrpSpPr>
        <p:cNvPr id="1" name=""/>
        <p:cNvGrpSpPr/>
        <p:nvPr/>
      </p:nvGrpSpPr>
      <p:grpSpPr>
        <a:xfrm>
          <a:off x="0" y="0"/>
          <a:ext cx="0" cy="0"/>
          <a:chOff x="0" y="0"/>
          <a:chExt cx="0" cy="0"/>
        </a:xfrm>
      </p:grpSpPr>
      <p:sp>
        <p:nvSpPr>
          <p:cNvPr id="682"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83"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684"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85"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686"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687" name="Term…"/>
          <p:cNvSpPr txBox="1"/>
          <p:nvPr/>
        </p:nvSpPr>
        <p:spPr>
          <a:xfrm>
            <a:off x="5754752" y="210019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88" name="Term…"/>
          <p:cNvSpPr txBox="1"/>
          <p:nvPr/>
        </p:nvSpPr>
        <p:spPr>
          <a:xfrm>
            <a:off x="9423984"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89" name="Term…"/>
          <p:cNvSpPr txBox="1"/>
          <p:nvPr/>
        </p:nvSpPr>
        <p:spPr>
          <a:xfrm>
            <a:off x="5675334" y="8140773"/>
            <a:ext cx="1437942"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690" name="Term…"/>
          <p:cNvSpPr txBox="1"/>
          <p:nvPr/>
        </p:nvSpPr>
        <p:spPr>
          <a:xfrm>
            <a:off x="2377445"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91" name="Term…"/>
          <p:cNvSpPr txBox="1"/>
          <p:nvPr/>
        </p:nvSpPr>
        <p:spPr>
          <a:xfrm>
            <a:off x="9423984"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92" name="Term…"/>
          <p:cNvSpPr txBox="1"/>
          <p:nvPr/>
        </p:nvSpPr>
        <p:spPr>
          <a:xfrm>
            <a:off x="2377445"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693"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94" name="Rectangle"/>
          <p:cNvSpPr/>
          <p:nvPr/>
        </p:nvSpPr>
        <p:spPr>
          <a:xfrm>
            <a:off x="231113" y="6483679"/>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95"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96"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97"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698"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extLst>
      <p:ext uri="{BB962C8B-B14F-4D97-AF65-F5344CB8AC3E}">
        <p14:creationId xmlns:p14="http://schemas.microsoft.com/office/powerpoint/2010/main" val="363712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sign 17D">
    <p:spTree>
      <p:nvGrpSpPr>
        <p:cNvPr id="1" name=""/>
        <p:cNvGrpSpPr/>
        <p:nvPr/>
      </p:nvGrpSpPr>
      <p:grpSpPr>
        <a:xfrm>
          <a:off x="0" y="0"/>
          <a:ext cx="0" cy="0"/>
          <a:chOff x="0" y="0"/>
          <a:chExt cx="0" cy="0"/>
        </a:xfrm>
      </p:grpSpPr>
      <p:sp>
        <p:nvSpPr>
          <p:cNvPr id="706"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07"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708"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09"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sz="2200">
              <a:solidFill>
                <a:srgbClr val="FFFFFF"/>
              </a:solidFill>
            </a:endParaRPr>
          </a:p>
        </p:txBody>
      </p:sp>
      <p:sp>
        <p:nvSpPr>
          <p:cNvPr id="710"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11" name="Term…"/>
          <p:cNvSpPr txBox="1"/>
          <p:nvPr/>
        </p:nvSpPr>
        <p:spPr>
          <a:xfrm>
            <a:off x="5754752" y="210019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12" name="Term…"/>
          <p:cNvSpPr txBox="1"/>
          <p:nvPr/>
        </p:nvSpPr>
        <p:spPr>
          <a:xfrm>
            <a:off x="9423984"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13" name="Term…"/>
          <p:cNvSpPr txBox="1"/>
          <p:nvPr/>
        </p:nvSpPr>
        <p:spPr>
          <a:xfrm>
            <a:off x="2298027" y="7091930"/>
            <a:ext cx="1437942"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714" name="Term…"/>
          <p:cNvSpPr txBox="1"/>
          <p:nvPr/>
        </p:nvSpPr>
        <p:spPr>
          <a:xfrm>
            <a:off x="2377445"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15" name="Term…"/>
          <p:cNvSpPr txBox="1"/>
          <p:nvPr/>
        </p:nvSpPr>
        <p:spPr>
          <a:xfrm>
            <a:off x="9423984"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16" name="Term…"/>
          <p:cNvSpPr txBox="1"/>
          <p:nvPr/>
        </p:nvSpPr>
        <p:spPr>
          <a:xfrm>
            <a:off x="5754752" y="8140773"/>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17"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18" name="Rectangle"/>
          <p:cNvSpPr/>
          <p:nvPr/>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19"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20" name="Rectangle"/>
          <p:cNvSpPr/>
          <p:nvPr/>
        </p:nvSpPr>
        <p:spPr>
          <a:xfrm>
            <a:off x="231113" y="2688132"/>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21"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22"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extLst>
      <p:ext uri="{BB962C8B-B14F-4D97-AF65-F5344CB8AC3E}">
        <p14:creationId xmlns:p14="http://schemas.microsoft.com/office/powerpoint/2010/main" val="117245372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Design 17E">
    <p:spTree>
      <p:nvGrpSpPr>
        <p:cNvPr id="1" name=""/>
        <p:cNvGrpSpPr/>
        <p:nvPr/>
      </p:nvGrpSpPr>
      <p:grpSpPr>
        <a:xfrm>
          <a:off x="0" y="0"/>
          <a:ext cx="0" cy="0"/>
          <a:chOff x="0" y="0"/>
          <a:chExt cx="0" cy="0"/>
        </a:xfrm>
      </p:grpSpPr>
      <p:sp>
        <p:nvSpPr>
          <p:cNvPr id="730"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31"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732"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33"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734"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35" name="Term…"/>
          <p:cNvSpPr txBox="1"/>
          <p:nvPr/>
        </p:nvSpPr>
        <p:spPr>
          <a:xfrm>
            <a:off x="5754752" y="210019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36" name="Term…"/>
          <p:cNvSpPr txBox="1"/>
          <p:nvPr/>
        </p:nvSpPr>
        <p:spPr>
          <a:xfrm>
            <a:off x="9423984"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37" name="Term…"/>
          <p:cNvSpPr txBox="1"/>
          <p:nvPr/>
        </p:nvSpPr>
        <p:spPr>
          <a:xfrm>
            <a:off x="2387942" y="2769112"/>
            <a:ext cx="1437941"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738" name="Term…"/>
          <p:cNvSpPr txBox="1"/>
          <p:nvPr/>
        </p:nvSpPr>
        <p:spPr>
          <a:xfrm>
            <a:off x="2377445"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39" name="Term…"/>
          <p:cNvSpPr txBox="1"/>
          <p:nvPr/>
        </p:nvSpPr>
        <p:spPr>
          <a:xfrm>
            <a:off x="9423984"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40" name="Term…"/>
          <p:cNvSpPr txBox="1"/>
          <p:nvPr/>
        </p:nvSpPr>
        <p:spPr>
          <a:xfrm>
            <a:off x="5754752" y="8140773"/>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41" name="Rectangle"/>
          <p:cNvSpPr/>
          <p:nvPr/>
        </p:nvSpPr>
        <p:spPr>
          <a:xfrm>
            <a:off x="4218913" y="1632280"/>
            <a:ext cx="3811588" cy="1787564"/>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42" name="Rectangle"/>
          <p:cNvSpPr/>
          <p:nvPr userDrawn="1"/>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43"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44" name="Rectangle"/>
          <p:cNvSpPr/>
          <p:nvPr/>
        </p:nvSpPr>
        <p:spPr>
          <a:xfrm>
            <a:off x="722180" y="6629950"/>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45"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46"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Tree>
    <p:extLst>
      <p:ext uri="{BB962C8B-B14F-4D97-AF65-F5344CB8AC3E}">
        <p14:creationId xmlns:p14="http://schemas.microsoft.com/office/powerpoint/2010/main" val="415614369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Design 17F">
    <p:spTree>
      <p:nvGrpSpPr>
        <p:cNvPr id="1" name=""/>
        <p:cNvGrpSpPr/>
        <p:nvPr/>
      </p:nvGrpSpPr>
      <p:grpSpPr>
        <a:xfrm>
          <a:off x="0" y="0"/>
          <a:ext cx="0" cy="0"/>
          <a:chOff x="0" y="0"/>
          <a:chExt cx="0" cy="0"/>
        </a:xfrm>
      </p:grpSpPr>
      <p:sp>
        <p:nvSpPr>
          <p:cNvPr id="754" name="Oval"/>
          <p:cNvSpPr/>
          <p:nvPr/>
        </p:nvSpPr>
        <p:spPr>
          <a:xfrm>
            <a:off x="4314616" y="3471486"/>
            <a:ext cx="4159381" cy="4059992"/>
          </a:xfrm>
          <a:prstGeom prst="ellipse">
            <a:avLst/>
          </a:prstGeom>
          <a:solidFill>
            <a:srgbClr val="FFFFFF">
              <a:alpha val="58000"/>
            </a:srgbClr>
          </a:solidFill>
          <a:ln w="38100">
            <a:solidFill>
              <a:srgbClr val="14507A">
                <a:alpha val="58000"/>
              </a:srgbClr>
            </a:solidFill>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55" name="Rectangle"/>
          <p:cNvSpPr/>
          <p:nvPr/>
        </p:nvSpPr>
        <p:spPr>
          <a:xfrm>
            <a:off x="758515" y="5145882"/>
            <a:ext cx="4516967"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756" name="TITLE"/>
          <p:cNvSpPr txBox="1"/>
          <p:nvPr/>
        </p:nvSpPr>
        <p:spPr>
          <a:xfrm>
            <a:off x="2354738" y="5183981"/>
            <a:ext cx="132452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57" name="Rectangle"/>
          <p:cNvSpPr/>
          <p:nvPr/>
        </p:nvSpPr>
        <p:spPr>
          <a:xfrm>
            <a:off x="7487377" y="5145882"/>
            <a:ext cx="5152320" cy="711202"/>
          </a:xfrm>
          <a:prstGeom prst="rect">
            <a:avLst/>
          </a:prstGeom>
          <a:solidFill>
            <a:srgbClr val="FFFFFF"/>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pPr>
            <a:endParaRPr sz="2200"/>
          </a:p>
        </p:txBody>
      </p:sp>
      <p:sp>
        <p:nvSpPr>
          <p:cNvPr id="758" name="TITLE"/>
          <p:cNvSpPr txBox="1"/>
          <p:nvPr/>
        </p:nvSpPr>
        <p:spPr>
          <a:xfrm>
            <a:off x="9401275" y="5183981"/>
            <a:ext cx="132452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mj-lt"/>
                <a:ea typeface="+mj-ea"/>
                <a:cs typeface="+mj-cs"/>
                <a:sym typeface="Helvetica"/>
              </a:defRPr>
            </a:lvl1pPr>
          </a:lstStyle>
          <a:p>
            <a:r>
              <a:t>TITLE</a:t>
            </a:r>
          </a:p>
        </p:txBody>
      </p:sp>
      <p:sp>
        <p:nvSpPr>
          <p:cNvPr id="759" name="Term…"/>
          <p:cNvSpPr txBox="1"/>
          <p:nvPr/>
        </p:nvSpPr>
        <p:spPr>
          <a:xfrm>
            <a:off x="5675334" y="2049390"/>
            <a:ext cx="1437942"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rgbClr val="1B72AE"/>
                </a:solidFill>
                <a:latin typeface="+mj-lt"/>
                <a:ea typeface="+mj-ea"/>
                <a:cs typeface="+mj-cs"/>
                <a:sym typeface="Helvetica"/>
              </a:defRPr>
            </a:pPr>
            <a:r>
              <a:rPr sz="2500" b="1">
                <a:solidFill>
                  <a:srgbClr val="1B72AE"/>
                </a:solidFill>
                <a:latin typeface="Helvetica"/>
                <a:ea typeface="+mj-ea"/>
                <a:cs typeface="Helvetica"/>
                <a:sym typeface="Helvetica"/>
              </a:rPr>
              <a:t>Term</a:t>
            </a:r>
          </a:p>
          <a:p>
            <a:pPr>
              <a:defRPr sz="2500">
                <a:latin typeface="+mj-lt"/>
                <a:ea typeface="+mj-ea"/>
                <a:cs typeface="+mj-cs"/>
                <a:sym typeface="Helvetica"/>
              </a:defRPr>
            </a:pPr>
            <a:r>
              <a:rPr sz="2500">
                <a:latin typeface="Helvetica"/>
                <a:ea typeface="+mj-ea"/>
                <a:cs typeface="Helvetica"/>
                <a:sym typeface="Helvetica"/>
              </a:rPr>
              <a:t>Definition</a:t>
            </a:r>
          </a:p>
        </p:txBody>
      </p:sp>
      <p:sp>
        <p:nvSpPr>
          <p:cNvPr id="760" name="Term…"/>
          <p:cNvSpPr txBox="1"/>
          <p:nvPr/>
        </p:nvSpPr>
        <p:spPr>
          <a:xfrm>
            <a:off x="9423984"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61" name="Term…"/>
          <p:cNvSpPr txBox="1"/>
          <p:nvPr/>
        </p:nvSpPr>
        <p:spPr>
          <a:xfrm>
            <a:off x="2520306" y="2845312"/>
            <a:ext cx="117321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000" b="1">
                <a:solidFill>
                  <a:srgbClr val="1B72AE"/>
                </a:solidFill>
                <a:latin typeface="+mj-lt"/>
                <a:ea typeface="+mj-ea"/>
                <a:cs typeface="+mj-cs"/>
                <a:sym typeface="Helvetica"/>
              </a:defRPr>
            </a:pPr>
            <a:r>
              <a:rPr sz="2000" b="1">
                <a:solidFill>
                  <a:srgbClr val="1B72AE"/>
                </a:solidFill>
                <a:latin typeface="Helvetica"/>
                <a:ea typeface="+mj-ea"/>
                <a:cs typeface="Helvetica"/>
                <a:sym typeface="Helvetica"/>
              </a:rPr>
              <a:t>Term</a:t>
            </a:r>
          </a:p>
          <a:p>
            <a:pPr>
              <a:defRPr sz="2000">
                <a:solidFill>
                  <a:srgbClr val="5E5E5E"/>
                </a:solidFill>
                <a:latin typeface="+mj-lt"/>
                <a:ea typeface="+mj-ea"/>
                <a:cs typeface="+mj-cs"/>
                <a:sym typeface="Helvetica"/>
              </a:defRPr>
            </a:pPr>
            <a:r>
              <a:rPr sz="2000">
                <a:solidFill>
                  <a:srgbClr val="5E5E5E"/>
                </a:solidFill>
                <a:latin typeface="Helvetica"/>
                <a:ea typeface="+mj-ea"/>
                <a:cs typeface="Helvetica"/>
                <a:sym typeface="Helvetica"/>
              </a:rPr>
              <a:t>Definition</a:t>
            </a:r>
          </a:p>
        </p:txBody>
      </p:sp>
      <p:sp>
        <p:nvSpPr>
          <p:cNvPr id="762" name="Term…"/>
          <p:cNvSpPr txBox="1"/>
          <p:nvPr/>
        </p:nvSpPr>
        <p:spPr>
          <a:xfrm>
            <a:off x="2377445" y="7142730"/>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63" name="Term…"/>
          <p:cNvSpPr txBox="1"/>
          <p:nvPr/>
        </p:nvSpPr>
        <p:spPr>
          <a:xfrm>
            <a:off x="9423984" y="2819912"/>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64" name="Term…"/>
          <p:cNvSpPr txBox="1"/>
          <p:nvPr/>
        </p:nvSpPr>
        <p:spPr>
          <a:xfrm>
            <a:off x="5754752" y="8140773"/>
            <a:ext cx="127910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b="1">
                <a:solidFill>
                  <a:srgbClr val="1B72AE"/>
                </a:solidFill>
                <a:latin typeface="+mj-lt"/>
                <a:ea typeface="+mj-ea"/>
                <a:cs typeface="+mj-cs"/>
                <a:sym typeface="Helvetica"/>
              </a:defRPr>
            </a:pPr>
            <a:r>
              <a:rPr sz="2200" b="1">
                <a:solidFill>
                  <a:srgbClr val="1B72AE"/>
                </a:solidFill>
                <a:latin typeface="Helvetica"/>
                <a:ea typeface="+mj-ea"/>
                <a:cs typeface="Helvetica"/>
                <a:sym typeface="Helvetica"/>
              </a:rPr>
              <a:t>Term</a:t>
            </a:r>
          </a:p>
          <a:p>
            <a:pPr>
              <a:defRPr sz="2200">
                <a:solidFill>
                  <a:srgbClr val="5E5E5E"/>
                </a:solidFill>
                <a:latin typeface="+mj-lt"/>
                <a:ea typeface="+mj-ea"/>
                <a:cs typeface="+mj-cs"/>
                <a:sym typeface="Helvetica"/>
              </a:defRPr>
            </a:pPr>
            <a:r>
              <a:rPr sz="2200">
                <a:solidFill>
                  <a:srgbClr val="5E5E5E"/>
                </a:solidFill>
                <a:latin typeface="Helvetica"/>
                <a:ea typeface="+mj-ea"/>
                <a:cs typeface="Helvetica"/>
                <a:sym typeface="Helvetica"/>
              </a:rPr>
              <a:t>Definition</a:t>
            </a:r>
          </a:p>
        </p:txBody>
      </p:sp>
      <p:sp>
        <p:nvSpPr>
          <p:cNvPr id="765" name="Rectangle"/>
          <p:cNvSpPr/>
          <p:nvPr userDrawn="1"/>
        </p:nvSpPr>
        <p:spPr>
          <a:xfrm>
            <a:off x="4488510" y="7770614"/>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66" name="Rectangle"/>
          <p:cNvSpPr/>
          <p:nvPr/>
        </p:nvSpPr>
        <p:spPr>
          <a:xfrm>
            <a:off x="7923982" y="7060671"/>
            <a:ext cx="427910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67" name="Rectangle"/>
          <p:cNvSpPr/>
          <p:nvPr/>
        </p:nvSpPr>
        <p:spPr>
          <a:xfrm>
            <a:off x="722180" y="6629950"/>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68" name="Rectangle"/>
          <p:cNvSpPr/>
          <p:nvPr/>
        </p:nvSpPr>
        <p:spPr>
          <a:xfrm>
            <a:off x="8423530" y="2307132"/>
            <a:ext cx="3811589"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
        <p:nvSpPr>
          <p:cNvPr id="769" name="Title Here"/>
          <p:cNvSpPr txBox="1"/>
          <p:nvPr/>
        </p:nvSpPr>
        <p:spPr>
          <a:xfrm>
            <a:off x="5292204" y="544742"/>
            <a:ext cx="2420392"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a:solidFill>
                  <a:srgbClr val="14507A"/>
                </a:solidFill>
                <a:latin typeface="+mj-lt"/>
                <a:ea typeface="+mj-ea"/>
                <a:cs typeface="+mj-cs"/>
                <a:sym typeface="Helvetica"/>
              </a:defRPr>
            </a:lvl1pPr>
          </a:lstStyle>
          <a:p>
            <a:r>
              <a:t>Title Here</a:t>
            </a:r>
          </a:p>
        </p:txBody>
      </p:sp>
      <p:sp>
        <p:nvSpPr>
          <p:cNvPr id="770" name="Rectangle"/>
          <p:cNvSpPr/>
          <p:nvPr/>
        </p:nvSpPr>
        <p:spPr>
          <a:xfrm>
            <a:off x="375047" y="2576335"/>
            <a:ext cx="3811588" cy="1787563"/>
          </a:xfrm>
          <a:prstGeom prst="rect">
            <a:avLst/>
          </a:prstGeom>
          <a:solidFill>
            <a:srgbClr val="FFFFFF">
              <a:alpha val="70043"/>
            </a:srgbClr>
          </a:solidFill>
          <a:ln w="12700">
            <a:miter lim="400000"/>
          </a:ln>
        </p:spPr>
        <p:txBody>
          <a:bodyPr lIns="50800" tIns="50800" rIns="50800" bIns="50800" anchor="ctr"/>
          <a:lstStyle/>
          <a:p>
            <a:pPr>
              <a:defRPr sz="2200">
                <a:solidFill>
                  <a:srgbClr val="FFFFFF"/>
                </a:solidFill>
              </a:defRPr>
            </a:pPr>
            <a:endParaRPr sz="2200">
              <a:solidFill>
                <a:srgbClr val="FFFFFF"/>
              </a:solidFill>
            </a:endParaRPr>
          </a:p>
        </p:txBody>
      </p:sp>
    </p:spTree>
    <p:extLst>
      <p:ext uri="{BB962C8B-B14F-4D97-AF65-F5344CB8AC3E}">
        <p14:creationId xmlns:p14="http://schemas.microsoft.com/office/powerpoint/2010/main" val="22634812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sign 4">
    <p:spTree>
      <p:nvGrpSpPr>
        <p:cNvPr id="1" name=""/>
        <p:cNvGrpSpPr/>
        <p:nvPr/>
      </p:nvGrpSpPr>
      <p:grpSpPr>
        <a:xfrm>
          <a:off x="0" y="0"/>
          <a:ext cx="0" cy="0"/>
          <a:chOff x="0" y="0"/>
          <a:chExt cx="0" cy="0"/>
        </a:xfrm>
      </p:grpSpPr>
      <p:graphicFrame>
        <p:nvGraphicFramePr>
          <p:cNvPr id="291" name="Table"/>
          <p:cNvGraphicFramePr/>
          <p:nvPr/>
        </p:nvGraphicFramePr>
        <p:xfrm>
          <a:off x="958850" y="1896533"/>
          <a:ext cx="11087100" cy="7200900"/>
        </p:xfrm>
        <a:graphic>
          <a:graphicData uri="http://schemas.openxmlformats.org/drawingml/2006/table">
            <a:tbl>
              <a:tblPr>
                <a:tableStyleId>{4C3C2611-4C71-4FC5-86AE-919BDF0F9419}</a:tableStyleId>
              </a:tblPr>
              <a:tblGrid>
                <a:gridCol w="2771775">
                  <a:extLst>
                    <a:ext uri="{9D8B030D-6E8A-4147-A177-3AD203B41FA5}">
                      <a16:colId xmlns:a16="http://schemas.microsoft.com/office/drawing/2014/main" xmlns="" val="20000"/>
                    </a:ext>
                  </a:extLst>
                </a:gridCol>
                <a:gridCol w="2771775">
                  <a:extLst>
                    <a:ext uri="{9D8B030D-6E8A-4147-A177-3AD203B41FA5}">
                      <a16:colId xmlns:a16="http://schemas.microsoft.com/office/drawing/2014/main" xmlns="" val="20001"/>
                    </a:ext>
                  </a:extLst>
                </a:gridCol>
                <a:gridCol w="2771775">
                  <a:extLst>
                    <a:ext uri="{9D8B030D-6E8A-4147-A177-3AD203B41FA5}">
                      <a16:colId xmlns:a16="http://schemas.microsoft.com/office/drawing/2014/main" xmlns="" val="20002"/>
                    </a:ext>
                  </a:extLst>
                </a:gridCol>
                <a:gridCol w="2771775">
                  <a:extLst>
                    <a:ext uri="{9D8B030D-6E8A-4147-A177-3AD203B41FA5}">
                      <a16:colId xmlns:a16="http://schemas.microsoft.com/office/drawing/2014/main" xmlns="" val="20003"/>
                    </a:ext>
                  </a:extLst>
                </a:gridCol>
              </a:tblGrid>
              <a:tr h="1440180">
                <a:tc>
                  <a:txBody>
                    <a:bodyPr/>
                    <a:lstStyle/>
                    <a:p>
                      <a:pPr defTabSz="914400">
                        <a:defRPr sz="1800"/>
                      </a:pPr>
                      <a:r>
                        <a:rPr sz="3500" dirty="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dirty="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dirty="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tc>
                  <a:txBody>
                    <a:bodyPr/>
                    <a:lstStyle/>
                    <a:p>
                      <a:pPr defTabSz="914400">
                        <a:defRPr sz="1800"/>
                      </a:pPr>
                      <a:r>
                        <a:rPr sz="3500" dirty="0">
                          <a:solidFill>
                            <a:srgbClr val="005496"/>
                          </a:solidFill>
                          <a:sym typeface="Helvetica Neue Medium"/>
                        </a:rPr>
                        <a:t>Title</a:t>
                      </a:r>
                    </a:p>
                  </a:txBody>
                  <a:tcPr marL="50800" marR="50800" marT="50800" marB="50800" anchor="ctr" horzOverflow="overflow">
                    <a:lnL w="25400">
                      <a:solidFill>
                        <a:srgbClr val="5E5E5E"/>
                      </a:solidFill>
                      <a:miter lim="400000"/>
                    </a:lnL>
                    <a:lnR w="25400">
                      <a:solidFill>
                        <a:srgbClr val="5E5E5E"/>
                      </a:solidFill>
                      <a:miter lim="400000"/>
                    </a:lnR>
                    <a:lnT w="25400">
                      <a:solidFill>
                        <a:srgbClr val="5E5E5E"/>
                      </a:solidFill>
                      <a:miter lim="400000"/>
                    </a:lnT>
                    <a:lnB w="25400">
                      <a:solidFill>
                        <a:srgbClr val="5E5E5E"/>
                      </a:solidFill>
                      <a:miter lim="400000"/>
                    </a:lnB>
                    <a:solidFill>
                      <a:srgbClr val="FFFFFF"/>
                    </a:solidFill>
                  </a:tcPr>
                </a:tc>
                <a:extLst>
                  <a:ext uri="{0D108BD9-81ED-4DB2-BD59-A6C34878D82A}">
                    <a16:rowId xmlns:a16="http://schemas.microsoft.com/office/drawing/2014/main" xmlns="" val="10000"/>
                  </a:ext>
                </a:extLst>
              </a:tr>
              <a:tr h="1440180">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25400">
                      <a:solidFill>
                        <a:srgbClr val="5E5E5E"/>
                      </a:solidFill>
                      <a:miter lim="400000"/>
                    </a:lnT>
                    <a:lnB w="12700">
                      <a:solidFill>
                        <a:srgbClr val="5E5E5E"/>
                      </a:solidFill>
                      <a:miter lim="400000"/>
                    </a:lnB>
                    <a:solidFill>
                      <a:srgbClr val="CCCFDB"/>
                    </a:solidFill>
                  </a:tcPr>
                </a:tc>
                <a:extLst>
                  <a:ext uri="{0D108BD9-81ED-4DB2-BD59-A6C34878D82A}">
                    <a16:rowId xmlns:a16="http://schemas.microsoft.com/office/drawing/2014/main" xmlns="" val="10001"/>
                  </a:ext>
                </a:extLst>
              </a:tr>
              <a:tr h="1440180">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extLst>
                  <a:ext uri="{0D108BD9-81ED-4DB2-BD59-A6C34878D82A}">
                    <a16:rowId xmlns:a16="http://schemas.microsoft.com/office/drawing/2014/main" xmlns="" val="10002"/>
                  </a:ext>
                </a:extLst>
              </a:tr>
              <a:tr h="1440180">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CCCFDB"/>
                    </a:solidFill>
                  </a:tcPr>
                </a:tc>
                <a:extLst>
                  <a:ext uri="{0D108BD9-81ED-4DB2-BD59-A6C34878D82A}">
                    <a16:rowId xmlns:a16="http://schemas.microsoft.com/office/drawing/2014/main" xmlns="" val="10003"/>
                  </a:ext>
                </a:extLst>
              </a:tr>
              <a:tr h="1440180">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tc>
                  <a:txBody>
                    <a:bodyPr/>
                    <a:lstStyle/>
                    <a:p>
                      <a:pPr defTabSz="914400">
                        <a:defRPr sz="1800"/>
                      </a:pPr>
                      <a:r>
                        <a:rPr sz="2500" dirty="0">
                          <a:solidFill>
                            <a:srgbClr val="5E5E5E"/>
                          </a:solidFill>
                          <a:sym typeface="Helvetica Neue Medium"/>
                        </a:rPr>
                        <a:t>DATA</a:t>
                      </a:r>
                    </a:p>
                  </a:txBody>
                  <a:tcPr marL="50800" marR="50800" marT="50800" marB="50800" anchor="ctr" horzOverflow="overflow">
                    <a:lnL w="12700">
                      <a:solidFill>
                        <a:srgbClr val="5E5E5E"/>
                      </a:solidFill>
                      <a:miter lim="400000"/>
                    </a:lnL>
                    <a:lnR w="12700">
                      <a:solidFill>
                        <a:srgbClr val="5E5E5E"/>
                      </a:solidFill>
                      <a:miter lim="400000"/>
                    </a:lnR>
                    <a:lnT w="12700">
                      <a:solidFill>
                        <a:srgbClr val="5E5E5E"/>
                      </a:solidFill>
                      <a:miter lim="400000"/>
                    </a:lnT>
                    <a:lnB w="12700">
                      <a:solidFill>
                        <a:srgbClr val="5E5E5E"/>
                      </a:solidFill>
                      <a:miter lim="400000"/>
                    </a:lnB>
                    <a:solidFill>
                      <a:srgbClr val="FFFFFF"/>
                    </a:solidFill>
                  </a:tcPr>
                </a:tc>
                <a:extLst>
                  <a:ext uri="{0D108BD9-81ED-4DB2-BD59-A6C34878D82A}">
                    <a16:rowId xmlns:a16="http://schemas.microsoft.com/office/drawing/2014/main" xmlns="" val="10004"/>
                  </a:ext>
                </a:extLst>
              </a:tr>
            </a:tbl>
          </a:graphicData>
        </a:graphic>
      </p:graphicFrame>
      <p:sp>
        <p:nvSpPr>
          <p:cNvPr id="292" name="Line"/>
          <p:cNvSpPr/>
          <p:nvPr/>
        </p:nvSpPr>
        <p:spPr>
          <a:xfrm flipV="1">
            <a:off x="977900" y="520700"/>
            <a:ext cx="0" cy="787400"/>
          </a:xfrm>
          <a:prstGeom prst="line">
            <a:avLst/>
          </a:prstGeom>
          <a:ln w="63500">
            <a:solidFill>
              <a:srgbClr val="00233E"/>
            </a:solidFill>
            <a:miter lim="400000"/>
          </a:ln>
        </p:spPr>
        <p:txBody>
          <a:bodyPr lIns="45718" tIns="45718" rIns="45718" bIns="45718"/>
          <a:lstStyle/>
          <a:p>
            <a:endParaRPr dirty="0"/>
          </a:p>
        </p:txBody>
      </p:sp>
      <p:sp>
        <p:nvSpPr>
          <p:cNvPr id="293" name="Title"/>
          <p:cNvSpPr txBox="1"/>
          <p:nvPr/>
        </p:nvSpPr>
        <p:spPr>
          <a:xfrm>
            <a:off x="1463224" y="502409"/>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sign 5">
    <p:spTree>
      <p:nvGrpSpPr>
        <p:cNvPr id="1" name=""/>
        <p:cNvGrpSpPr/>
        <p:nvPr/>
      </p:nvGrpSpPr>
      <p:grpSpPr>
        <a:xfrm>
          <a:off x="0" y="0"/>
          <a:ext cx="0" cy="0"/>
          <a:chOff x="0" y="0"/>
          <a:chExt cx="0" cy="0"/>
        </a:xfrm>
      </p:grpSpPr>
      <p:sp>
        <p:nvSpPr>
          <p:cNvPr id="301" name="Rectangle"/>
          <p:cNvSpPr/>
          <p:nvPr/>
        </p:nvSpPr>
        <p:spPr>
          <a:xfrm>
            <a:off x="-8468" y="7689556"/>
            <a:ext cx="13021737" cy="2089446"/>
          </a:xfrm>
          <a:prstGeom prst="rect">
            <a:avLst/>
          </a:prstGeom>
          <a:solidFill>
            <a:srgbClr val="595E69"/>
          </a:solidFill>
          <a:ln w="12700">
            <a:miter lim="400000"/>
          </a:ln>
        </p:spPr>
        <p:txBody>
          <a:bodyPr lIns="50800" tIns="50800" rIns="50800" bIns="50800" anchor="ctr"/>
          <a:lstStyle/>
          <a:p>
            <a:pPr>
              <a:defRPr sz="2200">
                <a:solidFill>
                  <a:srgbClr val="FFFFFF"/>
                </a:solidFill>
              </a:defRPr>
            </a:pPr>
            <a:endParaRPr dirty="0"/>
          </a:p>
        </p:txBody>
      </p:sp>
      <p:sp>
        <p:nvSpPr>
          <p:cNvPr id="302" name="Lorem ipsum dolor sit amet, duo dissentias deterruisset ut, ea eum diam etiam facilis."/>
          <p:cNvSpPr txBox="1"/>
          <p:nvPr/>
        </p:nvSpPr>
        <p:spPr>
          <a:xfrm>
            <a:off x="5801276" y="8302478"/>
            <a:ext cx="6344108"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500">
                <a:solidFill>
                  <a:srgbClr val="FFFFFF"/>
                </a:solidFill>
                <a:latin typeface="+mj-lt"/>
                <a:ea typeface="+mj-ea"/>
                <a:cs typeface="+mj-cs"/>
                <a:sym typeface="Helvetica"/>
              </a:defRPr>
            </a:lvl1pPr>
          </a:lstStyle>
          <a:p>
            <a:r>
              <a:rPr dirty="0"/>
              <a:t>Lorem ipsum dolor sit amet, duo dissentias deterruisset ut, ea eum diam etiam facilis.</a:t>
            </a:r>
          </a:p>
        </p:txBody>
      </p:sp>
      <p:sp>
        <p:nvSpPr>
          <p:cNvPr id="303" name="More…"/>
          <p:cNvSpPr txBox="1"/>
          <p:nvPr/>
        </p:nvSpPr>
        <p:spPr>
          <a:xfrm>
            <a:off x="745484" y="8150078"/>
            <a:ext cx="3966402" cy="1168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500">
                <a:solidFill>
                  <a:srgbClr val="FFFFFF"/>
                </a:solidFill>
                <a:latin typeface="+mj-lt"/>
                <a:ea typeface="+mj-ea"/>
                <a:cs typeface="+mj-cs"/>
                <a:sym typeface="Helvetica"/>
              </a:defRPr>
            </a:pPr>
            <a:r>
              <a:rPr dirty="0"/>
              <a:t>More</a:t>
            </a:r>
          </a:p>
          <a:p>
            <a:pPr algn="l">
              <a:defRPr sz="3500">
                <a:solidFill>
                  <a:srgbClr val="FFFFFF"/>
                </a:solidFill>
                <a:latin typeface="+mj-lt"/>
                <a:ea typeface="+mj-ea"/>
                <a:cs typeface="+mj-cs"/>
                <a:sym typeface="Helvetica"/>
              </a:defRPr>
            </a:pPr>
            <a:r>
              <a:rPr dirty="0"/>
              <a:t>Information</a:t>
            </a:r>
          </a:p>
        </p:txBody>
      </p:sp>
      <p:sp>
        <p:nvSpPr>
          <p:cNvPr id="304"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grpSp>
        <p:nvGrpSpPr>
          <p:cNvPr id="307" name="Group"/>
          <p:cNvGrpSpPr/>
          <p:nvPr/>
        </p:nvGrpSpPr>
        <p:grpSpPr>
          <a:xfrm>
            <a:off x="1413567" y="2948016"/>
            <a:ext cx="10459070" cy="3782598"/>
            <a:chOff x="-549642" y="-335076"/>
            <a:chExt cx="10459069" cy="3782597"/>
          </a:xfrm>
        </p:grpSpPr>
        <p:graphicFrame>
          <p:nvGraphicFramePr>
            <p:cNvPr id="305" name="2D Column Chart"/>
            <p:cNvGraphicFramePr/>
            <p:nvPr/>
          </p:nvGraphicFramePr>
          <p:xfrm>
            <a:off x="5588692" y="-335077"/>
            <a:ext cx="4320736" cy="3782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6" name="2D Column Chart"/>
            <p:cNvGraphicFramePr/>
            <p:nvPr/>
          </p:nvGraphicFramePr>
          <p:xfrm>
            <a:off x="-549643" y="-335077"/>
            <a:ext cx="4320736" cy="3782598"/>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sign 6A">
    <p:spTree>
      <p:nvGrpSpPr>
        <p:cNvPr id="1" name=""/>
        <p:cNvGrpSpPr/>
        <p:nvPr/>
      </p:nvGrpSpPr>
      <p:grpSpPr>
        <a:xfrm>
          <a:off x="0" y="0"/>
          <a:ext cx="0" cy="0"/>
          <a:chOff x="0" y="0"/>
          <a:chExt cx="0" cy="0"/>
        </a:xfrm>
      </p:grpSpPr>
      <p:sp>
        <p:nvSpPr>
          <p:cNvPr id="315" name="Title"/>
          <p:cNvSpPr txBox="1"/>
          <p:nvPr/>
        </p:nvSpPr>
        <p:spPr>
          <a:xfrm>
            <a:off x="5798156" y="1078143"/>
            <a:ext cx="1408485"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1">
                <a:solidFill>
                  <a:srgbClr val="00233E"/>
                </a:solidFill>
                <a:latin typeface="+mj-lt"/>
                <a:ea typeface="+mj-ea"/>
                <a:cs typeface="+mj-cs"/>
                <a:sym typeface="Helvetica"/>
              </a:defRPr>
            </a:lvl1pPr>
          </a:lstStyle>
          <a:p>
            <a:r>
              <a:rPr dirty="0"/>
              <a:t>Title</a:t>
            </a:r>
          </a:p>
        </p:txBody>
      </p:sp>
      <p:sp>
        <p:nvSpPr>
          <p:cNvPr id="316" name="Rectangle"/>
          <p:cNvSpPr/>
          <p:nvPr/>
        </p:nvSpPr>
        <p:spPr>
          <a:xfrm>
            <a:off x="265908" y="3267435"/>
            <a:ext cx="3933679" cy="4610832"/>
          </a:xfrm>
          <a:prstGeom prst="rect">
            <a:avLst/>
          </a:prstGeom>
          <a:solidFill>
            <a:srgbClr val="205491"/>
          </a:solidFill>
          <a:ln w="12700">
            <a:miter lim="400000"/>
          </a:ln>
          <a:effectLst>
            <a:outerShdw blurRad="63500" dist="25400" dir="5400000" rotWithShape="0">
              <a:srgbClr val="000000">
                <a:alpha val="50000"/>
              </a:srgbClr>
            </a:outerShdw>
          </a:effectLst>
        </p:spPr>
        <p:txBody>
          <a:bodyPr lIns="50800" tIns="50800" rIns="50800" bIns="50800" anchor="ctr"/>
          <a:lstStyle/>
          <a:p>
            <a:pPr>
              <a:defRPr sz="2200">
                <a:solidFill>
                  <a:srgbClr val="FFFFFF"/>
                </a:solidFill>
              </a:defRPr>
            </a:pPr>
            <a:endParaRPr dirty="0"/>
          </a:p>
        </p:txBody>
      </p:sp>
      <p:sp>
        <p:nvSpPr>
          <p:cNvPr id="317" name="Lorem ipsum dolor sit amet, duo dissentias deterruisset ut, ea eum diam etiam facilis."/>
          <p:cNvSpPr txBox="1"/>
          <p:nvPr/>
        </p:nvSpPr>
        <p:spPr>
          <a:xfrm>
            <a:off x="357190" y="5451902"/>
            <a:ext cx="375111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500">
                <a:solidFill>
                  <a:srgbClr val="FFFFFF"/>
                </a:solidFill>
                <a:latin typeface="+mj-lt"/>
                <a:ea typeface="+mj-ea"/>
                <a:cs typeface="+mj-cs"/>
                <a:sym typeface="Helvetica"/>
              </a:defRPr>
            </a:lvl1pPr>
          </a:lstStyle>
          <a:p>
            <a:r>
              <a:rPr dirty="0"/>
              <a:t>Lorem ipsum dolor sit amet, duo dissentias deterruisset ut, ea eum diam etiam facilis. </a:t>
            </a:r>
          </a:p>
        </p:txBody>
      </p:sp>
      <p:sp>
        <p:nvSpPr>
          <p:cNvPr id="318" name="Title"/>
          <p:cNvSpPr txBox="1"/>
          <p:nvPr/>
        </p:nvSpPr>
        <p:spPr>
          <a:xfrm>
            <a:off x="1722633" y="4201731"/>
            <a:ext cx="1020230"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500" b="1">
                <a:solidFill>
                  <a:srgbClr val="FFFFFF"/>
                </a:solidFill>
                <a:latin typeface="+mj-lt"/>
                <a:ea typeface="+mj-ea"/>
                <a:cs typeface="+mj-cs"/>
                <a:sym typeface="Helvetica"/>
              </a:defRPr>
            </a:lvl1pPr>
          </a:lstStyle>
          <a:p>
            <a:r>
              <a:rPr dirty="0"/>
              <a:t>Title</a:t>
            </a:r>
          </a:p>
        </p:txBody>
      </p:sp>
      <p:sp>
        <p:nvSpPr>
          <p:cNvPr id="319" name="Line"/>
          <p:cNvSpPr/>
          <p:nvPr/>
        </p:nvSpPr>
        <p:spPr>
          <a:xfrm>
            <a:off x="1843245" y="5002500"/>
            <a:ext cx="687724" cy="3"/>
          </a:xfrm>
          <a:prstGeom prst="line">
            <a:avLst/>
          </a:prstGeom>
          <a:ln w="25400">
            <a:solidFill>
              <a:srgbClr val="FFFFFF"/>
            </a:solidFill>
            <a:miter lim="400000"/>
          </a:ln>
        </p:spPr>
        <p:txBody>
          <a:bodyPr lIns="45718" tIns="45718" rIns="45718" bIns="45718"/>
          <a:lstStyle/>
          <a:p>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68" r:id="rId3"/>
    <p:sldLayoutId id="2147483700"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1" r:id="rId34"/>
    <p:sldLayoutId id="2147483702" r:id="rId35"/>
    <p:sldLayoutId id="2147483703" r:id="rId36"/>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3967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2731" y="1289563"/>
            <a:ext cx="9911168" cy="7406640"/>
          </a:xfrm>
          <a:prstGeom prst="rect">
            <a:avLst/>
          </a:prstGeom>
        </p:spPr>
      </p:pic>
      <p:sp>
        <p:nvSpPr>
          <p:cNvPr id="3" name="Rectangle 2"/>
          <p:cNvSpPr/>
          <p:nvPr/>
        </p:nvSpPr>
        <p:spPr>
          <a:xfrm>
            <a:off x="1126409" y="8696203"/>
            <a:ext cx="11223812" cy="553998"/>
          </a:xfrm>
          <a:prstGeom prst="rect">
            <a:avLst/>
          </a:prstGeom>
        </p:spPr>
        <p:txBody>
          <a:bodyPr wrap="square">
            <a:spAutoFit/>
          </a:bodyPr>
          <a:lstStyle/>
          <a:p>
            <a:pPr lvl="0"/>
            <a:r>
              <a:rPr lang="en-US" sz="3000" b="1" dirty="0">
                <a:latin typeface="Arial" panose="020B0604020202020204" pitchFamily="34" charset="0"/>
                <a:cs typeface="Arial" panose="020B0604020202020204" pitchFamily="34" charset="0"/>
              </a:rPr>
              <a:t>Communicate GFEBS Overview</a:t>
            </a:r>
          </a:p>
        </p:txBody>
      </p:sp>
    </p:spTree>
    <p:extLst>
      <p:ext uri="{BB962C8B-B14F-4D97-AF65-F5344CB8AC3E}">
        <p14:creationId xmlns:p14="http://schemas.microsoft.com/office/powerpoint/2010/main" val="20338524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Access to GFEBS</a:t>
            </a:r>
          </a:p>
        </p:txBody>
      </p:sp>
      <p:sp>
        <p:nvSpPr>
          <p:cNvPr id="5" name="Slide Number Placeholder 4"/>
          <p:cNvSpPr>
            <a:spLocks noGrp="1"/>
          </p:cNvSpPr>
          <p:nvPr>
            <p:ph type="sldNum" sz="quarter" idx="11"/>
          </p:nvPr>
        </p:nvSpPr>
        <p:spPr>
          <a:xfrm>
            <a:off x="12149935" y="9283887"/>
            <a:ext cx="587303" cy="469713"/>
          </a:xfrm>
        </p:spPr>
        <p:txBody>
          <a:bodyPr/>
          <a:lstStyle/>
          <a:p>
            <a:r>
              <a:rPr lang="en-US" sz="1200" dirty="0">
                <a:latin typeface="Arial" panose="020B0604020202020204" pitchFamily="34" charset="0"/>
                <a:cs typeface="Arial" panose="020B0604020202020204" pitchFamily="34" charset="0"/>
              </a:rPr>
              <a:t>10</a:t>
            </a:r>
          </a:p>
        </p:txBody>
      </p:sp>
      <p:pic>
        <p:nvPicPr>
          <p:cNvPr id="2" name="Picture 1"/>
          <p:cNvPicPr>
            <a:picLocks noChangeAspect="1"/>
          </p:cNvPicPr>
          <p:nvPr/>
        </p:nvPicPr>
        <p:blipFill>
          <a:blip r:embed="rId3"/>
          <a:stretch>
            <a:fillRect/>
          </a:stretch>
        </p:blipFill>
        <p:spPr>
          <a:xfrm>
            <a:off x="808430" y="2732347"/>
            <a:ext cx="11387938" cy="7021253"/>
          </a:xfrm>
          <a:prstGeom prst="rect">
            <a:avLst/>
          </a:prstGeom>
        </p:spPr>
      </p:pic>
    </p:spTree>
    <p:extLst>
      <p:ext uri="{BB962C8B-B14F-4D97-AF65-F5344CB8AC3E}">
        <p14:creationId xmlns:p14="http://schemas.microsoft.com/office/powerpoint/2010/main" val="23243696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936929" y="9350868"/>
            <a:ext cx="651436" cy="523502"/>
          </a:xfrm>
          <a:prstGeom prst="rect">
            <a:avLst/>
          </a:prstGeom>
        </p:spPr>
        <p:txBody>
          <a:bodyPr/>
          <a:lstStyle/>
          <a:p>
            <a:r>
              <a:rPr lang="en-US" sz="120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6339542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012" y="1321981"/>
            <a:ext cx="12550588" cy="2492990"/>
          </a:xfrm>
          <a:prstGeom prst="rect">
            <a:avLst/>
          </a:prstGeom>
        </p:spPr>
        <p:txBody>
          <a:bodyPr wrap="square">
            <a:spAutoFit/>
          </a:bodyPr>
          <a:lstStyle/>
          <a:p>
            <a:pPr algn="l"/>
            <a:r>
              <a:rPr lang="en-US" sz="2800" b="1" dirty="0">
                <a:latin typeface="Arial" panose="020B0604020202020204" pitchFamily="34" charset="0"/>
                <a:cs typeface="Arial" panose="020B0604020202020204" pitchFamily="34" charset="0"/>
              </a:rPr>
              <a:t>Q. GFEBS is organized for reports, analysis, and development activities within 6 functional areas, what are they?</a:t>
            </a:r>
          </a:p>
          <a:p>
            <a:pPr algn="l"/>
            <a:endParaRPr lang="en-US" dirty="0">
              <a:solidFill>
                <a:schemeClr val="accent1">
                  <a:lumMod val="50000"/>
                </a:schemeClr>
              </a:solidFill>
            </a:endParaRPr>
          </a:p>
          <a:p>
            <a:pPr algn="l"/>
            <a:endParaRPr lang="en-US" dirty="0">
              <a:solidFill>
                <a:schemeClr val="accent1">
                  <a:lumMod val="50000"/>
                </a:schemeClr>
              </a:solidFill>
            </a:endParaRPr>
          </a:p>
          <a:p>
            <a:pPr algn="l"/>
            <a:r>
              <a:rPr lang="en-US" sz="2800" b="1" dirty="0">
                <a:solidFill>
                  <a:schemeClr val="tx1"/>
                </a:solidFill>
                <a:latin typeface="Arial" panose="020B0604020202020204" pitchFamily="34" charset="0"/>
                <a:cs typeface="Arial" panose="020B0604020202020204" pitchFamily="34" charset="0"/>
              </a:rPr>
              <a:t>Q. What must you have in order to access GFEBS?</a:t>
            </a:r>
          </a:p>
          <a:p>
            <a:pPr algn="l"/>
            <a:endParaRPr lang="en-US" dirty="0">
              <a:solidFill>
                <a:schemeClr val="accent1">
                  <a:lumMod val="50000"/>
                </a:schemeClr>
              </a:solidFill>
            </a:endParaRPr>
          </a:p>
        </p:txBody>
      </p:sp>
      <p:sp>
        <p:nvSpPr>
          <p:cNvPr id="6" name="Slide Number Placeholder 4"/>
          <p:cNvSpPr txBox="1">
            <a:spLocks/>
          </p:cNvSpPr>
          <p:nvPr/>
        </p:nvSpPr>
        <p:spPr>
          <a:xfrm>
            <a:off x="12195241" y="9354949"/>
            <a:ext cx="452438" cy="519112"/>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r>
              <a:rPr lang="en-US" sz="1200" dirty="0">
                <a:latin typeface="Arial" panose="020B0604020202020204" pitchFamily="34" charset="0"/>
                <a:cs typeface="Arial" panose="020B0604020202020204" pitchFamily="34" charset="0"/>
              </a:rPr>
              <a:t>12</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3241951"/>
            <a:ext cx="11006051" cy="6001643"/>
          </a:xfrm>
          <a:prstGeom prst="rect">
            <a:avLst/>
          </a:prstGeom>
        </p:spPr>
        <p:txBody>
          <a:bodyPr wrap="square">
            <a:spAutoFit/>
          </a:bodyPr>
          <a:lstStyle/>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To access various transactions within GFEBS, users must enter transaction codes in the Command Field </a:t>
            </a:r>
          </a:p>
          <a:p>
            <a:pPr marL="457200" indent="-457200" algn="l">
              <a:buFont typeface="Arial" panose="020B0604020202020204" pitchFamily="34" charset="0"/>
              <a:buChar char="•"/>
              <a:defRPr/>
            </a:pPr>
            <a:endParaRPr lang="en-US" sz="3200" dirty="0"/>
          </a:p>
          <a:p>
            <a:pPr>
              <a:buFont typeface="Arial" pitchFamily="34" charset="0"/>
              <a:buChar char="•"/>
              <a:defRPr/>
            </a:pPr>
            <a:endParaRPr lang="en-US" sz="3200" dirty="0"/>
          </a:p>
          <a:p>
            <a:pPr>
              <a:buFont typeface="Arial" pitchFamily="34" charset="0"/>
              <a:buChar char="•"/>
              <a:defRPr/>
            </a:pPr>
            <a:endParaRPr lang="en-US" sz="3200" dirty="0"/>
          </a:p>
          <a:p>
            <a:pPr>
              <a:buFont typeface="Arial" pitchFamily="34" charset="0"/>
              <a:buChar char="•"/>
              <a:defRPr/>
            </a:pPr>
            <a:endParaRPr lang="en-US" sz="3200" dirty="0"/>
          </a:p>
          <a:p>
            <a:pPr>
              <a:buFont typeface="Arial" pitchFamily="34" charset="0"/>
              <a:buChar char="•"/>
              <a:defRPr/>
            </a:pPr>
            <a:endParaRPr lang="en-US" sz="3200" dirty="0"/>
          </a:p>
          <a:p>
            <a:pPr>
              <a:buFont typeface="Arial" pitchFamily="34" charset="0"/>
              <a:buChar char="•"/>
              <a:defRPr/>
            </a:pPr>
            <a:endParaRPr lang="en-US" sz="3200" dirty="0"/>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T- Codes are a sequence of characters that identifies a transaction or function in GFEBS </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T-Codes allow the user to perform their various job functions in GFEBS</a:t>
            </a:r>
          </a:p>
        </p:txBody>
      </p:sp>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Transactions Codes (T-Codes)</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1953701" y="9271470"/>
            <a:ext cx="655638" cy="541431"/>
          </a:xfrm>
        </p:spPr>
        <p:txBody>
          <a:bodyPr/>
          <a:lstStyle/>
          <a:p>
            <a:r>
              <a:rPr lang="en-US" sz="1200" dirty="0">
                <a:latin typeface="Arial" panose="020B0604020202020204" pitchFamily="34" charset="0"/>
                <a:cs typeface="Arial" panose="020B0604020202020204" pitchFamily="34" charset="0"/>
              </a:rPr>
              <a:t>13</a:t>
            </a:r>
          </a:p>
        </p:txBody>
      </p:sp>
      <p:pic>
        <p:nvPicPr>
          <p:cNvPr id="2" name="Picture 1"/>
          <p:cNvPicPr>
            <a:picLocks noChangeAspect="1"/>
          </p:cNvPicPr>
          <p:nvPr/>
        </p:nvPicPr>
        <p:blipFill>
          <a:blip r:embed="rId3"/>
          <a:stretch>
            <a:fillRect/>
          </a:stretch>
        </p:blipFill>
        <p:spPr>
          <a:xfrm>
            <a:off x="0" y="4608385"/>
            <a:ext cx="12397333" cy="2430849"/>
          </a:xfrm>
          <a:prstGeom prst="rect">
            <a:avLst/>
          </a:prstGeom>
        </p:spPr>
      </p:pic>
    </p:spTree>
    <p:extLst>
      <p:ext uri="{BB962C8B-B14F-4D97-AF65-F5344CB8AC3E}">
        <p14:creationId xmlns:p14="http://schemas.microsoft.com/office/powerpoint/2010/main" val="33596353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3241951"/>
            <a:ext cx="11006051" cy="4031873"/>
          </a:xfrm>
          <a:prstGeom prst="rect">
            <a:avLst/>
          </a:prstGeom>
        </p:spPr>
        <p:txBody>
          <a:bodyPr wrap="square">
            <a:spAutoFit/>
          </a:bodyPr>
          <a:lstStyle/>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The action part of the Transaction Codes (T-Codes) allow the user roles to perform the following functions:</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Create    (01)</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Change  (02)</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Display   (03)</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Run reports</a:t>
            </a:r>
          </a:p>
          <a:p>
            <a:pPr marL="457200" indent="-457200" algn="l">
              <a:buFont typeface="Arial" panose="020B0604020202020204" pitchFamily="34" charset="0"/>
              <a:buChar char="•"/>
              <a:defRPr/>
            </a:pPr>
            <a:r>
              <a:rPr lang="en-US" sz="3200" dirty="0">
                <a:latin typeface="Arial" panose="020B0604020202020204" pitchFamily="34" charset="0"/>
                <a:cs typeface="Arial" panose="020B0604020202020204" pitchFamily="34" charset="0"/>
              </a:rPr>
              <a:t>These functions allow the flexibility of daily tasks performed and is also instrumental in Job Role Mapping</a:t>
            </a:r>
          </a:p>
        </p:txBody>
      </p:sp>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Transactions Codes (Cont.)</a:t>
            </a:r>
            <a:r>
              <a:rPr lang="en-US" sz="4800" dirty="0"/>
              <a:t> </a:t>
            </a:r>
            <a:endParaRPr lang="en-US" sz="4500" dirty="0"/>
          </a:p>
        </p:txBody>
      </p:sp>
      <p:sp>
        <p:nvSpPr>
          <p:cNvPr id="5" name="Slide Number Placeholder 4"/>
          <p:cNvSpPr>
            <a:spLocks noGrp="1"/>
          </p:cNvSpPr>
          <p:nvPr>
            <p:ph type="sldNum" sz="quarter" idx="11"/>
          </p:nvPr>
        </p:nvSpPr>
        <p:spPr>
          <a:xfrm>
            <a:off x="12143483" y="9213011"/>
            <a:ext cx="452438" cy="540589"/>
          </a:xfrm>
        </p:spPr>
        <p:txBody>
          <a:bodyPr/>
          <a:lstStyle/>
          <a:p>
            <a:r>
              <a:rPr lang="en-US" sz="1200"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19396228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Transactions &amp; Command Codes</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2090399" y="9234488"/>
            <a:ext cx="452438" cy="519112"/>
          </a:xfrm>
        </p:spPr>
        <p:txBody>
          <a:bodyPr/>
          <a:lstStyle/>
          <a:p>
            <a:r>
              <a:rPr lang="en-US" sz="1200" dirty="0">
                <a:latin typeface="Arial" panose="020B0604020202020204" pitchFamily="34" charset="0"/>
                <a:cs typeface="Arial" panose="020B0604020202020204" pitchFamily="34" charset="0"/>
              </a:rPr>
              <a:t>15</a:t>
            </a:r>
          </a:p>
        </p:txBody>
      </p:sp>
      <p:pic>
        <p:nvPicPr>
          <p:cNvPr id="7" name="Picture 6"/>
          <p:cNvPicPr>
            <a:picLocks noChangeAspect="1"/>
          </p:cNvPicPr>
          <p:nvPr/>
        </p:nvPicPr>
        <p:blipFill>
          <a:blip r:embed="rId3"/>
          <a:stretch>
            <a:fillRect/>
          </a:stretch>
        </p:blipFill>
        <p:spPr>
          <a:xfrm>
            <a:off x="1410698" y="2789757"/>
            <a:ext cx="10183402" cy="5858943"/>
          </a:xfrm>
          <a:prstGeom prst="rect">
            <a:avLst/>
          </a:prstGeom>
        </p:spPr>
      </p:pic>
    </p:spTree>
    <p:extLst>
      <p:ext uri="{BB962C8B-B14F-4D97-AF65-F5344CB8AC3E}">
        <p14:creationId xmlns:p14="http://schemas.microsoft.com/office/powerpoint/2010/main" val="9875922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Transaction Code</a:t>
            </a:r>
          </a:p>
        </p:txBody>
      </p:sp>
      <p:sp>
        <p:nvSpPr>
          <p:cNvPr id="5" name="Slide Number Placeholder 4"/>
          <p:cNvSpPr>
            <a:spLocks noGrp="1"/>
          </p:cNvSpPr>
          <p:nvPr>
            <p:ph type="sldNum" sz="quarter" idx="11"/>
          </p:nvPr>
        </p:nvSpPr>
        <p:spPr>
          <a:xfrm>
            <a:off x="12552361" y="9352816"/>
            <a:ext cx="452438" cy="519112"/>
          </a:xfrm>
        </p:spPr>
        <p:txBody>
          <a:bodyPr/>
          <a:lstStyle/>
          <a:p>
            <a:r>
              <a:rPr lang="en-US" sz="1200" dirty="0">
                <a:latin typeface="Arial" panose="020B0604020202020204" pitchFamily="34" charset="0"/>
                <a:cs typeface="Arial" panose="020B0604020202020204" pitchFamily="34" charset="0"/>
              </a:rPr>
              <a:t>16</a:t>
            </a:r>
          </a:p>
        </p:txBody>
      </p:sp>
      <p:grpSp>
        <p:nvGrpSpPr>
          <p:cNvPr id="13" name="Group 12"/>
          <p:cNvGrpSpPr/>
          <p:nvPr/>
        </p:nvGrpSpPr>
        <p:grpSpPr>
          <a:xfrm>
            <a:off x="374649" y="2842204"/>
            <a:ext cx="12255500" cy="6717721"/>
            <a:chOff x="1282700" y="1466850"/>
            <a:chExt cx="6985000" cy="5238750"/>
          </a:xfrm>
        </p:grpSpPr>
        <p:grpSp>
          <p:nvGrpSpPr>
            <p:cNvPr id="14" name="Group 13"/>
            <p:cNvGrpSpPr/>
            <p:nvPr/>
          </p:nvGrpSpPr>
          <p:grpSpPr>
            <a:xfrm>
              <a:off x="1282700" y="1466850"/>
              <a:ext cx="6985000" cy="5238750"/>
              <a:chOff x="1282700" y="1466850"/>
              <a:chExt cx="6985000" cy="5238750"/>
            </a:xfrm>
          </p:grpSpPr>
          <p:pic>
            <p:nvPicPr>
              <p:cNvPr id="18" name="Picture 2"/>
              <p:cNvPicPr>
                <a:picLocks noChangeAspect="1" noChangeArrowheads="1"/>
              </p:cNvPicPr>
              <p:nvPr/>
            </p:nvPicPr>
            <p:blipFill>
              <a:blip r:embed="rId3" cstate="print"/>
              <a:srcRect/>
              <a:stretch>
                <a:fillRect/>
              </a:stretch>
            </p:blipFill>
            <p:spPr bwMode="auto">
              <a:xfrm>
                <a:off x="1282700" y="1466850"/>
                <a:ext cx="6985000" cy="5238750"/>
              </a:xfrm>
              <a:prstGeom prst="rect">
                <a:avLst/>
              </a:prstGeom>
              <a:noFill/>
              <a:ln w="9525">
                <a:noFill/>
                <a:miter lim="800000"/>
                <a:headEnd/>
                <a:tailEnd/>
              </a:ln>
            </p:spPr>
          </p:pic>
          <p:sp>
            <p:nvSpPr>
              <p:cNvPr id="19" name="TextBox 18"/>
              <p:cNvSpPr txBox="1"/>
              <p:nvPr/>
            </p:nvSpPr>
            <p:spPr>
              <a:xfrm>
                <a:off x="1733550" y="2355126"/>
                <a:ext cx="590549" cy="200055"/>
              </a:xfrm>
              <a:prstGeom prst="rect">
                <a:avLst/>
              </a:prstGeom>
              <a:solidFill>
                <a:schemeClr val="tx1"/>
              </a:solidFill>
            </p:spPr>
            <p:txBody>
              <a:bodyPr wrap="square" lIns="0" rIns="0" rtlCol="0" anchor="ctr">
                <a:spAutoFit/>
              </a:bodyPr>
              <a:lstStyle/>
              <a:p>
                <a:r>
                  <a:rPr lang="en-US" sz="700" b="1" dirty="0">
                    <a:solidFill>
                      <a:srgbClr val="FFD13F"/>
                    </a:solidFill>
                  </a:rPr>
                  <a:t>Your Name</a:t>
                </a:r>
              </a:p>
            </p:txBody>
          </p:sp>
        </p:grpSp>
        <p:grpSp>
          <p:nvGrpSpPr>
            <p:cNvPr id="15" name="Group 14"/>
            <p:cNvGrpSpPr/>
            <p:nvPr/>
          </p:nvGrpSpPr>
          <p:grpSpPr>
            <a:xfrm>
              <a:off x="1881939" y="3429000"/>
              <a:ext cx="1139935" cy="337114"/>
              <a:chOff x="1816100" y="3340100"/>
              <a:chExt cx="1079500" cy="317500"/>
            </a:xfrm>
          </p:grpSpPr>
          <p:sp>
            <p:nvSpPr>
              <p:cNvPr id="16" name="Rectangle 15"/>
              <p:cNvSpPr/>
              <p:nvPr/>
            </p:nvSpPr>
            <p:spPr>
              <a:xfrm>
                <a:off x="1885343" y="3411538"/>
                <a:ext cx="909053" cy="12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rPr>
                  <a:t>    ME51N</a:t>
                </a:r>
              </a:p>
            </p:txBody>
          </p:sp>
          <p:sp>
            <p:nvSpPr>
              <p:cNvPr id="17" name="Frame 16"/>
              <p:cNvSpPr/>
              <p:nvPr/>
            </p:nvSpPr>
            <p:spPr bwMode="auto">
              <a:xfrm>
                <a:off x="1816100" y="3340100"/>
                <a:ext cx="1079500" cy="317500"/>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Times New Roman" pitchFamily="18" charset="0"/>
                </a:endParaRPr>
              </a:p>
            </p:txBody>
          </p:sp>
        </p:grpSp>
      </p:grpSp>
    </p:spTree>
    <p:extLst>
      <p:ext uri="{BB962C8B-B14F-4D97-AF65-F5344CB8AC3E}">
        <p14:creationId xmlns:p14="http://schemas.microsoft.com/office/powerpoint/2010/main" val="42159260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SAP Easy Access Menu Screen Elements</a:t>
            </a:r>
          </a:p>
        </p:txBody>
      </p:sp>
      <p:sp>
        <p:nvSpPr>
          <p:cNvPr id="5" name="Slide Number Placeholder 4"/>
          <p:cNvSpPr>
            <a:spLocks noGrp="1"/>
          </p:cNvSpPr>
          <p:nvPr>
            <p:ph type="sldNum" sz="quarter" idx="11"/>
          </p:nvPr>
        </p:nvSpPr>
        <p:spPr>
          <a:xfrm>
            <a:off x="12092778" y="9300369"/>
            <a:ext cx="452438" cy="519112"/>
          </a:xfrm>
        </p:spPr>
        <p:txBody>
          <a:bodyPr/>
          <a:lstStyle/>
          <a:p>
            <a:r>
              <a:rPr lang="en-US" sz="1200" dirty="0">
                <a:latin typeface="Arial" panose="020B0604020202020204" pitchFamily="34" charset="0"/>
                <a:cs typeface="Arial" panose="020B0604020202020204" pitchFamily="34" charset="0"/>
              </a:rPr>
              <a:t>17</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pic>
        <p:nvPicPr>
          <p:cNvPr id="3" name="Picture 2"/>
          <p:cNvPicPr>
            <a:picLocks noChangeAspect="1"/>
          </p:cNvPicPr>
          <p:nvPr/>
        </p:nvPicPr>
        <p:blipFill>
          <a:blip r:embed="rId4"/>
          <a:stretch>
            <a:fillRect/>
          </a:stretch>
        </p:blipFill>
        <p:spPr>
          <a:xfrm>
            <a:off x="972495" y="3083966"/>
            <a:ext cx="11059807" cy="6216403"/>
          </a:xfrm>
          <a:prstGeom prst="rect">
            <a:avLst/>
          </a:prstGeom>
        </p:spPr>
      </p:pic>
    </p:spTree>
    <p:extLst>
      <p:ext uri="{BB962C8B-B14F-4D97-AF65-F5344CB8AC3E}">
        <p14:creationId xmlns:p14="http://schemas.microsoft.com/office/powerpoint/2010/main" val="32742589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Help / Logging Off</a:t>
            </a:r>
          </a:p>
        </p:txBody>
      </p:sp>
      <p:sp>
        <p:nvSpPr>
          <p:cNvPr id="5" name="Slide Number Placeholder 4"/>
          <p:cNvSpPr>
            <a:spLocks noGrp="1"/>
          </p:cNvSpPr>
          <p:nvPr>
            <p:ph type="sldNum" sz="quarter" idx="11"/>
          </p:nvPr>
        </p:nvSpPr>
        <p:spPr>
          <a:xfrm>
            <a:off x="12168981" y="9402792"/>
            <a:ext cx="452438" cy="484582"/>
          </a:xfrm>
        </p:spPr>
        <p:txBody>
          <a:bodyPr/>
          <a:lstStyle/>
          <a:p>
            <a:r>
              <a:rPr lang="en-US" sz="1200" dirty="0">
                <a:latin typeface="Arial" panose="020B0604020202020204" pitchFamily="34" charset="0"/>
                <a:cs typeface="Arial" panose="020B0604020202020204" pitchFamily="34" charset="0"/>
              </a:rPr>
              <a:t>18</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pic>
        <p:nvPicPr>
          <p:cNvPr id="7" name="Picture 6"/>
          <p:cNvPicPr>
            <a:picLocks noChangeAspect="1"/>
          </p:cNvPicPr>
          <p:nvPr/>
        </p:nvPicPr>
        <p:blipFill>
          <a:blip r:embed="rId4"/>
          <a:stretch>
            <a:fillRect/>
          </a:stretch>
        </p:blipFill>
        <p:spPr>
          <a:xfrm>
            <a:off x="724291" y="2743079"/>
            <a:ext cx="11670909" cy="5925508"/>
          </a:xfrm>
          <a:prstGeom prst="rect">
            <a:avLst/>
          </a:prstGeom>
        </p:spPr>
      </p:pic>
    </p:spTree>
    <p:extLst>
      <p:ext uri="{BB962C8B-B14F-4D97-AF65-F5344CB8AC3E}">
        <p14:creationId xmlns:p14="http://schemas.microsoft.com/office/powerpoint/2010/main" val="27201638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GFEBS Screen Elements</a:t>
            </a:r>
          </a:p>
        </p:txBody>
      </p:sp>
      <p:sp>
        <p:nvSpPr>
          <p:cNvPr id="5" name="Slide Number Placeholder 4"/>
          <p:cNvSpPr>
            <a:spLocks noGrp="1"/>
          </p:cNvSpPr>
          <p:nvPr>
            <p:ph type="sldNum" sz="quarter" idx="11"/>
          </p:nvPr>
        </p:nvSpPr>
        <p:spPr>
          <a:xfrm>
            <a:off x="12189607" y="9289166"/>
            <a:ext cx="452438" cy="519112"/>
          </a:xfrm>
        </p:spPr>
        <p:txBody>
          <a:bodyPr/>
          <a:lstStyle/>
          <a:p>
            <a:r>
              <a:rPr lang="en-US" sz="1200" dirty="0">
                <a:latin typeface="Arial" panose="020B0604020202020204" pitchFamily="34" charset="0"/>
                <a:cs typeface="Arial" panose="020B0604020202020204" pitchFamily="34" charset="0"/>
              </a:rPr>
              <a:t>19</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grpSp>
        <p:nvGrpSpPr>
          <p:cNvPr id="8" name="Group 7"/>
          <p:cNvGrpSpPr/>
          <p:nvPr/>
        </p:nvGrpSpPr>
        <p:grpSpPr>
          <a:xfrm>
            <a:off x="607206" y="2701505"/>
            <a:ext cx="11582401" cy="6094213"/>
            <a:chOff x="397564" y="1772416"/>
            <a:chExt cx="8213035" cy="4446690"/>
          </a:xfrm>
        </p:grpSpPr>
        <p:pic>
          <p:nvPicPr>
            <p:cNvPr id="9" name="Picture 8"/>
            <p:cNvPicPr>
              <a:picLocks noChangeAspect="1" noChangeArrowheads="1"/>
            </p:cNvPicPr>
            <p:nvPr/>
          </p:nvPicPr>
          <p:blipFill>
            <a:blip r:embed="rId4" cstate="print"/>
            <a:srcRect/>
            <a:stretch>
              <a:fillRect/>
            </a:stretch>
          </p:blipFill>
          <p:spPr bwMode="auto">
            <a:xfrm>
              <a:off x="397564" y="1772416"/>
              <a:ext cx="8213035" cy="4446690"/>
            </a:xfrm>
            <a:prstGeom prst="rect">
              <a:avLst/>
            </a:prstGeom>
            <a:noFill/>
            <a:ln w="9525">
              <a:noFill/>
              <a:miter lim="800000"/>
              <a:headEnd/>
              <a:tailEnd/>
            </a:ln>
          </p:spPr>
        </p:pic>
        <p:sp>
          <p:nvSpPr>
            <p:cNvPr id="10" name="Text Box 16"/>
            <p:cNvSpPr txBox="1">
              <a:spLocks noChangeArrowheads="1"/>
            </p:cNvSpPr>
            <p:nvPr/>
          </p:nvSpPr>
          <p:spPr bwMode="auto">
            <a:xfrm>
              <a:off x="4818269" y="2544725"/>
              <a:ext cx="2133600" cy="368300"/>
            </a:xfrm>
            <a:prstGeom prst="rect">
              <a:avLst/>
            </a:prstGeom>
            <a:solidFill>
              <a:srgbClr val="FFFF00"/>
            </a:solidFill>
            <a:ln w="9525" algn="ctr">
              <a:solidFill>
                <a:srgbClr val="000000"/>
              </a:solidFill>
              <a:miter lim="800000"/>
              <a:headEnd/>
              <a:tailEnd/>
            </a:ln>
          </p:spPr>
          <p:txBody>
            <a:bodyPr lIns="54864" tIns="27432" rIns="54864" bIns="27432">
              <a:spAutoFit/>
            </a:bodyPr>
            <a:lstStyle/>
            <a:p>
              <a:pPr algn="ctr"/>
              <a:r>
                <a:rPr lang="en-US" sz="2000" dirty="0">
                  <a:solidFill>
                    <a:srgbClr val="000000"/>
                  </a:solidFill>
                  <a:latin typeface="+mn-lt"/>
                  <a:ea typeface="MS PGothic" pitchFamily="34" charset="-128"/>
                </a:rPr>
                <a:t>Navigation Tabs</a:t>
              </a:r>
            </a:p>
          </p:txBody>
        </p:sp>
        <p:sp>
          <p:nvSpPr>
            <p:cNvPr id="12" name="Line 17"/>
            <p:cNvSpPr>
              <a:spLocks noChangeShapeType="1"/>
            </p:cNvSpPr>
            <p:nvPr/>
          </p:nvSpPr>
          <p:spPr bwMode="auto">
            <a:xfrm flipV="1">
              <a:off x="4132469" y="2896029"/>
              <a:ext cx="685800" cy="457200"/>
            </a:xfrm>
            <a:prstGeom prst="line">
              <a:avLst/>
            </a:prstGeom>
            <a:noFill/>
            <a:ln w="9525">
              <a:solidFill>
                <a:srgbClr val="000000"/>
              </a:solidFill>
              <a:round/>
              <a:headEnd/>
              <a:tailEnd/>
            </a:ln>
          </p:spPr>
          <p:txBody>
            <a:bodyPr/>
            <a:lstStyle/>
            <a:p>
              <a:endParaRPr lang="en-US" dirty="0"/>
            </a:p>
          </p:txBody>
        </p:sp>
        <p:sp>
          <p:nvSpPr>
            <p:cNvPr id="13" name="Rectangle 13"/>
            <p:cNvSpPr>
              <a:spLocks noChangeArrowheads="1"/>
            </p:cNvSpPr>
            <p:nvPr/>
          </p:nvSpPr>
          <p:spPr bwMode="auto">
            <a:xfrm>
              <a:off x="1252883" y="3278758"/>
              <a:ext cx="2819400" cy="226441"/>
            </a:xfrm>
            <a:prstGeom prst="rect">
              <a:avLst/>
            </a:prstGeom>
            <a:noFill/>
            <a:ln w="22225" algn="ctr">
              <a:solidFill>
                <a:srgbClr val="FF0000"/>
              </a:solidFill>
              <a:miter lim="800000"/>
              <a:headEnd type="none" w="sm" len="sm"/>
              <a:tailEnd type="none" w="sm" len="sm"/>
            </a:ln>
          </p:spPr>
          <p:txBody>
            <a:bodyPr wrap="none" anchor="ctr"/>
            <a:lstStyle/>
            <a:p>
              <a:endParaRPr lang="en-US" sz="2800" dirty="0">
                <a:latin typeface="Calibri" pitchFamily="34" charset="0"/>
                <a:ea typeface="MS PGothic" pitchFamily="34" charset="-128"/>
              </a:endParaRPr>
            </a:p>
          </p:txBody>
        </p:sp>
        <p:sp>
          <p:nvSpPr>
            <p:cNvPr id="14" name="Rectangle 13"/>
            <p:cNvSpPr/>
            <p:nvPr/>
          </p:nvSpPr>
          <p:spPr>
            <a:xfrm>
              <a:off x="1981200" y="3730579"/>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5" name="Text Box 16"/>
            <p:cNvSpPr txBox="1">
              <a:spLocks noChangeArrowheads="1"/>
            </p:cNvSpPr>
            <p:nvPr/>
          </p:nvSpPr>
          <p:spPr bwMode="auto">
            <a:xfrm>
              <a:off x="4876800" y="4191000"/>
              <a:ext cx="2133600" cy="368300"/>
            </a:xfrm>
            <a:prstGeom prst="rect">
              <a:avLst/>
            </a:prstGeom>
            <a:solidFill>
              <a:srgbClr val="FFFF00"/>
            </a:solidFill>
            <a:ln w="9525" algn="ctr">
              <a:solidFill>
                <a:srgbClr val="000000"/>
              </a:solidFill>
              <a:miter lim="800000"/>
              <a:headEnd/>
              <a:tailEnd/>
            </a:ln>
          </p:spPr>
          <p:txBody>
            <a:bodyPr lIns="54864" tIns="27432" rIns="54864" bIns="27432">
              <a:spAutoFit/>
            </a:bodyPr>
            <a:lstStyle/>
            <a:p>
              <a:pPr algn="ctr"/>
              <a:r>
                <a:rPr lang="en-US" sz="2000" dirty="0">
                  <a:solidFill>
                    <a:srgbClr val="000000"/>
                  </a:solidFill>
                  <a:latin typeface="+mn-lt"/>
                  <a:ea typeface="MS PGothic" pitchFamily="34" charset="-128"/>
                </a:rPr>
                <a:t>Fields</a:t>
              </a:r>
            </a:p>
          </p:txBody>
        </p:sp>
        <p:cxnSp>
          <p:nvCxnSpPr>
            <p:cNvPr id="16" name="Straight Connector 15"/>
            <p:cNvCxnSpPr>
              <a:stCxn id="15" idx="1"/>
              <a:endCxn id="14" idx="3"/>
            </p:cNvCxnSpPr>
            <p:nvPr/>
          </p:nvCxnSpPr>
          <p:spPr>
            <a:xfrm flipH="1" flipV="1">
              <a:off x="2895600" y="3806779"/>
              <a:ext cx="1981200" cy="568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0"/>
          <p:cNvSpPr txBox="1">
            <a:spLocks noChangeArrowheads="1"/>
          </p:cNvSpPr>
          <p:nvPr/>
        </p:nvSpPr>
        <p:spPr bwMode="auto">
          <a:xfrm>
            <a:off x="1836018" y="8795718"/>
            <a:ext cx="9124778" cy="461665"/>
          </a:xfrm>
          <a:prstGeom prst="rect">
            <a:avLst/>
          </a:prstGeom>
          <a:noFill/>
          <a:ln w="9525">
            <a:noFill/>
            <a:miter lim="800000"/>
            <a:headEnd/>
            <a:tailEnd/>
          </a:ln>
        </p:spPr>
        <p:txBody>
          <a:bodyPr wrap="square">
            <a:spAutoFit/>
          </a:bodyPr>
          <a:lstStyle/>
          <a:p>
            <a:r>
              <a:rPr lang="en-US" b="1" i="1" dirty="0">
                <a:latin typeface="Calibri" pitchFamily="34" charset="0"/>
              </a:rPr>
              <a:t>Some Tabs and Fields are not used due to cost effectiveness  </a:t>
            </a:r>
          </a:p>
        </p:txBody>
      </p:sp>
    </p:spTree>
    <p:extLst>
      <p:ext uri="{BB962C8B-B14F-4D97-AF65-F5344CB8AC3E}">
        <p14:creationId xmlns:p14="http://schemas.microsoft.com/office/powerpoint/2010/main" val="25461075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Info here"/>
          <p:cNvSpPr txBox="1"/>
          <p:nvPr/>
        </p:nvSpPr>
        <p:spPr>
          <a:xfrm>
            <a:off x="4537731" y="2103229"/>
            <a:ext cx="7830833" cy="487313"/>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lvl="1" algn="l">
              <a:defRPr sz="2500">
                <a:latin typeface="+mj-lt"/>
                <a:ea typeface="+mj-ea"/>
                <a:cs typeface="+mj-cs"/>
                <a:sym typeface="Helvetica"/>
              </a:defRPr>
            </a:pPr>
            <a:r>
              <a:rPr lang="en-US" sz="2500" dirty="0">
                <a:latin typeface="Arial" panose="020B0604020202020204" pitchFamily="34" charset="0"/>
                <a:ea typeface="+mj-ea"/>
                <a:cs typeface="Arial" panose="020B0604020202020204" pitchFamily="34" charset="0"/>
                <a:sym typeface="Helvetica"/>
              </a:rPr>
              <a:t>Communicate GFEBS Overview</a:t>
            </a:r>
          </a:p>
        </p:txBody>
      </p:sp>
      <p:sp>
        <p:nvSpPr>
          <p:cNvPr id="3" name="Rectangle"/>
          <p:cNvSpPr/>
          <p:nvPr/>
        </p:nvSpPr>
        <p:spPr>
          <a:xfrm>
            <a:off x="255720" y="6445930"/>
            <a:ext cx="3954054" cy="787402"/>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4" name="S T A N D A R D"/>
          <p:cNvSpPr txBox="1"/>
          <p:nvPr/>
        </p:nvSpPr>
        <p:spPr>
          <a:xfrm>
            <a:off x="764146" y="6560230"/>
            <a:ext cx="293719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S T A N D A R D</a:t>
            </a:r>
          </a:p>
        </p:txBody>
      </p:sp>
      <p:sp>
        <p:nvSpPr>
          <p:cNvPr id="5" name="Rectangle"/>
          <p:cNvSpPr/>
          <p:nvPr/>
        </p:nvSpPr>
        <p:spPr>
          <a:xfrm>
            <a:off x="255720" y="1989737"/>
            <a:ext cx="3954054" cy="787403"/>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6" name="A C T I O N"/>
          <p:cNvSpPr txBox="1"/>
          <p:nvPr/>
        </p:nvSpPr>
        <p:spPr>
          <a:xfrm>
            <a:off x="1187749" y="2104037"/>
            <a:ext cx="208999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A C T I O N</a:t>
            </a:r>
          </a:p>
        </p:txBody>
      </p:sp>
      <p:sp>
        <p:nvSpPr>
          <p:cNvPr id="7" name="Rectangle"/>
          <p:cNvSpPr/>
          <p:nvPr/>
        </p:nvSpPr>
        <p:spPr>
          <a:xfrm>
            <a:off x="255720" y="3782204"/>
            <a:ext cx="3954054" cy="787400"/>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8" name="C O N D I T I O N"/>
          <p:cNvSpPr txBox="1"/>
          <p:nvPr/>
        </p:nvSpPr>
        <p:spPr>
          <a:xfrm>
            <a:off x="683314" y="3871789"/>
            <a:ext cx="309886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C O N D I T I O N</a:t>
            </a:r>
          </a:p>
        </p:txBody>
      </p:sp>
      <p:sp>
        <p:nvSpPr>
          <p:cNvPr id="9" name="Classroom environment with access to:…"/>
          <p:cNvSpPr txBox="1"/>
          <p:nvPr/>
        </p:nvSpPr>
        <p:spPr>
          <a:xfrm>
            <a:off x="4613218" y="3455964"/>
            <a:ext cx="7788625" cy="1949252"/>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r>
              <a:rPr lang="en-US" dirty="0">
                <a:latin typeface="Arial" panose="020B0604020202020204" pitchFamily="34" charset="0"/>
                <a:cs typeface="Arial" panose="020B0604020202020204" pitchFamily="34" charset="0"/>
              </a:rPr>
              <a:t>FC Leaders in a classroom environment working individually or as a member of a small group, using DFAS-IN Manual 37-100, FM 1-06, self-study exercises, personal experiences, practical exercises, handouts, and discussion.</a:t>
            </a:r>
            <a:endParaRPr lang="en-US" dirty="0">
              <a:cs typeface="Arial" panose="020B0604020202020204" pitchFamily="34" charset="0"/>
            </a:endParaRPr>
          </a:p>
        </p:txBody>
      </p:sp>
      <p:sp>
        <p:nvSpPr>
          <p:cNvPr id="10" name="Met when:…"/>
          <p:cNvSpPr txBox="1"/>
          <p:nvPr/>
        </p:nvSpPr>
        <p:spPr>
          <a:xfrm>
            <a:off x="4586890" y="6239479"/>
            <a:ext cx="7758699" cy="1579920"/>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US" dirty="0">
                <a:latin typeface="Arial" panose="020B0604020202020204" pitchFamily="34" charset="0"/>
                <a:cs typeface="Arial" panose="020B0604020202020204" pitchFamily="34" charset="0"/>
              </a:rPr>
              <a:t>- Communicate the goals of GFEBS in a clear and concise manner and without error</a:t>
            </a:r>
          </a:p>
          <a:p>
            <a:pPr algn="l"/>
            <a:r>
              <a:rPr lang="en-US" dirty="0">
                <a:latin typeface="Arial" panose="020B0604020202020204" pitchFamily="34" charset="0"/>
                <a:cs typeface="Arial" panose="020B0604020202020204" pitchFamily="34" charset="0"/>
              </a:rPr>
              <a:t>- Communicate the SAP platform for GFEBS without error</a:t>
            </a:r>
          </a:p>
        </p:txBody>
      </p:sp>
      <p:sp>
        <p:nvSpPr>
          <p:cNvPr id="11" name="Slide Number Placeholder 4"/>
          <p:cNvSpPr txBox="1">
            <a:spLocks/>
          </p:cNvSpPr>
          <p:nvPr/>
        </p:nvSpPr>
        <p:spPr>
          <a:xfrm>
            <a:off x="9666401" y="9327432"/>
            <a:ext cx="2777651"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algn="r">
              <a:defRPr/>
            </a:pPr>
            <a:r>
              <a:rPr lang="en-US" sz="12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57790354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Input Fields</a:t>
            </a:r>
          </a:p>
        </p:txBody>
      </p:sp>
      <p:sp>
        <p:nvSpPr>
          <p:cNvPr id="5" name="Slide Number Placeholder 4"/>
          <p:cNvSpPr>
            <a:spLocks noGrp="1"/>
          </p:cNvSpPr>
          <p:nvPr>
            <p:ph type="sldNum" sz="quarter" idx="11"/>
          </p:nvPr>
        </p:nvSpPr>
        <p:spPr>
          <a:xfrm>
            <a:off x="12318998" y="9300369"/>
            <a:ext cx="452438" cy="519112"/>
          </a:xfrm>
        </p:spPr>
        <p:txBody>
          <a:bodyPr/>
          <a:lstStyle/>
          <a:p>
            <a:r>
              <a:rPr lang="en-US" sz="1200" dirty="0">
                <a:latin typeface="Arial" panose="020B0604020202020204" pitchFamily="34" charset="0"/>
                <a:cs typeface="Arial" panose="020B0604020202020204" pitchFamily="34" charset="0"/>
              </a:rPr>
              <a:t>20</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grpSp>
        <p:nvGrpSpPr>
          <p:cNvPr id="3" name="Group 2"/>
          <p:cNvGrpSpPr/>
          <p:nvPr/>
        </p:nvGrpSpPr>
        <p:grpSpPr>
          <a:xfrm>
            <a:off x="901699" y="2806700"/>
            <a:ext cx="11201400" cy="6753225"/>
            <a:chOff x="990600" y="2806700"/>
            <a:chExt cx="7162800" cy="3937000"/>
          </a:xfrm>
        </p:grpSpPr>
        <p:pic>
          <p:nvPicPr>
            <p:cNvPr id="8" name="Picture 7" descr="a0000017"/>
            <p:cNvPicPr>
              <a:picLocks noChangeAspect="1" noChangeArrowheads="1"/>
            </p:cNvPicPr>
            <p:nvPr/>
          </p:nvPicPr>
          <p:blipFill>
            <a:blip r:embed="rId4" cstate="print"/>
            <a:srcRect/>
            <a:stretch>
              <a:fillRect/>
            </a:stretch>
          </p:blipFill>
          <p:spPr bwMode="auto">
            <a:xfrm>
              <a:off x="990600" y="2806700"/>
              <a:ext cx="7162800" cy="3937000"/>
            </a:xfrm>
            <a:prstGeom prst="rect">
              <a:avLst/>
            </a:prstGeom>
            <a:noFill/>
            <a:ln w="9525">
              <a:noFill/>
              <a:miter lim="800000"/>
              <a:headEnd/>
              <a:tailEnd/>
            </a:ln>
          </p:spPr>
        </p:pic>
        <p:sp>
          <p:nvSpPr>
            <p:cNvPr id="9" name="Oval 8"/>
            <p:cNvSpPr>
              <a:spLocks noChangeArrowheads="1"/>
            </p:cNvSpPr>
            <p:nvPr/>
          </p:nvSpPr>
          <p:spPr bwMode="auto">
            <a:xfrm>
              <a:off x="2286000" y="3429000"/>
              <a:ext cx="533400" cy="3048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0" name="Oval 9"/>
            <p:cNvSpPr>
              <a:spLocks noChangeArrowheads="1"/>
            </p:cNvSpPr>
            <p:nvPr/>
          </p:nvSpPr>
          <p:spPr bwMode="auto">
            <a:xfrm>
              <a:off x="2209800" y="4893252"/>
              <a:ext cx="1143000" cy="40957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2" name="Line 10"/>
            <p:cNvSpPr>
              <a:spLocks noChangeShapeType="1"/>
            </p:cNvSpPr>
            <p:nvPr/>
          </p:nvSpPr>
          <p:spPr bwMode="auto">
            <a:xfrm>
              <a:off x="2819400" y="3581400"/>
              <a:ext cx="838200" cy="0"/>
            </a:xfrm>
            <a:prstGeom prst="line">
              <a:avLst/>
            </a:prstGeom>
            <a:noFill/>
            <a:ln w="9525">
              <a:solidFill>
                <a:schemeClr val="tx1"/>
              </a:solidFill>
              <a:round/>
              <a:headEnd/>
              <a:tailEnd/>
            </a:ln>
          </p:spPr>
          <p:txBody>
            <a:bodyPr/>
            <a:lstStyle/>
            <a:p>
              <a:endParaRPr lang="en-US" dirty="0"/>
            </a:p>
          </p:txBody>
        </p:sp>
        <p:sp>
          <p:nvSpPr>
            <p:cNvPr id="13" name="Text Box 11"/>
            <p:cNvSpPr txBox="1">
              <a:spLocks noChangeArrowheads="1"/>
            </p:cNvSpPr>
            <p:nvPr/>
          </p:nvSpPr>
          <p:spPr bwMode="auto">
            <a:xfrm>
              <a:off x="3657600" y="3352800"/>
              <a:ext cx="2457450" cy="406400"/>
            </a:xfrm>
            <a:prstGeom prst="rect">
              <a:avLst/>
            </a:prstGeom>
            <a:solidFill>
              <a:srgbClr val="FFFF00"/>
            </a:solidFill>
            <a:ln w="9525">
              <a:solidFill>
                <a:srgbClr val="000000"/>
              </a:solidFill>
              <a:miter lim="800000"/>
              <a:headEnd/>
              <a:tailEnd/>
            </a:ln>
          </p:spPr>
          <p:txBody>
            <a:bodyPr>
              <a:spAutoFit/>
            </a:bodyPr>
            <a:lstStyle/>
            <a:p>
              <a:pPr algn="ctr">
                <a:spcBef>
                  <a:spcPct val="50000"/>
                </a:spcBef>
              </a:pPr>
              <a:r>
                <a:rPr lang="en-US" sz="2000" dirty="0">
                  <a:latin typeface="+mn-lt"/>
                </a:rPr>
                <a:t>Required Fields</a:t>
              </a:r>
            </a:p>
          </p:txBody>
        </p:sp>
        <p:sp>
          <p:nvSpPr>
            <p:cNvPr id="14" name="Text Box 12"/>
            <p:cNvSpPr txBox="1">
              <a:spLocks noChangeArrowheads="1"/>
            </p:cNvSpPr>
            <p:nvPr/>
          </p:nvSpPr>
          <p:spPr bwMode="auto">
            <a:xfrm>
              <a:off x="4940589" y="5887027"/>
              <a:ext cx="2886075" cy="406400"/>
            </a:xfrm>
            <a:prstGeom prst="rect">
              <a:avLst/>
            </a:prstGeom>
            <a:solidFill>
              <a:srgbClr val="FFFF00"/>
            </a:solidFill>
            <a:ln w="9525" algn="ctr">
              <a:solidFill>
                <a:srgbClr val="000000"/>
              </a:solidFill>
              <a:miter lim="800000"/>
              <a:headEnd/>
              <a:tailEnd/>
            </a:ln>
          </p:spPr>
          <p:txBody>
            <a:bodyPr>
              <a:spAutoFit/>
            </a:bodyPr>
            <a:lstStyle/>
            <a:p>
              <a:pPr algn="ctr">
                <a:spcBef>
                  <a:spcPct val="50000"/>
                </a:spcBef>
              </a:pPr>
              <a:r>
                <a:rPr lang="en-US" sz="2000" dirty="0">
                  <a:latin typeface="+mn-lt"/>
                </a:rPr>
                <a:t>Conditional Fields</a:t>
              </a:r>
            </a:p>
          </p:txBody>
        </p:sp>
        <p:sp>
          <p:nvSpPr>
            <p:cNvPr id="15" name="Text Box 13"/>
            <p:cNvSpPr txBox="1">
              <a:spLocks noChangeArrowheads="1"/>
            </p:cNvSpPr>
            <p:nvPr/>
          </p:nvSpPr>
          <p:spPr bwMode="auto">
            <a:xfrm>
              <a:off x="4049713" y="4664652"/>
              <a:ext cx="2743200" cy="406400"/>
            </a:xfrm>
            <a:prstGeom prst="rect">
              <a:avLst/>
            </a:prstGeom>
            <a:solidFill>
              <a:srgbClr val="FFFF00"/>
            </a:solidFill>
            <a:ln w="9525" algn="ctr">
              <a:solidFill>
                <a:srgbClr val="000000"/>
              </a:solidFill>
              <a:miter lim="800000"/>
              <a:headEnd/>
              <a:tailEnd/>
            </a:ln>
          </p:spPr>
          <p:txBody>
            <a:bodyPr>
              <a:spAutoFit/>
            </a:bodyPr>
            <a:lstStyle/>
            <a:p>
              <a:pPr algn="ctr">
                <a:spcBef>
                  <a:spcPct val="50000"/>
                </a:spcBef>
              </a:pPr>
              <a:r>
                <a:rPr lang="en-US" sz="2000" dirty="0">
                  <a:latin typeface="+mn-lt"/>
                </a:rPr>
                <a:t>Optional Fields</a:t>
              </a:r>
            </a:p>
          </p:txBody>
        </p:sp>
        <p:sp>
          <p:nvSpPr>
            <p:cNvPr id="16" name="Line 14"/>
            <p:cNvSpPr>
              <a:spLocks noChangeShapeType="1"/>
            </p:cNvSpPr>
            <p:nvPr/>
          </p:nvSpPr>
          <p:spPr bwMode="auto">
            <a:xfrm>
              <a:off x="4080164" y="5887027"/>
              <a:ext cx="838200" cy="257175"/>
            </a:xfrm>
            <a:prstGeom prst="line">
              <a:avLst/>
            </a:prstGeom>
            <a:noFill/>
            <a:ln w="9525">
              <a:solidFill>
                <a:schemeClr val="tx1"/>
              </a:solidFill>
              <a:round/>
              <a:headEnd/>
              <a:tailEnd/>
            </a:ln>
          </p:spPr>
          <p:txBody>
            <a:bodyPr/>
            <a:lstStyle/>
            <a:p>
              <a:endParaRPr lang="en-US" dirty="0"/>
            </a:p>
          </p:txBody>
        </p:sp>
        <p:sp>
          <p:nvSpPr>
            <p:cNvPr id="17" name="Oval 15"/>
            <p:cNvSpPr>
              <a:spLocks noChangeArrowheads="1"/>
            </p:cNvSpPr>
            <p:nvPr/>
          </p:nvSpPr>
          <p:spPr bwMode="auto">
            <a:xfrm>
              <a:off x="3013364" y="5658427"/>
              <a:ext cx="1066800" cy="40957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8" name="Line 16"/>
            <p:cNvSpPr>
              <a:spLocks noChangeShapeType="1"/>
            </p:cNvSpPr>
            <p:nvPr/>
          </p:nvSpPr>
          <p:spPr bwMode="auto">
            <a:xfrm>
              <a:off x="3211513" y="4969452"/>
              <a:ext cx="838200" cy="0"/>
            </a:xfrm>
            <a:prstGeom prst="line">
              <a:avLst/>
            </a:prstGeom>
            <a:noFill/>
            <a:ln w="9525">
              <a:solidFill>
                <a:schemeClr val="tx1"/>
              </a:solidFill>
              <a:round/>
              <a:headEnd/>
              <a:tailEnd/>
            </a:ln>
          </p:spPr>
          <p:txBody>
            <a:bodyPr/>
            <a:lstStyle/>
            <a:p>
              <a:endParaRPr lang="en-US" dirty="0"/>
            </a:p>
          </p:txBody>
        </p:sp>
        <p:sp>
          <p:nvSpPr>
            <p:cNvPr id="19" name="Oval 17"/>
            <p:cNvSpPr>
              <a:spLocks noChangeArrowheads="1"/>
            </p:cNvSpPr>
            <p:nvPr/>
          </p:nvSpPr>
          <p:spPr bwMode="auto">
            <a:xfrm>
              <a:off x="2327564" y="5734627"/>
              <a:ext cx="685800" cy="3810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20" name="Line 18"/>
            <p:cNvSpPr>
              <a:spLocks noChangeShapeType="1"/>
            </p:cNvSpPr>
            <p:nvPr/>
          </p:nvSpPr>
          <p:spPr bwMode="auto">
            <a:xfrm>
              <a:off x="2738727" y="6104515"/>
              <a:ext cx="2200275" cy="171450"/>
            </a:xfrm>
            <a:prstGeom prst="line">
              <a:avLst/>
            </a:prstGeom>
            <a:noFill/>
            <a:ln w="9525">
              <a:solidFill>
                <a:schemeClr val="tx1"/>
              </a:solidFill>
              <a:round/>
              <a:headEnd/>
              <a:tailEnd/>
            </a:ln>
          </p:spPr>
          <p:txBody>
            <a:bodyPr/>
            <a:lstStyle/>
            <a:p>
              <a:endParaRPr lang="en-US" dirty="0"/>
            </a:p>
          </p:txBody>
        </p:sp>
      </p:grpSp>
    </p:spTree>
    <p:extLst>
      <p:ext uri="{BB962C8B-B14F-4D97-AF65-F5344CB8AC3E}">
        <p14:creationId xmlns:p14="http://schemas.microsoft.com/office/powerpoint/2010/main" val="11288428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Radio Buttons and Checkboxes</a:t>
            </a:r>
          </a:p>
        </p:txBody>
      </p:sp>
      <p:sp>
        <p:nvSpPr>
          <p:cNvPr id="5" name="Slide Number Placeholder 4"/>
          <p:cNvSpPr>
            <a:spLocks noGrp="1"/>
          </p:cNvSpPr>
          <p:nvPr>
            <p:ph type="sldNum" sz="quarter" idx="11"/>
          </p:nvPr>
        </p:nvSpPr>
        <p:spPr>
          <a:xfrm>
            <a:off x="12162117" y="9314173"/>
            <a:ext cx="452438" cy="519112"/>
          </a:xfrm>
        </p:spPr>
        <p:txBody>
          <a:bodyPr/>
          <a:lstStyle/>
          <a:p>
            <a:r>
              <a:rPr lang="en-US" sz="1200" dirty="0">
                <a:latin typeface="Arial" panose="020B0604020202020204" pitchFamily="34" charset="0"/>
                <a:cs typeface="Arial" panose="020B0604020202020204" pitchFamily="34" charset="0"/>
              </a:rPr>
              <a:t>21</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grpSp>
        <p:nvGrpSpPr>
          <p:cNvPr id="8" name="Group 7"/>
          <p:cNvGrpSpPr/>
          <p:nvPr/>
        </p:nvGrpSpPr>
        <p:grpSpPr>
          <a:xfrm>
            <a:off x="990599" y="2789757"/>
            <a:ext cx="11023600" cy="6416675"/>
            <a:chOff x="914400" y="2209800"/>
            <a:chExt cx="7315200" cy="4021138"/>
          </a:xfrm>
        </p:grpSpPr>
        <p:pic>
          <p:nvPicPr>
            <p:cNvPr id="9" name="Picture 30" descr="a0000017"/>
            <p:cNvPicPr>
              <a:picLocks noChangeAspect="1" noChangeArrowheads="1"/>
            </p:cNvPicPr>
            <p:nvPr/>
          </p:nvPicPr>
          <p:blipFill>
            <a:blip r:embed="rId4" cstate="print"/>
            <a:srcRect/>
            <a:stretch>
              <a:fillRect/>
            </a:stretch>
          </p:blipFill>
          <p:spPr bwMode="auto">
            <a:xfrm>
              <a:off x="914400" y="2209800"/>
              <a:ext cx="7315200" cy="4021138"/>
            </a:xfrm>
            <a:prstGeom prst="rect">
              <a:avLst/>
            </a:prstGeom>
            <a:noFill/>
            <a:ln w="9525">
              <a:noFill/>
              <a:miter lim="800000"/>
              <a:headEnd/>
              <a:tailEnd/>
            </a:ln>
          </p:spPr>
        </p:pic>
        <p:sp>
          <p:nvSpPr>
            <p:cNvPr id="10" name="Oval 31"/>
            <p:cNvSpPr>
              <a:spLocks noChangeArrowheads="1"/>
            </p:cNvSpPr>
            <p:nvPr/>
          </p:nvSpPr>
          <p:spPr bwMode="auto">
            <a:xfrm>
              <a:off x="1028700" y="3324225"/>
              <a:ext cx="152400" cy="685800"/>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2" name="Oval 32"/>
            <p:cNvSpPr>
              <a:spLocks noChangeArrowheads="1"/>
            </p:cNvSpPr>
            <p:nvPr/>
          </p:nvSpPr>
          <p:spPr bwMode="auto">
            <a:xfrm>
              <a:off x="1000125" y="4895850"/>
              <a:ext cx="200025" cy="39052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3" name="Oval 33"/>
            <p:cNvSpPr>
              <a:spLocks noChangeArrowheads="1"/>
            </p:cNvSpPr>
            <p:nvPr/>
          </p:nvSpPr>
          <p:spPr bwMode="auto">
            <a:xfrm>
              <a:off x="1047750" y="4133850"/>
              <a:ext cx="133350" cy="314325"/>
            </a:xfrm>
            <a:prstGeom prst="ellipse">
              <a:avLst/>
            </a:prstGeom>
            <a:noFill/>
            <a:ln w="9525">
              <a:solidFill>
                <a:srgbClr val="FF0000"/>
              </a:solidFill>
              <a:round/>
              <a:headEnd/>
              <a:tailEnd/>
            </a:ln>
          </p:spPr>
          <p:txBody>
            <a:bodyPr wrap="none" anchor="ctr"/>
            <a:lstStyle/>
            <a:p>
              <a:endParaRPr lang="en-US" dirty="0">
                <a:latin typeface="Calibri" pitchFamily="34" charset="0"/>
              </a:endParaRPr>
            </a:p>
          </p:txBody>
        </p:sp>
        <p:sp>
          <p:nvSpPr>
            <p:cNvPr id="14" name="Line 34"/>
            <p:cNvSpPr>
              <a:spLocks noChangeShapeType="1"/>
            </p:cNvSpPr>
            <p:nvPr/>
          </p:nvSpPr>
          <p:spPr bwMode="auto">
            <a:xfrm>
              <a:off x="1209675" y="5124450"/>
              <a:ext cx="847725" cy="590550"/>
            </a:xfrm>
            <a:prstGeom prst="line">
              <a:avLst/>
            </a:prstGeom>
            <a:noFill/>
            <a:ln w="9525">
              <a:solidFill>
                <a:schemeClr val="tx1"/>
              </a:solidFill>
              <a:round/>
              <a:headEnd/>
              <a:tailEnd/>
            </a:ln>
          </p:spPr>
          <p:txBody>
            <a:bodyPr/>
            <a:lstStyle/>
            <a:p>
              <a:endParaRPr lang="en-US" dirty="0"/>
            </a:p>
          </p:txBody>
        </p:sp>
        <p:sp>
          <p:nvSpPr>
            <p:cNvPr id="15" name="Line 35"/>
            <p:cNvSpPr>
              <a:spLocks noChangeShapeType="1"/>
            </p:cNvSpPr>
            <p:nvPr/>
          </p:nvSpPr>
          <p:spPr bwMode="auto">
            <a:xfrm>
              <a:off x="1219200" y="4267200"/>
              <a:ext cx="838200" cy="1447800"/>
            </a:xfrm>
            <a:prstGeom prst="line">
              <a:avLst/>
            </a:prstGeom>
            <a:noFill/>
            <a:ln w="9525">
              <a:solidFill>
                <a:schemeClr val="tx1"/>
              </a:solidFill>
              <a:round/>
              <a:headEnd/>
              <a:tailEnd/>
            </a:ln>
          </p:spPr>
          <p:txBody>
            <a:bodyPr/>
            <a:lstStyle/>
            <a:p>
              <a:endParaRPr lang="en-US" dirty="0"/>
            </a:p>
          </p:txBody>
        </p:sp>
        <p:sp>
          <p:nvSpPr>
            <p:cNvPr id="16" name="Line 36"/>
            <p:cNvSpPr>
              <a:spLocks noChangeShapeType="1"/>
            </p:cNvSpPr>
            <p:nvPr/>
          </p:nvSpPr>
          <p:spPr bwMode="auto">
            <a:xfrm>
              <a:off x="1181100" y="3657600"/>
              <a:ext cx="838200" cy="1588"/>
            </a:xfrm>
            <a:prstGeom prst="line">
              <a:avLst/>
            </a:prstGeom>
            <a:noFill/>
            <a:ln w="9525">
              <a:solidFill>
                <a:schemeClr val="tx1"/>
              </a:solidFill>
              <a:round/>
              <a:headEnd/>
              <a:tailEnd/>
            </a:ln>
          </p:spPr>
          <p:txBody>
            <a:bodyPr/>
            <a:lstStyle/>
            <a:p>
              <a:endParaRPr lang="en-US" dirty="0"/>
            </a:p>
          </p:txBody>
        </p:sp>
        <p:sp>
          <p:nvSpPr>
            <p:cNvPr id="17" name="Text Box 37"/>
            <p:cNvSpPr txBox="1">
              <a:spLocks noChangeArrowheads="1"/>
            </p:cNvSpPr>
            <p:nvPr/>
          </p:nvSpPr>
          <p:spPr bwMode="auto">
            <a:xfrm>
              <a:off x="2025650" y="3511550"/>
              <a:ext cx="2470150" cy="406400"/>
            </a:xfrm>
            <a:prstGeom prst="rect">
              <a:avLst/>
            </a:prstGeom>
            <a:solidFill>
              <a:srgbClr val="FFFF00"/>
            </a:solidFill>
            <a:ln w="9525">
              <a:solidFill>
                <a:srgbClr val="000000"/>
              </a:solidFill>
              <a:miter lim="800000"/>
              <a:headEnd/>
              <a:tailEnd/>
            </a:ln>
          </p:spPr>
          <p:txBody>
            <a:bodyPr>
              <a:spAutoFit/>
            </a:bodyPr>
            <a:lstStyle/>
            <a:p>
              <a:pPr algn="ctr">
                <a:spcBef>
                  <a:spcPct val="50000"/>
                </a:spcBef>
              </a:pPr>
              <a:r>
                <a:rPr lang="en-US" sz="2000" dirty="0">
                  <a:latin typeface="+mn-lt"/>
                </a:rPr>
                <a:t>Radio Buttons</a:t>
              </a:r>
            </a:p>
          </p:txBody>
        </p:sp>
        <p:sp>
          <p:nvSpPr>
            <p:cNvPr id="18" name="Text Box 38"/>
            <p:cNvSpPr txBox="1">
              <a:spLocks noChangeArrowheads="1"/>
            </p:cNvSpPr>
            <p:nvPr/>
          </p:nvSpPr>
          <p:spPr bwMode="auto">
            <a:xfrm>
              <a:off x="2063750" y="5651500"/>
              <a:ext cx="2203450" cy="406400"/>
            </a:xfrm>
            <a:prstGeom prst="rect">
              <a:avLst/>
            </a:prstGeom>
            <a:solidFill>
              <a:srgbClr val="FFFF00"/>
            </a:solidFill>
            <a:ln w="9525" algn="ctr">
              <a:solidFill>
                <a:srgbClr val="000000"/>
              </a:solidFill>
              <a:miter lim="800000"/>
              <a:headEnd/>
              <a:tailEnd/>
            </a:ln>
          </p:spPr>
          <p:txBody>
            <a:bodyPr>
              <a:spAutoFit/>
            </a:bodyPr>
            <a:lstStyle/>
            <a:p>
              <a:pPr algn="ctr">
                <a:spcBef>
                  <a:spcPct val="50000"/>
                </a:spcBef>
              </a:pPr>
              <a:r>
                <a:rPr lang="en-US" sz="2000" dirty="0">
                  <a:latin typeface="+mn-lt"/>
                </a:rPr>
                <a:t>Checkboxes</a:t>
              </a:r>
            </a:p>
          </p:txBody>
        </p:sp>
      </p:grpSp>
    </p:spTree>
    <p:extLst>
      <p:ext uri="{BB962C8B-B14F-4D97-AF65-F5344CB8AC3E}">
        <p14:creationId xmlns:p14="http://schemas.microsoft.com/office/powerpoint/2010/main" val="12853074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Status Bar System Messages</a:t>
            </a:r>
          </a:p>
        </p:txBody>
      </p:sp>
      <p:sp>
        <p:nvSpPr>
          <p:cNvPr id="5" name="Slide Number Placeholder 4"/>
          <p:cNvSpPr>
            <a:spLocks noGrp="1"/>
          </p:cNvSpPr>
          <p:nvPr>
            <p:ph type="sldNum" sz="quarter" idx="11"/>
          </p:nvPr>
        </p:nvSpPr>
        <p:spPr>
          <a:xfrm>
            <a:off x="12120562" y="9234488"/>
            <a:ext cx="452438" cy="519112"/>
          </a:xfrm>
        </p:spPr>
        <p:txBody>
          <a:bodyPr/>
          <a:lstStyle/>
          <a:p>
            <a:r>
              <a:rPr lang="en-US" sz="1200" dirty="0">
                <a:latin typeface="Arial" panose="020B0604020202020204" pitchFamily="34" charset="0"/>
                <a:cs typeface="Arial" panose="020B0604020202020204" pitchFamily="34" charset="0"/>
              </a:rPr>
              <a:t>22</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sp>
        <p:nvSpPr>
          <p:cNvPr id="3" name="Rectangle 2"/>
          <p:cNvSpPr/>
          <p:nvPr/>
        </p:nvSpPr>
        <p:spPr>
          <a:xfrm>
            <a:off x="361950" y="3099126"/>
            <a:ext cx="12211050" cy="6709529"/>
          </a:xfrm>
          <a:prstGeom prst="rect">
            <a:avLst/>
          </a:prstGeom>
        </p:spPr>
        <p:txBody>
          <a:bodyPr wrap="square">
            <a:spAutoFit/>
          </a:bodyPr>
          <a:lstStyle/>
          <a:p>
            <a:pPr algn="l">
              <a:lnSpc>
                <a:spcPct val="105000"/>
              </a:lnSpc>
              <a:defRPr/>
            </a:pPr>
            <a:r>
              <a:rPr lang="en-US" sz="3100" dirty="0"/>
              <a:t>Status Bar</a:t>
            </a:r>
          </a:p>
          <a:p>
            <a:pPr lvl="1" algn="l">
              <a:lnSpc>
                <a:spcPct val="105000"/>
              </a:lnSpc>
              <a:buFont typeface="Arial" pitchFamily="34" charset="0"/>
              <a:buChar char="•"/>
              <a:defRPr/>
            </a:pPr>
            <a:r>
              <a:rPr lang="en-US" sz="2600" dirty="0"/>
              <a:t>The Status Bar is located in the lower left corner of the screen. It displays information such as warning and error messages. There are three different types of status messages. Review the message types listed below.</a:t>
            </a:r>
          </a:p>
          <a:p>
            <a:pPr algn="l">
              <a:lnSpc>
                <a:spcPct val="105000"/>
              </a:lnSpc>
              <a:buFont typeface="Arial" pitchFamily="34" charset="0"/>
              <a:buChar char="•"/>
              <a:defRPr/>
            </a:pPr>
            <a:endParaRPr lang="en-US" sz="2600" dirty="0"/>
          </a:p>
          <a:p>
            <a:pPr algn="l">
              <a:lnSpc>
                <a:spcPct val="105000"/>
              </a:lnSpc>
              <a:defRPr/>
            </a:pPr>
            <a:r>
              <a:rPr lang="en-US" sz="3100" dirty="0"/>
              <a:t>Message Type Description</a:t>
            </a:r>
          </a:p>
          <a:p>
            <a:pPr marL="731520" lvl="2" algn="l">
              <a:lnSpc>
                <a:spcPct val="105000"/>
              </a:lnSpc>
              <a:spcAft>
                <a:spcPts val="600"/>
              </a:spcAft>
              <a:defRPr/>
            </a:pPr>
            <a:r>
              <a:rPr lang="en-US" sz="2600" u="sng" dirty="0"/>
              <a:t>Error Message</a:t>
            </a:r>
            <a:r>
              <a:rPr lang="en-US" sz="2600" dirty="0"/>
              <a:t> - Messages indicating incorrect entry in the system such as required or inaccurate data. You will not be able to continue with your transaction until these messages are addressed.</a:t>
            </a:r>
            <a:r>
              <a:rPr lang="en-US" sz="2200" dirty="0"/>
              <a:t> </a:t>
            </a:r>
          </a:p>
          <a:p>
            <a:pPr marL="731520" lvl="1" algn="l">
              <a:lnSpc>
                <a:spcPct val="105000"/>
              </a:lnSpc>
              <a:spcAft>
                <a:spcPts val="600"/>
              </a:spcAft>
              <a:defRPr/>
            </a:pPr>
            <a:r>
              <a:rPr lang="en-US" sz="2600" u="sng" dirty="0"/>
              <a:t>Information Message</a:t>
            </a:r>
            <a:r>
              <a:rPr lang="en-US" sz="2600" dirty="0"/>
              <a:t> - Affirmative system message or messages displaying information on a transaction. </a:t>
            </a:r>
          </a:p>
          <a:p>
            <a:pPr marL="731520" lvl="1" algn="l">
              <a:lnSpc>
                <a:spcPct val="105000"/>
              </a:lnSpc>
              <a:defRPr/>
            </a:pPr>
            <a:r>
              <a:rPr lang="en-US" sz="2600" u="sng" dirty="0"/>
              <a:t>Warning Message</a:t>
            </a:r>
            <a:r>
              <a:rPr lang="en-US" sz="2600" dirty="0"/>
              <a:t> - Messages that identify information that may possibly be an error. These messages may or may not allow you to continue with your transaction, depending on its function within the system. </a:t>
            </a:r>
          </a:p>
          <a:p>
            <a:pPr marL="731520" lvl="1">
              <a:lnSpc>
                <a:spcPct val="105000"/>
              </a:lnSpc>
              <a:defRPr/>
            </a:pPr>
            <a:endParaRPr lang="en-US" sz="2600" dirty="0"/>
          </a:p>
        </p:txBody>
      </p:sp>
      <p:pic>
        <p:nvPicPr>
          <p:cNvPr id="6" name="Picture 5"/>
          <p:cNvPicPr>
            <a:picLocks noChangeAspect="1"/>
          </p:cNvPicPr>
          <p:nvPr/>
        </p:nvPicPr>
        <p:blipFill>
          <a:blip r:embed="rId4"/>
          <a:stretch>
            <a:fillRect/>
          </a:stretch>
        </p:blipFill>
        <p:spPr>
          <a:xfrm>
            <a:off x="239713" y="5829300"/>
            <a:ext cx="884238" cy="2744157"/>
          </a:xfrm>
          <a:prstGeom prst="rect">
            <a:avLst/>
          </a:prstGeom>
        </p:spPr>
      </p:pic>
    </p:spTree>
    <p:extLst>
      <p:ext uri="{BB962C8B-B14F-4D97-AF65-F5344CB8AC3E}">
        <p14:creationId xmlns:p14="http://schemas.microsoft.com/office/powerpoint/2010/main" val="335659460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Wildcard Characters</a:t>
            </a:r>
          </a:p>
        </p:txBody>
      </p:sp>
      <p:sp>
        <p:nvSpPr>
          <p:cNvPr id="5" name="Slide Number Placeholder 4"/>
          <p:cNvSpPr>
            <a:spLocks noGrp="1"/>
          </p:cNvSpPr>
          <p:nvPr>
            <p:ph type="sldNum" sz="quarter" idx="11"/>
          </p:nvPr>
        </p:nvSpPr>
        <p:spPr>
          <a:xfrm>
            <a:off x="12156281" y="9234488"/>
            <a:ext cx="452438" cy="519112"/>
          </a:xfrm>
        </p:spPr>
        <p:txBody>
          <a:bodyPr/>
          <a:lstStyle/>
          <a:p>
            <a:r>
              <a:rPr lang="en-US" sz="1200" dirty="0">
                <a:latin typeface="Arial" panose="020B0604020202020204" pitchFamily="34" charset="0"/>
                <a:cs typeface="Arial" panose="020B0604020202020204" pitchFamily="34" charset="0"/>
              </a:rPr>
              <a:t>23</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dirty="0"/>
              <a:t/>
            </a:r>
            <a:br>
              <a:rPr lang="en-US" dirty="0"/>
            </a:br>
            <a:endParaRPr lang="en-US" dirty="0"/>
          </a:p>
          <a:p>
            <a:pPr hangingPunct="1"/>
            <a:endParaRPr lang="en-US" dirty="0"/>
          </a:p>
          <a:p>
            <a:pPr hangingPunct="1"/>
            <a:endParaRPr lang="en-US" sz="2600" dirty="0"/>
          </a:p>
          <a:p>
            <a:pPr hangingPunct="1"/>
            <a:endParaRPr lang="en-US" dirty="0"/>
          </a:p>
        </p:txBody>
      </p:sp>
      <p:sp>
        <p:nvSpPr>
          <p:cNvPr id="3" name="Rectangle 2"/>
          <p:cNvSpPr/>
          <p:nvPr/>
        </p:nvSpPr>
        <p:spPr>
          <a:xfrm>
            <a:off x="685800" y="3119023"/>
            <a:ext cx="11696700" cy="5786199"/>
          </a:xfrm>
          <a:prstGeom prst="rect">
            <a:avLst/>
          </a:prstGeom>
        </p:spPr>
        <p:txBody>
          <a:bodyPr wrap="square">
            <a:spAutoFit/>
          </a:bodyPr>
          <a:lstStyle/>
          <a:p>
            <a:pPr algn="l"/>
            <a:r>
              <a:rPr lang="en-US" sz="3200" dirty="0">
                <a:latin typeface="Arial" panose="020B0604020202020204" pitchFamily="34" charset="0"/>
                <a:cs typeface="Arial" panose="020B0604020202020204" pitchFamily="34" charset="0"/>
              </a:rPr>
              <a:t>Using Wildcard Characters </a:t>
            </a:r>
          </a:p>
          <a:p>
            <a:pPr lvl="1" algn="l"/>
            <a:r>
              <a:rPr lang="en-US" sz="2800" dirty="0">
                <a:latin typeface="Arial" panose="020B0604020202020204" pitchFamily="34" charset="0"/>
                <a:cs typeface="Arial" panose="020B0604020202020204" pitchFamily="34" charset="0"/>
              </a:rPr>
              <a:t>- Performing wildcard search will increase system performance since fewer records will be pulled from the system.</a:t>
            </a:r>
          </a:p>
          <a:p>
            <a:pPr lvl="1" algn="l"/>
            <a:endParaRPr lang="en-US" sz="2800" dirty="0">
              <a:latin typeface="Arial" panose="020B0604020202020204" pitchFamily="34" charset="0"/>
              <a:cs typeface="Arial" panose="020B0604020202020204" pitchFamily="34" charset="0"/>
            </a:endParaRPr>
          </a:p>
          <a:p>
            <a:pPr lvl="1" algn="l"/>
            <a:r>
              <a:rPr lang="en-US" sz="3200" dirty="0">
                <a:latin typeface="Arial" panose="020B0604020202020204" pitchFamily="34" charset="0"/>
                <a:cs typeface="Arial" panose="020B0604020202020204" pitchFamily="34" charset="0"/>
              </a:rPr>
              <a:t>Here are some examples of using a Wildcard search:</a:t>
            </a:r>
          </a:p>
          <a:p>
            <a:pPr lvl="1" algn="l"/>
            <a:endParaRPr lang="en-US" sz="2600" dirty="0">
              <a:latin typeface="Arial" panose="020B0604020202020204" pitchFamily="34" charset="0"/>
              <a:cs typeface="Arial" panose="020B0604020202020204" pitchFamily="34" charset="0"/>
            </a:endParaRPr>
          </a:p>
          <a:p>
            <a:pPr marL="342900" lvl="2"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Placing the * at the end of a string causes the system to return all records that begin with the letters before the *. </a:t>
            </a:r>
          </a:p>
          <a:p>
            <a:pPr marL="342900" lvl="2"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Placing the * at the beginning of a string, the system will find all records that contains the characters at the end.</a:t>
            </a:r>
          </a:p>
          <a:p>
            <a:pPr marL="342900" lvl="2"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If you place the * at the beginning and end of the string, the system returns all records that contain the string at the beginning, middle, and/or end. </a:t>
            </a:r>
          </a:p>
        </p:txBody>
      </p:sp>
    </p:spTree>
    <p:extLst>
      <p:ext uri="{BB962C8B-B14F-4D97-AF65-F5344CB8AC3E}">
        <p14:creationId xmlns:p14="http://schemas.microsoft.com/office/powerpoint/2010/main" val="35613303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Match-codes</a:t>
            </a:r>
          </a:p>
        </p:txBody>
      </p:sp>
      <p:sp>
        <p:nvSpPr>
          <p:cNvPr id="5" name="Slide Number Placeholder 4"/>
          <p:cNvSpPr>
            <a:spLocks noGrp="1"/>
          </p:cNvSpPr>
          <p:nvPr>
            <p:ph type="sldNum" sz="quarter" idx="11"/>
          </p:nvPr>
        </p:nvSpPr>
        <p:spPr>
          <a:xfrm>
            <a:off x="12197976" y="9214898"/>
            <a:ext cx="452438" cy="519112"/>
          </a:xfrm>
        </p:spPr>
        <p:txBody>
          <a:bodyPr/>
          <a:lstStyle/>
          <a:p>
            <a:r>
              <a:rPr lang="en-US" sz="1200" dirty="0">
                <a:latin typeface="Arial" panose="020B0604020202020204" pitchFamily="34" charset="0"/>
                <a:cs typeface="Arial" panose="020B0604020202020204" pitchFamily="34" charset="0"/>
              </a:rPr>
              <a:t>24</a:t>
            </a:r>
          </a:p>
        </p:txBody>
      </p:sp>
      <p:sp>
        <p:nvSpPr>
          <p:cNvPr id="11" name="Rectangle 3"/>
          <p:cNvSpPr txBox="1">
            <a:spLocks noChangeArrowheads="1"/>
          </p:cNvSpPr>
          <p:nvPr/>
        </p:nvSpPr>
        <p:spPr>
          <a:xfrm>
            <a:off x="685800" y="2168524"/>
            <a:ext cx="8001000" cy="4537075"/>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hangingPunct="1">
              <a:buFontTx/>
              <a:buNone/>
            </a:pPr>
            <a:r>
              <a:rPr lang="en-US"/>
              <a:t/>
            </a:r>
            <a:br>
              <a:rPr lang="en-US"/>
            </a:br>
            <a:endParaRPr lang="en-US"/>
          </a:p>
          <a:p>
            <a:pPr hangingPunct="1"/>
            <a:endParaRPr lang="en-US"/>
          </a:p>
          <a:p>
            <a:pPr hangingPunct="1"/>
            <a:endParaRPr lang="en-US" sz="2600"/>
          </a:p>
          <a:p>
            <a:pPr hangingPunct="1"/>
            <a:endParaRPr lang="en-US" dirty="0"/>
          </a:p>
        </p:txBody>
      </p:sp>
      <p:pic>
        <p:nvPicPr>
          <p:cNvPr id="2" name="Picture 1"/>
          <p:cNvPicPr>
            <a:picLocks noChangeAspect="1"/>
          </p:cNvPicPr>
          <p:nvPr/>
        </p:nvPicPr>
        <p:blipFill>
          <a:blip r:embed="rId3"/>
          <a:stretch>
            <a:fillRect/>
          </a:stretch>
        </p:blipFill>
        <p:spPr>
          <a:xfrm>
            <a:off x="2847154" y="4037641"/>
            <a:ext cx="7998645" cy="4535817"/>
          </a:xfrm>
          <a:prstGeom prst="rect">
            <a:avLst/>
          </a:prstGeom>
        </p:spPr>
      </p:pic>
      <p:grpSp>
        <p:nvGrpSpPr>
          <p:cNvPr id="8" name="Group 7"/>
          <p:cNvGrpSpPr/>
          <p:nvPr/>
        </p:nvGrpSpPr>
        <p:grpSpPr>
          <a:xfrm>
            <a:off x="1136315" y="3402932"/>
            <a:ext cx="10732168" cy="6156993"/>
            <a:chOff x="838200" y="2746375"/>
            <a:chExt cx="7924800" cy="3654425"/>
          </a:xfrm>
        </p:grpSpPr>
        <p:pic>
          <p:nvPicPr>
            <p:cNvPr id="9" name="Picture 9" descr="a0000022"/>
            <p:cNvPicPr>
              <a:picLocks noChangeAspect="1" noChangeArrowheads="1"/>
            </p:cNvPicPr>
            <p:nvPr/>
          </p:nvPicPr>
          <p:blipFill>
            <a:blip r:embed="rId4" cstate="print"/>
            <a:srcRect b="33429"/>
            <a:stretch>
              <a:fillRect/>
            </a:stretch>
          </p:blipFill>
          <p:spPr bwMode="auto">
            <a:xfrm>
              <a:off x="838200" y="3124200"/>
              <a:ext cx="7105650" cy="2600325"/>
            </a:xfrm>
            <a:prstGeom prst="rect">
              <a:avLst/>
            </a:prstGeom>
            <a:noFill/>
            <a:ln w="9525">
              <a:solidFill>
                <a:schemeClr val="tx1"/>
              </a:solidFill>
              <a:miter lim="800000"/>
              <a:headEnd/>
              <a:tailEnd/>
            </a:ln>
          </p:spPr>
        </p:pic>
        <p:sp>
          <p:nvSpPr>
            <p:cNvPr id="10" name="Text Box 12"/>
            <p:cNvSpPr txBox="1">
              <a:spLocks noChangeArrowheads="1"/>
            </p:cNvSpPr>
            <p:nvPr/>
          </p:nvSpPr>
          <p:spPr bwMode="auto">
            <a:xfrm>
              <a:off x="2286000" y="4800600"/>
              <a:ext cx="2286000" cy="406400"/>
            </a:xfrm>
            <a:prstGeom prst="rect">
              <a:avLst/>
            </a:prstGeom>
            <a:solidFill>
              <a:srgbClr val="FFFF00"/>
            </a:solidFill>
            <a:ln w="9525">
              <a:solidFill>
                <a:srgbClr val="000000"/>
              </a:solidFill>
              <a:miter lim="800000"/>
              <a:headEnd/>
              <a:tailEnd/>
            </a:ln>
          </p:spPr>
          <p:txBody>
            <a:bodyPr>
              <a:spAutoFit/>
            </a:bodyPr>
            <a:lstStyle/>
            <a:p>
              <a:pPr algn="ctr">
                <a:spcBef>
                  <a:spcPct val="50000"/>
                </a:spcBef>
              </a:pPr>
              <a:r>
                <a:rPr lang="en-US" sz="2000" dirty="0">
                  <a:latin typeface="+mn-lt"/>
                </a:rPr>
                <a:t>Matchcode Icon</a:t>
              </a:r>
            </a:p>
          </p:txBody>
        </p:sp>
        <p:sp>
          <p:nvSpPr>
            <p:cNvPr id="12" name="Rectangle 9"/>
            <p:cNvSpPr>
              <a:spLocks noChangeArrowheads="1"/>
            </p:cNvSpPr>
            <p:nvPr/>
          </p:nvSpPr>
          <p:spPr bwMode="auto">
            <a:xfrm>
              <a:off x="2273300" y="3695700"/>
              <a:ext cx="152400" cy="152400"/>
            </a:xfrm>
            <a:prstGeom prst="rect">
              <a:avLst/>
            </a:prstGeom>
            <a:noFill/>
            <a:ln w="22225">
              <a:solidFill>
                <a:srgbClr val="FF0000"/>
              </a:solidFill>
              <a:miter lim="800000"/>
              <a:headEnd type="none" w="sm" len="sm"/>
              <a:tailEnd type="none" w="sm" len="sm"/>
            </a:ln>
          </p:spPr>
          <p:txBody>
            <a:bodyPr wrap="none" anchor="ctr"/>
            <a:lstStyle/>
            <a:p>
              <a:endParaRPr lang="en-US" dirty="0">
                <a:latin typeface="Calibri" pitchFamily="34" charset="0"/>
              </a:endParaRPr>
            </a:p>
          </p:txBody>
        </p:sp>
        <p:sp>
          <p:nvSpPr>
            <p:cNvPr id="13" name="Line 11"/>
            <p:cNvSpPr>
              <a:spLocks noChangeShapeType="1"/>
            </p:cNvSpPr>
            <p:nvPr/>
          </p:nvSpPr>
          <p:spPr bwMode="auto">
            <a:xfrm flipH="1" flipV="1">
              <a:off x="2438400" y="3810000"/>
              <a:ext cx="914400" cy="990600"/>
            </a:xfrm>
            <a:prstGeom prst="line">
              <a:avLst/>
            </a:prstGeom>
            <a:noFill/>
            <a:ln w="19050">
              <a:solidFill>
                <a:schemeClr val="tx1"/>
              </a:solidFill>
              <a:round/>
              <a:headEnd type="none" w="sm" len="sm"/>
              <a:tailEnd type="triangle" w="sm" len="sm"/>
            </a:ln>
          </p:spPr>
          <p:txBody>
            <a:bodyPr/>
            <a:lstStyle/>
            <a:p>
              <a:endParaRPr lang="en-US" dirty="0"/>
            </a:p>
          </p:txBody>
        </p:sp>
        <p:pic>
          <p:nvPicPr>
            <p:cNvPr id="14" name="Picture 11"/>
            <p:cNvPicPr>
              <a:picLocks noChangeAspect="1" noChangeArrowheads="1"/>
            </p:cNvPicPr>
            <p:nvPr/>
          </p:nvPicPr>
          <p:blipFill>
            <a:blip r:embed="rId5" cstate="print"/>
            <a:srcRect r="32654" b="41057"/>
            <a:stretch>
              <a:fillRect/>
            </a:stretch>
          </p:blipFill>
          <p:spPr bwMode="auto">
            <a:xfrm>
              <a:off x="4953000" y="2746375"/>
              <a:ext cx="3810000" cy="3254375"/>
            </a:xfrm>
            <a:prstGeom prst="rect">
              <a:avLst/>
            </a:prstGeom>
            <a:noFill/>
            <a:ln w="9525">
              <a:solidFill>
                <a:schemeClr val="tx1"/>
              </a:solidFill>
              <a:miter lim="800000"/>
              <a:headEnd/>
              <a:tailEnd/>
            </a:ln>
          </p:spPr>
        </p:pic>
        <p:sp>
          <p:nvSpPr>
            <p:cNvPr id="15" name="Text Box 13"/>
            <p:cNvSpPr txBox="1">
              <a:spLocks noChangeArrowheads="1"/>
            </p:cNvSpPr>
            <p:nvPr/>
          </p:nvSpPr>
          <p:spPr bwMode="auto">
            <a:xfrm>
              <a:off x="2286000" y="5991225"/>
              <a:ext cx="2497138" cy="409575"/>
            </a:xfrm>
            <a:prstGeom prst="rect">
              <a:avLst/>
            </a:prstGeom>
            <a:solidFill>
              <a:srgbClr val="FFFF00"/>
            </a:solidFill>
            <a:ln w="12700">
              <a:solidFill>
                <a:schemeClr val="tx1"/>
              </a:solidFill>
              <a:miter lim="800000"/>
              <a:headEnd type="none" w="sm" len="sm"/>
              <a:tailEnd type="none" w="sm" len="sm"/>
            </a:ln>
          </p:spPr>
          <p:txBody>
            <a:bodyPr wrap="none">
              <a:spAutoFit/>
            </a:bodyPr>
            <a:lstStyle/>
            <a:p>
              <a:pPr algn="ctr"/>
              <a:r>
                <a:rPr lang="en-US" sz="2000" dirty="0">
                  <a:latin typeface="+mn-lt"/>
                </a:rPr>
                <a:t>Wildcard Characters</a:t>
              </a:r>
            </a:p>
          </p:txBody>
        </p:sp>
        <p:sp>
          <p:nvSpPr>
            <p:cNvPr id="16" name="Line 14"/>
            <p:cNvSpPr>
              <a:spLocks noChangeShapeType="1"/>
            </p:cNvSpPr>
            <p:nvPr/>
          </p:nvSpPr>
          <p:spPr bwMode="auto">
            <a:xfrm flipV="1">
              <a:off x="4800600" y="5029200"/>
              <a:ext cx="2133600" cy="1143000"/>
            </a:xfrm>
            <a:prstGeom prst="line">
              <a:avLst/>
            </a:prstGeom>
            <a:noFill/>
            <a:ln w="19050">
              <a:solidFill>
                <a:schemeClr val="tx1"/>
              </a:solidFill>
              <a:round/>
              <a:headEnd type="none" w="sm" len="sm"/>
              <a:tailEnd type="triangle" w="sm" len="sm"/>
            </a:ln>
          </p:spPr>
          <p:txBody>
            <a:bodyPr/>
            <a:lstStyle/>
            <a:p>
              <a:endParaRPr lang="en-US" dirty="0"/>
            </a:p>
          </p:txBody>
        </p:sp>
      </p:grpSp>
      <p:sp>
        <p:nvSpPr>
          <p:cNvPr id="3" name="Rectangle 2"/>
          <p:cNvSpPr/>
          <p:nvPr/>
        </p:nvSpPr>
        <p:spPr>
          <a:xfrm>
            <a:off x="1136315" y="2859411"/>
            <a:ext cx="10732167" cy="954107"/>
          </a:xfrm>
          <a:prstGeom prst="rect">
            <a:avLst/>
          </a:prstGeom>
        </p:spPr>
        <p:txBody>
          <a:bodyPr wrap="square">
            <a:spAutoFit/>
          </a:bodyPr>
          <a:lstStyle/>
          <a:p>
            <a:pPr lvl="1" algn="l">
              <a:buFont typeface="Arial" panose="020B0604020202020204" pitchFamily="34" charset="0"/>
              <a:buChar char="•"/>
            </a:pPr>
            <a:r>
              <a:rPr lang="en-US" sz="2800" dirty="0"/>
              <a:t>Match-codes allow users to select or search for a value from a list. </a:t>
            </a:r>
          </a:p>
        </p:txBody>
      </p:sp>
    </p:spTree>
    <p:extLst>
      <p:ext uri="{BB962C8B-B14F-4D97-AF65-F5344CB8AC3E}">
        <p14:creationId xmlns:p14="http://schemas.microsoft.com/office/powerpoint/2010/main" val="40259613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txBox="1">
            <a:spLocks/>
          </p:cNvSpPr>
          <p:nvPr/>
        </p:nvSpPr>
        <p:spPr>
          <a:xfrm>
            <a:off x="12180724" y="9234488"/>
            <a:ext cx="452438" cy="519112"/>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r>
              <a:rPr lang="en-US" sz="1200" dirty="0">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19545798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Question"/>
          <p:cNvSpPr txBox="1"/>
          <p:nvPr/>
        </p:nvSpPr>
        <p:spPr>
          <a:xfrm>
            <a:off x="681116" y="1695923"/>
            <a:ext cx="11822758" cy="13952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500" b="1">
                <a:solidFill>
                  <a:srgbClr val="1B72AE"/>
                </a:solidFill>
                <a:latin typeface="+mj-lt"/>
                <a:ea typeface="+mj-ea"/>
                <a:cs typeface="+mj-cs"/>
                <a:sym typeface="Helvetica"/>
              </a:defRPr>
            </a:lvl1pPr>
          </a:lstStyle>
          <a:p>
            <a:pPr marL="166688"/>
            <a:r>
              <a:rPr lang="en-US" sz="2800" dirty="0">
                <a:solidFill>
                  <a:schemeClr val="tx1"/>
                </a:solidFill>
                <a:latin typeface="Arial" panose="020B0604020202020204" pitchFamily="34" charset="0"/>
                <a:cs typeface="Arial" panose="020B0604020202020204" pitchFamily="34" charset="0"/>
              </a:rPr>
              <a:t>Q. In order for the processor to begin a transaction, a ____ code needs to be entered in the ________ field (line), and then press enter.</a:t>
            </a:r>
          </a:p>
        </p:txBody>
      </p:sp>
      <p:sp>
        <p:nvSpPr>
          <p:cNvPr id="32" name="Question"/>
          <p:cNvSpPr txBox="1"/>
          <p:nvPr/>
        </p:nvSpPr>
        <p:spPr>
          <a:xfrm>
            <a:off x="824148" y="4208142"/>
            <a:ext cx="11746558" cy="5334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500" b="1">
                <a:solidFill>
                  <a:srgbClr val="1B72AE"/>
                </a:solidFill>
                <a:latin typeface="+mj-lt"/>
                <a:ea typeface="+mj-ea"/>
                <a:cs typeface="+mj-cs"/>
                <a:sym typeface="Helvetica"/>
              </a:defRPr>
            </a:lvl1pPr>
          </a:lstStyle>
          <a:p>
            <a:r>
              <a:rPr lang="en-US" sz="2800" dirty="0">
                <a:solidFill>
                  <a:schemeClr val="tx1"/>
                </a:solidFill>
                <a:latin typeface="Arial" panose="020B0604020202020204" pitchFamily="34" charset="0"/>
                <a:cs typeface="Arial" panose="020B0604020202020204" pitchFamily="34" charset="0"/>
              </a:rPr>
              <a:t>Q. List the three types of Data Entry Fields.</a:t>
            </a:r>
          </a:p>
        </p:txBody>
      </p:sp>
      <p:sp>
        <p:nvSpPr>
          <p:cNvPr id="35" name="Question"/>
          <p:cNvSpPr txBox="1"/>
          <p:nvPr/>
        </p:nvSpPr>
        <p:spPr>
          <a:xfrm>
            <a:off x="843198" y="5905451"/>
            <a:ext cx="11660676" cy="5334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500" b="1">
                <a:solidFill>
                  <a:srgbClr val="1B72AE"/>
                </a:solidFill>
                <a:latin typeface="+mj-lt"/>
                <a:ea typeface="+mj-ea"/>
                <a:cs typeface="+mj-cs"/>
                <a:sym typeface="Helvetica"/>
              </a:defRPr>
            </a:lvl1pPr>
          </a:lstStyle>
          <a:p>
            <a:r>
              <a:rPr lang="en-US" sz="2800" dirty="0">
                <a:solidFill>
                  <a:schemeClr val="tx1"/>
                </a:solidFill>
                <a:latin typeface="Arial" panose="020B0604020202020204" pitchFamily="34" charset="0"/>
                <a:cs typeface="Arial" panose="020B0604020202020204" pitchFamily="34" charset="0"/>
              </a:rPr>
              <a:t>Q. What allows users to select or search for a value from a list?</a:t>
            </a:r>
            <a:endParaRPr dirty="0">
              <a:solidFill>
                <a:schemeClr val="tx1"/>
              </a:solidFill>
              <a:latin typeface="Arial" panose="020B0604020202020204" pitchFamily="34" charset="0"/>
              <a:cs typeface="Arial" panose="020B0604020202020204" pitchFamily="34" charset="0"/>
            </a:endParaRPr>
          </a:p>
        </p:txBody>
      </p:sp>
      <p:sp>
        <p:nvSpPr>
          <p:cNvPr id="11" name="Slide Number Placeholder 4"/>
          <p:cNvSpPr txBox="1">
            <a:spLocks/>
          </p:cNvSpPr>
          <p:nvPr/>
        </p:nvSpPr>
        <p:spPr>
          <a:xfrm>
            <a:off x="12118268" y="9251844"/>
            <a:ext cx="452438" cy="519112"/>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r>
              <a:rPr lang="en-US" sz="1200" dirty="0">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253293909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Info here"/>
          <p:cNvSpPr txBox="1"/>
          <p:nvPr/>
        </p:nvSpPr>
        <p:spPr>
          <a:xfrm>
            <a:off x="4655426" y="2104037"/>
            <a:ext cx="7788625" cy="487313"/>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lvl="1" algn="l">
              <a:defRPr sz="2500">
                <a:latin typeface="+mj-lt"/>
                <a:ea typeface="+mj-ea"/>
                <a:cs typeface="+mj-cs"/>
                <a:sym typeface="Helvetica"/>
              </a:defRPr>
            </a:pPr>
            <a:r>
              <a:rPr lang="en-US" sz="2500" dirty="0">
                <a:latin typeface="Arial" panose="020B0604020202020204" pitchFamily="34" charset="0"/>
                <a:ea typeface="+mj-ea"/>
                <a:cs typeface="Arial" panose="020B0604020202020204" pitchFamily="34" charset="0"/>
                <a:sym typeface="Helvetica"/>
              </a:rPr>
              <a:t>Communicate GFEBS Overview</a:t>
            </a:r>
          </a:p>
        </p:txBody>
      </p:sp>
      <p:sp>
        <p:nvSpPr>
          <p:cNvPr id="3" name="Rectangle"/>
          <p:cNvSpPr/>
          <p:nvPr/>
        </p:nvSpPr>
        <p:spPr>
          <a:xfrm>
            <a:off x="255720" y="6445930"/>
            <a:ext cx="3954054" cy="787402"/>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4" name="S T A N D A R D"/>
          <p:cNvSpPr txBox="1"/>
          <p:nvPr/>
        </p:nvSpPr>
        <p:spPr>
          <a:xfrm>
            <a:off x="764146" y="6560230"/>
            <a:ext cx="2937198"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S T A N D A R D</a:t>
            </a:r>
          </a:p>
        </p:txBody>
      </p:sp>
      <p:sp>
        <p:nvSpPr>
          <p:cNvPr id="5" name="Rectangle"/>
          <p:cNvSpPr/>
          <p:nvPr/>
        </p:nvSpPr>
        <p:spPr>
          <a:xfrm>
            <a:off x="255720" y="1989737"/>
            <a:ext cx="3954054" cy="787403"/>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6" name="A C T I O N"/>
          <p:cNvSpPr txBox="1"/>
          <p:nvPr/>
        </p:nvSpPr>
        <p:spPr>
          <a:xfrm>
            <a:off x="1187749" y="2104037"/>
            <a:ext cx="208999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rPr dirty="0"/>
              <a:t>A C T I O N</a:t>
            </a:r>
          </a:p>
        </p:txBody>
      </p:sp>
      <p:sp>
        <p:nvSpPr>
          <p:cNvPr id="7" name="Rectangle"/>
          <p:cNvSpPr/>
          <p:nvPr/>
        </p:nvSpPr>
        <p:spPr>
          <a:xfrm>
            <a:off x="255720" y="3782204"/>
            <a:ext cx="3954054" cy="787400"/>
          </a:xfrm>
          <a:prstGeom prst="rect">
            <a:avLst/>
          </a:prstGeom>
          <a:solidFill>
            <a:srgbClr val="002060"/>
          </a:solidFill>
          <a:ln w="12700">
            <a:miter lim="400000"/>
          </a:ln>
        </p:spPr>
        <p:txBody>
          <a:bodyPr lIns="50800" tIns="50800" rIns="50800" bIns="50800" anchor="ctr"/>
          <a:lstStyle/>
          <a:p>
            <a:pPr>
              <a:defRPr sz="2200">
                <a:solidFill>
                  <a:srgbClr val="14507A"/>
                </a:solidFill>
              </a:defRPr>
            </a:pPr>
            <a:endParaRPr sz="2200">
              <a:solidFill>
                <a:srgbClr val="14507A"/>
              </a:solidFill>
            </a:endParaRPr>
          </a:p>
        </p:txBody>
      </p:sp>
      <p:sp>
        <p:nvSpPr>
          <p:cNvPr id="8" name="C O N D I T I O N"/>
          <p:cNvSpPr txBox="1"/>
          <p:nvPr/>
        </p:nvSpPr>
        <p:spPr>
          <a:xfrm>
            <a:off x="683314" y="3871789"/>
            <a:ext cx="309886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b="1">
                <a:solidFill>
                  <a:srgbClr val="FFFFFF"/>
                </a:solidFill>
                <a:latin typeface="+mj-lt"/>
                <a:ea typeface="+mj-ea"/>
                <a:cs typeface="+mj-cs"/>
                <a:sym typeface="Helvetica"/>
              </a:defRPr>
            </a:lvl1pPr>
          </a:lstStyle>
          <a:p>
            <a:r>
              <a:t>C O N D I T I O N</a:t>
            </a:r>
          </a:p>
        </p:txBody>
      </p:sp>
      <p:sp>
        <p:nvSpPr>
          <p:cNvPr id="9" name="Classroom environment with access to:…"/>
          <p:cNvSpPr txBox="1"/>
          <p:nvPr/>
        </p:nvSpPr>
        <p:spPr>
          <a:xfrm>
            <a:off x="4613218" y="3455964"/>
            <a:ext cx="7788625" cy="1949252"/>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r>
              <a:rPr lang="en-US" dirty="0">
                <a:latin typeface="Arial" panose="020B0604020202020204" pitchFamily="34" charset="0"/>
                <a:cs typeface="Arial" panose="020B0604020202020204" pitchFamily="34" charset="0"/>
              </a:rPr>
              <a:t>FC Leaders in a classroom environment working individually or as a member of a small group, using DFAS-IN Manual 37-100, FM 1-06, self-study exercises, personal experiences, practical exercises, handouts, and discussion.</a:t>
            </a:r>
            <a:endParaRPr lang="en-US" dirty="0">
              <a:cs typeface="Arial" panose="020B0604020202020204" pitchFamily="34" charset="0"/>
            </a:endParaRPr>
          </a:p>
        </p:txBody>
      </p:sp>
      <p:sp>
        <p:nvSpPr>
          <p:cNvPr id="10" name="Met when:…"/>
          <p:cNvSpPr txBox="1"/>
          <p:nvPr/>
        </p:nvSpPr>
        <p:spPr>
          <a:xfrm>
            <a:off x="4593127" y="6049670"/>
            <a:ext cx="7758699" cy="1579920"/>
          </a:xfrm>
          <a:prstGeom prst="rect">
            <a:avLst/>
          </a:prstGeom>
          <a:solidFill>
            <a:srgbClr val="FFFFFF"/>
          </a:solidFill>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US" dirty="0">
                <a:latin typeface="Arial" panose="020B0604020202020204" pitchFamily="34" charset="0"/>
                <a:cs typeface="Arial" panose="020B0604020202020204" pitchFamily="34" charset="0"/>
              </a:rPr>
              <a:t>- Communicate the goals of GFEBS in a clear and concise manner and without error</a:t>
            </a:r>
          </a:p>
          <a:p>
            <a:pPr algn="l"/>
            <a:r>
              <a:rPr lang="en-US" dirty="0">
                <a:latin typeface="Arial" panose="020B0604020202020204" pitchFamily="34" charset="0"/>
                <a:cs typeface="Arial" panose="020B0604020202020204" pitchFamily="34" charset="0"/>
              </a:rPr>
              <a:t>- Communicate the SAP platform for GFEBS without error</a:t>
            </a:r>
          </a:p>
        </p:txBody>
      </p:sp>
      <p:sp>
        <p:nvSpPr>
          <p:cNvPr id="11" name="Slide Number Placeholder 4"/>
          <p:cNvSpPr txBox="1">
            <a:spLocks/>
          </p:cNvSpPr>
          <p:nvPr/>
        </p:nvSpPr>
        <p:spPr>
          <a:xfrm>
            <a:off x="9666401" y="9327432"/>
            <a:ext cx="2777651"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algn="r">
              <a:defRPr/>
            </a:pPr>
            <a:r>
              <a:rPr lang="en-US" sz="1200" dirty="0">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9186946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3061314"/>
            <a:ext cx="11766550" cy="5878532"/>
          </a:xfrm>
          <a:prstGeom prst="rect">
            <a:avLst/>
          </a:prstGeom>
        </p:spPr>
        <p:txBody>
          <a:bodyPr wrap="square">
            <a:spAutoFit/>
          </a:bodyPr>
          <a:lstStyle/>
          <a:p>
            <a:pPr algn="l"/>
            <a:r>
              <a:rPr lang="en-US" sz="3200" dirty="0">
                <a:latin typeface="Arial" panose="020B0604020202020204" pitchFamily="34" charset="0"/>
                <a:cs typeface="Arial" panose="020B0604020202020204" pitchFamily="34" charset="0"/>
              </a:rPr>
              <a:t>What is General Fund Enterprise Business System (GFEBS)?</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A web-based financial, asset, and accounting management system that provides the Army relevant, reliable, and timely financial information </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GFEBS standardizes and streamlines financial business processes</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GFEBS has been deployed to over 200 locations, supporting thousands of end-users</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GFEBS integrates several different modules to access the same database and use the same master data.  Master data includes vendors, functional locations, etc. </a:t>
            </a:r>
          </a:p>
          <a:p>
            <a:pPr algn="l"/>
            <a:endParaRPr lang="en-US" dirty="0"/>
          </a:p>
        </p:txBody>
      </p:sp>
      <p:sp>
        <p:nvSpPr>
          <p:cNvPr id="4" name="TextBox 3"/>
          <p:cNvSpPr txBox="1"/>
          <p:nvPr/>
        </p:nvSpPr>
        <p:spPr>
          <a:xfrm>
            <a:off x="0" y="1971584"/>
            <a:ext cx="13004799" cy="795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500" b="1" dirty="0">
                <a:latin typeface="Arial" panose="020B0604020202020204" pitchFamily="34" charset="0"/>
                <a:cs typeface="Arial" panose="020B0604020202020204" pitchFamily="34" charset="0"/>
              </a:rPr>
              <a:t>Describe GFEBS Concepts</a:t>
            </a:r>
            <a:endParaRPr kumimoji="0" lang="en-US" sz="45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Medium"/>
            </a:endParaRPr>
          </a:p>
        </p:txBody>
      </p:sp>
      <p:sp>
        <p:nvSpPr>
          <p:cNvPr id="7" name="Slide Number Placeholder 6"/>
          <p:cNvSpPr>
            <a:spLocks noGrp="1"/>
          </p:cNvSpPr>
          <p:nvPr>
            <p:ph type="sldNum" sz="quarter" idx="11"/>
          </p:nvPr>
        </p:nvSpPr>
        <p:spPr>
          <a:xfrm>
            <a:off x="12168981" y="9234488"/>
            <a:ext cx="452438" cy="519112"/>
          </a:xfrm>
        </p:spPr>
        <p:txBody>
          <a:bodyPr/>
          <a:lstStyle/>
          <a:p>
            <a:r>
              <a:rPr lang="en-US" sz="12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9051383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3241951"/>
            <a:ext cx="11006051" cy="4154984"/>
          </a:xfrm>
          <a:prstGeom prst="rect">
            <a:avLst/>
          </a:prstGeom>
        </p:spPr>
        <p:txBody>
          <a:bodyPr wrap="square">
            <a:spAutoFit/>
          </a:bodyPr>
          <a:lstStyle/>
          <a:p>
            <a:pPr marL="457200" indent="-457200" algn="l" defTabSz="855663">
              <a:spcBef>
                <a:spcPct val="5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Provide decision support information to sustain Army  Warfighting capability</a:t>
            </a:r>
          </a:p>
          <a:p>
            <a:pPr marL="457200" indent="-457200" algn="l" defTabSz="855663">
              <a:spcBef>
                <a:spcPct val="5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Provide analytic data and tools to support Institutional Adaptation </a:t>
            </a:r>
          </a:p>
          <a:p>
            <a:pPr marL="457200" indent="-457200" algn="l" defTabSz="855663">
              <a:spcBef>
                <a:spcPct val="5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Reduce the cost of business operations </a:t>
            </a:r>
          </a:p>
          <a:p>
            <a:pPr marL="457200" indent="-457200" algn="l" defTabSz="855663">
              <a:spcBef>
                <a:spcPct val="50000"/>
              </a:spcBef>
              <a:buFont typeface="Arial" panose="020B0604020202020204" pitchFamily="34" charset="0"/>
              <a:buChar char="•"/>
              <a:defRPr/>
            </a:pPr>
            <a:r>
              <a:rPr lang="en-US" sz="3200" dirty="0">
                <a:latin typeface="Arial" panose="020B0604020202020204" pitchFamily="34" charset="0"/>
                <a:cs typeface="Arial" panose="020B0604020202020204" pitchFamily="34" charset="0"/>
              </a:rPr>
              <a:t>Improve accountability and stewardship</a:t>
            </a:r>
          </a:p>
          <a:p>
            <a:pPr marL="342900" indent="-342900" algn="l">
              <a:buFont typeface="Arial" panose="020B0604020202020204" pitchFamily="34" charset="0"/>
              <a:buChar char="•"/>
            </a:pPr>
            <a:endParaRPr lang="en-US" dirty="0"/>
          </a:p>
        </p:txBody>
      </p:sp>
      <p:sp>
        <p:nvSpPr>
          <p:cNvPr id="4" name="TextBox 3"/>
          <p:cNvSpPr txBox="1"/>
          <p:nvPr/>
        </p:nvSpPr>
        <p:spPr>
          <a:xfrm>
            <a:off x="0" y="1948502"/>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b="1" dirty="0">
                <a:latin typeface="Arial" panose="020B0604020202020204" pitchFamily="34" charset="0"/>
                <a:cs typeface="Arial" panose="020B0604020202020204" pitchFamily="34" charset="0"/>
              </a:rPr>
              <a:t>Goals</a:t>
            </a:r>
          </a:p>
        </p:txBody>
      </p:sp>
      <p:sp>
        <p:nvSpPr>
          <p:cNvPr id="5" name="Slide Number Placeholder 4"/>
          <p:cNvSpPr>
            <a:spLocks noGrp="1"/>
          </p:cNvSpPr>
          <p:nvPr>
            <p:ph type="sldNum" sz="quarter" idx="11"/>
          </p:nvPr>
        </p:nvSpPr>
        <p:spPr>
          <a:xfrm>
            <a:off x="11953701" y="9234488"/>
            <a:ext cx="452438" cy="519112"/>
          </a:xfrm>
        </p:spPr>
        <p:txBody>
          <a:bodyPr/>
          <a:lstStyle/>
          <a:p>
            <a:r>
              <a:rPr lang="en-US" sz="1200" dirty="0">
                <a:latin typeface="Arial" panose="020B0604020202020204" pitchFamily="34" charset="0"/>
                <a:cs typeface="Arial" panose="020B0604020202020204" pitchFamily="34" charset="0"/>
              </a:rPr>
              <a:t>4</a:t>
            </a:r>
          </a:p>
        </p:txBody>
      </p:sp>
      <p:pic>
        <p:nvPicPr>
          <p:cNvPr id="2" name="Picture 1"/>
          <p:cNvPicPr>
            <a:picLocks noChangeAspect="1"/>
          </p:cNvPicPr>
          <p:nvPr/>
        </p:nvPicPr>
        <p:blipFill>
          <a:blip r:embed="rId3"/>
          <a:stretch>
            <a:fillRect/>
          </a:stretch>
        </p:blipFill>
        <p:spPr>
          <a:xfrm>
            <a:off x="1795305" y="7676491"/>
            <a:ext cx="9310740" cy="1623878"/>
          </a:xfrm>
          <a:prstGeom prst="rect">
            <a:avLst/>
          </a:prstGeom>
        </p:spPr>
      </p:pic>
    </p:spTree>
    <p:extLst>
      <p:ext uri="{BB962C8B-B14F-4D97-AF65-F5344CB8AC3E}">
        <p14:creationId xmlns:p14="http://schemas.microsoft.com/office/powerpoint/2010/main" val="16314012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System Overview</a:t>
            </a:r>
            <a:endParaRPr lang="en-US" sz="45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0329" y="3137647"/>
            <a:ext cx="12664140" cy="6615953"/>
          </a:xfrm>
          <a:prstGeom prst="rect">
            <a:avLst/>
          </a:prstGeom>
        </p:spPr>
      </p:pic>
    </p:spTree>
    <p:extLst>
      <p:ext uri="{BB962C8B-B14F-4D97-AF65-F5344CB8AC3E}">
        <p14:creationId xmlns:p14="http://schemas.microsoft.com/office/powerpoint/2010/main" val="41689390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a:picLocks noChangeAspect="1"/>
          </p:cNvPicPr>
          <p:nvPr/>
        </p:nvPicPr>
        <p:blipFill>
          <a:blip r:embed="rId3"/>
          <a:stretch>
            <a:fillRect/>
          </a:stretch>
        </p:blipFill>
        <p:spPr>
          <a:xfrm>
            <a:off x="139888" y="2704021"/>
            <a:ext cx="12722132" cy="5249006"/>
          </a:xfrm>
          <a:prstGeom prst="rect">
            <a:avLst/>
          </a:prstGeom>
        </p:spPr>
      </p:pic>
      <p:grpSp>
        <p:nvGrpSpPr>
          <p:cNvPr id="124" name="Group 123"/>
          <p:cNvGrpSpPr/>
          <p:nvPr/>
        </p:nvGrpSpPr>
        <p:grpSpPr>
          <a:xfrm>
            <a:off x="6278390" y="3035870"/>
            <a:ext cx="1310754" cy="1100652"/>
            <a:chOff x="6278390" y="3035870"/>
            <a:chExt cx="1310754" cy="1100652"/>
          </a:xfrm>
        </p:grpSpPr>
        <p:pic>
          <p:nvPicPr>
            <p:cNvPr id="35" name="Picture 34"/>
            <p:cNvPicPr>
              <a:picLocks noChangeAspect="1"/>
            </p:cNvPicPr>
            <p:nvPr/>
          </p:nvPicPr>
          <p:blipFill>
            <a:blip r:embed="rId4"/>
            <a:stretch>
              <a:fillRect/>
            </a:stretch>
          </p:blipFill>
          <p:spPr>
            <a:xfrm>
              <a:off x="6278390" y="3035870"/>
              <a:ext cx="1310754" cy="1100652"/>
            </a:xfrm>
            <a:prstGeom prst="rect">
              <a:avLst/>
            </a:prstGeom>
            <a:effectLst>
              <a:glow rad="228600">
                <a:schemeClr val="accent4">
                  <a:satMod val="175000"/>
                  <a:alpha val="40000"/>
                </a:schemeClr>
              </a:glow>
            </a:effectLst>
          </p:spPr>
        </p:pic>
        <p:sp>
          <p:nvSpPr>
            <p:cNvPr id="22" name="Text Box 18"/>
            <p:cNvSpPr txBox="1">
              <a:spLocks noChangeArrowheads="1"/>
            </p:cNvSpPr>
            <p:nvPr/>
          </p:nvSpPr>
          <p:spPr bwMode="auto">
            <a:xfrm>
              <a:off x="6712885" y="3379365"/>
              <a:ext cx="457176"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FI</a:t>
              </a:r>
            </a:p>
          </p:txBody>
        </p:sp>
      </p:grpSp>
      <p:grpSp>
        <p:nvGrpSpPr>
          <p:cNvPr id="119" name="Group 118"/>
          <p:cNvGrpSpPr/>
          <p:nvPr/>
        </p:nvGrpSpPr>
        <p:grpSpPr>
          <a:xfrm>
            <a:off x="6287506" y="4321680"/>
            <a:ext cx="1312147" cy="1101945"/>
            <a:chOff x="6279978" y="4528797"/>
            <a:chExt cx="1312147" cy="1101945"/>
          </a:xfrm>
        </p:grpSpPr>
        <p:pic>
          <p:nvPicPr>
            <p:cNvPr id="3" name="Picture 2"/>
            <p:cNvPicPr>
              <a:picLocks noChangeAspect="1"/>
            </p:cNvPicPr>
            <p:nvPr/>
          </p:nvPicPr>
          <p:blipFill>
            <a:blip r:embed="rId5"/>
            <a:stretch>
              <a:fillRect/>
            </a:stretch>
          </p:blipFill>
          <p:spPr>
            <a:xfrm>
              <a:off x="6279978" y="4528797"/>
              <a:ext cx="1312147" cy="1101945"/>
            </a:xfrm>
            <a:prstGeom prst="rect">
              <a:avLst/>
            </a:prstGeom>
            <a:effectLst>
              <a:glow rad="228600">
                <a:schemeClr val="accent4">
                  <a:satMod val="175000"/>
                  <a:alpha val="40000"/>
                </a:schemeClr>
              </a:glow>
            </a:effectLst>
          </p:spPr>
        </p:pic>
        <p:sp>
          <p:nvSpPr>
            <p:cNvPr id="23" name="Text Box 19"/>
            <p:cNvSpPr txBox="1">
              <a:spLocks noChangeArrowheads="1"/>
            </p:cNvSpPr>
            <p:nvPr/>
          </p:nvSpPr>
          <p:spPr bwMode="auto">
            <a:xfrm>
              <a:off x="6627125" y="4876958"/>
              <a:ext cx="628696"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FM</a:t>
              </a:r>
            </a:p>
          </p:txBody>
        </p:sp>
      </p:grpSp>
      <p:grpSp>
        <p:nvGrpSpPr>
          <p:cNvPr id="120" name="Group 119"/>
          <p:cNvGrpSpPr/>
          <p:nvPr/>
        </p:nvGrpSpPr>
        <p:grpSpPr>
          <a:xfrm>
            <a:off x="6284508" y="5608864"/>
            <a:ext cx="1310754" cy="1100652"/>
            <a:chOff x="6286096" y="5743086"/>
            <a:chExt cx="1310754" cy="1100652"/>
          </a:xfrm>
        </p:grpSpPr>
        <p:pic>
          <p:nvPicPr>
            <p:cNvPr id="43" name="Picture 42"/>
            <p:cNvPicPr>
              <a:picLocks noChangeAspect="1"/>
            </p:cNvPicPr>
            <p:nvPr/>
          </p:nvPicPr>
          <p:blipFill>
            <a:blip r:embed="rId4"/>
            <a:stretch>
              <a:fillRect/>
            </a:stretch>
          </p:blipFill>
          <p:spPr>
            <a:xfrm>
              <a:off x="6286096" y="5743086"/>
              <a:ext cx="1310754" cy="1100652"/>
            </a:xfrm>
            <a:prstGeom prst="rect">
              <a:avLst/>
            </a:prstGeom>
            <a:effectLst>
              <a:glow rad="228600">
                <a:schemeClr val="accent4">
                  <a:satMod val="175000"/>
                  <a:alpha val="40000"/>
                </a:schemeClr>
              </a:glow>
            </a:effectLst>
          </p:spPr>
        </p:pic>
        <p:sp>
          <p:nvSpPr>
            <p:cNvPr id="24" name="Text Box 20"/>
            <p:cNvSpPr txBox="1">
              <a:spLocks noChangeArrowheads="1"/>
            </p:cNvSpPr>
            <p:nvPr/>
          </p:nvSpPr>
          <p:spPr bwMode="auto">
            <a:xfrm>
              <a:off x="6603900" y="6113564"/>
              <a:ext cx="612668"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SC</a:t>
              </a:r>
            </a:p>
          </p:txBody>
        </p:sp>
      </p:grpSp>
      <p:grpSp>
        <p:nvGrpSpPr>
          <p:cNvPr id="121" name="Group 120"/>
          <p:cNvGrpSpPr/>
          <p:nvPr/>
        </p:nvGrpSpPr>
        <p:grpSpPr>
          <a:xfrm>
            <a:off x="4881563" y="6090841"/>
            <a:ext cx="1310754" cy="1100652"/>
            <a:chOff x="4881563" y="6090841"/>
            <a:chExt cx="1310754" cy="1100652"/>
          </a:xfrm>
        </p:grpSpPr>
        <p:pic>
          <p:nvPicPr>
            <p:cNvPr id="36" name="Picture 35"/>
            <p:cNvPicPr>
              <a:picLocks noChangeAspect="1"/>
            </p:cNvPicPr>
            <p:nvPr/>
          </p:nvPicPr>
          <p:blipFill>
            <a:blip r:embed="rId4"/>
            <a:stretch>
              <a:fillRect/>
            </a:stretch>
          </p:blipFill>
          <p:spPr>
            <a:xfrm>
              <a:off x="4881563" y="6090841"/>
              <a:ext cx="1310754" cy="1100652"/>
            </a:xfrm>
            <a:prstGeom prst="rect">
              <a:avLst/>
            </a:prstGeom>
            <a:effectLst>
              <a:glow rad="228600">
                <a:schemeClr val="accent4">
                  <a:satMod val="175000"/>
                  <a:alpha val="40000"/>
                </a:schemeClr>
              </a:glow>
            </a:effectLst>
          </p:spPr>
        </p:pic>
        <p:sp>
          <p:nvSpPr>
            <p:cNvPr id="25" name="Text Box 21"/>
            <p:cNvSpPr txBox="1">
              <a:spLocks noChangeArrowheads="1"/>
            </p:cNvSpPr>
            <p:nvPr/>
          </p:nvSpPr>
          <p:spPr bwMode="auto">
            <a:xfrm>
              <a:off x="5201445" y="6405205"/>
              <a:ext cx="663963"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CM</a:t>
              </a:r>
            </a:p>
          </p:txBody>
        </p:sp>
      </p:grpSp>
      <p:grpSp>
        <p:nvGrpSpPr>
          <p:cNvPr id="117" name="Group 116"/>
          <p:cNvGrpSpPr/>
          <p:nvPr/>
        </p:nvGrpSpPr>
        <p:grpSpPr>
          <a:xfrm>
            <a:off x="546344" y="5603230"/>
            <a:ext cx="1310754" cy="1100652"/>
            <a:chOff x="546426" y="5738363"/>
            <a:chExt cx="1310754" cy="1100652"/>
          </a:xfrm>
        </p:grpSpPr>
        <p:pic>
          <p:nvPicPr>
            <p:cNvPr id="39" name="Picture 38"/>
            <p:cNvPicPr>
              <a:picLocks noChangeAspect="1"/>
            </p:cNvPicPr>
            <p:nvPr/>
          </p:nvPicPr>
          <p:blipFill>
            <a:blip r:embed="rId4"/>
            <a:stretch>
              <a:fillRect/>
            </a:stretch>
          </p:blipFill>
          <p:spPr>
            <a:xfrm>
              <a:off x="546426" y="5738363"/>
              <a:ext cx="1310754" cy="1100652"/>
            </a:xfrm>
            <a:prstGeom prst="rect">
              <a:avLst/>
            </a:prstGeom>
            <a:effectLst>
              <a:glow rad="228600">
                <a:schemeClr val="accent4">
                  <a:satMod val="175000"/>
                  <a:alpha val="40000"/>
                </a:schemeClr>
              </a:glow>
            </a:effectLst>
          </p:spPr>
        </p:pic>
        <p:sp>
          <p:nvSpPr>
            <p:cNvPr id="26" name="Text Box 22"/>
            <p:cNvSpPr txBox="1">
              <a:spLocks noChangeArrowheads="1"/>
            </p:cNvSpPr>
            <p:nvPr/>
          </p:nvSpPr>
          <p:spPr bwMode="auto">
            <a:xfrm>
              <a:off x="882101" y="6036967"/>
              <a:ext cx="595035"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PS</a:t>
              </a:r>
            </a:p>
          </p:txBody>
        </p:sp>
      </p:grpSp>
      <p:grpSp>
        <p:nvGrpSpPr>
          <p:cNvPr id="115" name="Group 114"/>
          <p:cNvGrpSpPr/>
          <p:nvPr/>
        </p:nvGrpSpPr>
        <p:grpSpPr>
          <a:xfrm>
            <a:off x="552013" y="3035870"/>
            <a:ext cx="1310754" cy="1153080"/>
            <a:chOff x="546426" y="3019141"/>
            <a:chExt cx="1310754" cy="1280271"/>
          </a:xfrm>
        </p:grpSpPr>
        <p:pic>
          <p:nvPicPr>
            <p:cNvPr id="41" name="Picture 40"/>
            <p:cNvPicPr>
              <a:picLocks noChangeAspect="1"/>
            </p:cNvPicPr>
            <p:nvPr/>
          </p:nvPicPr>
          <p:blipFill>
            <a:blip r:embed="rId4"/>
            <a:stretch>
              <a:fillRect/>
            </a:stretch>
          </p:blipFill>
          <p:spPr>
            <a:xfrm>
              <a:off x="546426" y="3019141"/>
              <a:ext cx="1310754" cy="1280271"/>
            </a:xfrm>
            <a:prstGeom prst="rect">
              <a:avLst/>
            </a:prstGeom>
            <a:effectLst>
              <a:glow rad="228600">
                <a:schemeClr val="accent4">
                  <a:satMod val="175000"/>
                  <a:alpha val="40000"/>
                </a:schemeClr>
              </a:glow>
            </a:effectLst>
          </p:spPr>
        </p:pic>
        <p:sp>
          <p:nvSpPr>
            <p:cNvPr id="27" name="Text Box 23"/>
            <p:cNvSpPr txBox="1">
              <a:spLocks noChangeArrowheads="1"/>
            </p:cNvSpPr>
            <p:nvPr/>
          </p:nvSpPr>
          <p:spPr bwMode="auto">
            <a:xfrm>
              <a:off x="872968" y="3447519"/>
              <a:ext cx="646332"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PM</a:t>
              </a:r>
            </a:p>
          </p:txBody>
        </p:sp>
      </p:grpSp>
      <p:grpSp>
        <p:nvGrpSpPr>
          <p:cNvPr id="116" name="Group 115"/>
          <p:cNvGrpSpPr/>
          <p:nvPr/>
        </p:nvGrpSpPr>
        <p:grpSpPr>
          <a:xfrm>
            <a:off x="541727" y="4355779"/>
            <a:ext cx="1310754" cy="1100652"/>
            <a:chOff x="560453" y="4528797"/>
            <a:chExt cx="1310754" cy="1100652"/>
          </a:xfrm>
        </p:grpSpPr>
        <p:pic>
          <p:nvPicPr>
            <p:cNvPr id="40" name="Picture 39"/>
            <p:cNvPicPr>
              <a:picLocks noChangeAspect="1"/>
            </p:cNvPicPr>
            <p:nvPr/>
          </p:nvPicPr>
          <p:blipFill>
            <a:blip r:embed="rId4"/>
            <a:stretch>
              <a:fillRect/>
            </a:stretch>
          </p:blipFill>
          <p:spPr>
            <a:xfrm>
              <a:off x="560453" y="4528797"/>
              <a:ext cx="1310754" cy="1100652"/>
            </a:xfrm>
            <a:prstGeom prst="rect">
              <a:avLst/>
            </a:prstGeom>
            <a:effectLst>
              <a:glow rad="228600">
                <a:schemeClr val="accent4">
                  <a:satMod val="175000"/>
                  <a:alpha val="40000"/>
                </a:schemeClr>
              </a:glow>
            </a:effectLst>
          </p:spPr>
        </p:pic>
        <p:sp>
          <p:nvSpPr>
            <p:cNvPr id="28" name="Text Box 24"/>
            <p:cNvSpPr txBox="1">
              <a:spLocks noChangeArrowheads="1"/>
            </p:cNvSpPr>
            <p:nvPr/>
          </p:nvSpPr>
          <p:spPr bwMode="auto">
            <a:xfrm>
              <a:off x="909957" y="4880239"/>
              <a:ext cx="612668"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RP</a:t>
              </a:r>
            </a:p>
          </p:txBody>
        </p:sp>
      </p:grpSp>
      <p:grpSp>
        <p:nvGrpSpPr>
          <p:cNvPr id="122" name="Group 121"/>
          <p:cNvGrpSpPr/>
          <p:nvPr/>
        </p:nvGrpSpPr>
        <p:grpSpPr>
          <a:xfrm>
            <a:off x="3425823" y="6109924"/>
            <a:ext cx="1310754" cy="1100652"/>
            <a:chOff x="3404362" y="6166964"/>
            <a:chExt cx="1310754" cy="1100652"/>
          </a:xfrm>
        </p:grpSpPr>
        <p:pic>
          <p:nvPicPr>
            <p:cNvPr id="37" name="Picture 36"/>
            <p:cNvPicPr>
              <a:picLocks noChangeAspect="1"/>
            </p:cNvPicPr>
            <p:nvPr/>
          </p:nvPicPr>
          <p:blipFill>
            <a:blip r:embed="rId4"/>
            <a:stretch>
              <a:fillRect/>
            </a:stretch>
          </p:blipFill>
          <p:spPr>
            <a:xfrm>
              <a:off x="3404362" y="6166964"/>
              <a:ext cx="1310754" cy="1100652"/>
            </a:xfrm>
            <a:prstGeom prst="rect">
              <a:avLst/>
            </a:prstGeom>
            <a:effectLst>
              <a:glow rad="228600">
                <a:schemeClr val="accent4">
                  <a:satMod val="175000"/>
                  <a:alpha val="40000"/>
                </a:schemeClr>
              </a:glow>
            </a:effectLst>
          </p:spPr>
        </p:pic>
        <p:sp>
          <p:nvSpPr>
            <p:cNvPr id="29" name="Text Box 25"/>
            <p:cNvSpPr txBox="1">
              <a:spLocks noChangeArrowheads="1"/>
            </p:cNvSpPr>
            <p:nvPr/>
          </p:nvSpPr>
          <p:spPr bwMode="auto">
            <a:xfrm>
              <a:off x="3727757" y="6433862"/>
              <a:ext cx="663963"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RM</a:t>
              </a:r>
            </a:p>
          </p:txBody>
        </p:sp>
      </p:grpSp>
      <p:grpSp>
        <p:nvGrpSpPr>
          <p:cNvPr id="123" name="Group 122"/>
          <p:cNvGrpSpPr/>
          <p:nvPr/>
        </p:nvGrpSpPr>
        <p:grpSpPr>
          <a:xfrm>
            <a:off x="2009580" y="6119721"/>
            <a:ext cx="1310754" cy="1100652"/>
            <a:chOff x="2009580" y="6119721"/>
            <a:chExt cx="1310754" cy="1100652"/>
          </a:xfrm>
        </p:grpSpPr>
        <p:pic>
          <p:nvPicPr>
            <p:cNvPr id="38" name="Picture 37"/>
            <p:cNvPicPr>
              <a:picLocks noChangeAspect="1"/>
            </p:cNvPicPr>
            <p:nvPr/>
          </p:nvPicPr>
          <p:blipFill>
            <a:blip r:embed="rId4"/>
            <a:stretch>
              <a:fillRect/>
            </a:stretch>
          </p:blipFill>
          <p:spPr>
            <a:xfrm>
              <a:off x="2009580" y="6119721"/>
              <a:ext cx="1310754" cy="1100652"/>
            </a:xfrm>
            <a:prstGeom prst="rect">
              <a:avLst/>
            </a:prstGeom>
            <a:effectLst>
              <a:glow rad="228600">
                <a:schemeClr val="accent4">
                  <a:satMod val="175000"/>
                  <a:alpha val="40000"/>
                </a:schemeClr>
              </a:glow>
            </a:effectLst>
          </p:spPr>
        </p:pic>
        <p:sp>
          <p:nvSpPr>
            <p:cNvPr id="30" name="Text Box 26"/>
            <p:cNvSpPr txBox="1">
              <a:spLocks noChangeArrowheads="1"/>
            </p:cNvSpPr>
            <p:nvPr/>
          </p:nvSpPr>
          <p:spPr bwMode="auto">
            <a:xfrm>
              <a:off x="2347594" y="6433861"/>
              <a:ext cx="612668" cy="396895"/>
            </a:xfrm>
            <a:prstGeom prst="rect">
              <a:avLst/>
            </a:prstGeom>
            <a:noFill/>
            <a:ln w="12700">
              <a:noFill/>
              <a:miter lim="800000"/>
              <a:headEnd type="none" w="sm" len="sm"/>
              <a:tailEnd type="none" w="sm" len="sm"/>
            </a:ln>
          </p:spPr>
          <p:txBody>
            <a:bodyPr wrap="none">
              <a:spAutoFit/>
            </a:bodyPr>
            <a:lstStyle/>
            <a:p>
              <a:r>
                <a:rPr lang="en-US" b="1" dirty="0">
                  <a:solidFill>
                    <a:schemeClr val="bg1"/>
                  </a:solidFill>
                  <a:effectLst>
                    <a:outerShdw blurRad="38100" dist="38100" dir="2700000" algn="tl">
                      <a:srgbClr val="000000">
                        <a:alpha val="43137"/>
                      </a:srgbClr>
                    </a:outerShdw>
                  </a:effectLst>
                  <a:latin typeface="+mn-lt"/>
                </a:rPr>
                <a:t>EA</a:t>
              </a:r>
            </a:p>
          </p:txBody>
        </p:sp>
      </p:grpSp>
      <p:sp>
        <p:nvSpPr>
          <p:cNvPr id="31" name="Text Box 28"/>
          <p:cNvSpPr txBox="1">
            <a:spLocks noChangeArrowheads="1"/>
          </p:cNvSpPr>
          <p:nvPr/>
        </p:nvSpPr>
        <p:spPr bwMode="auto">
          <a:xfrm>
            <a:off x="3821529" y="3217573"/>
            <a:ext cx="269000" cy="737246"/>
          </a:xfrm>
          <a:prstGeom prst="rect">
            <a:avLst/>
          </a:prstGeom>
          <a:noFill/>
          <a:ln w="12700">
            <a:noFill/>
            <a:miter lim="800000"/>
            <a:headEnd type="none" w="sm" len="sm"/>
            <a:tailEnd type="none" w="sm" len="sm"/>
          </a:ln>
        </p:spPr>
        <p:txBody>
          <a:bodyPr wrap="none">
            <a:spAutoFit/>
          </a:bodyPr>
          <a:lstStyle/>
          <a:p>
            <a:pPr algn="ctr"/>
            <a:endParaRPr lang="en-US" sz="3600" b="1" dirty="0">
              <a:latin typeface="+mn-lt"/>
            </a:endParaRPr>
          </a:p>
        </p:txBody>
      </p:sp>
      <p:grpSp>
        <p:nvGrpSpPr>
          <p:cNvPr id="118" name="Group 117"/>
          <p:cNvGrpSpPr/>
          <p:nvPr/>
        </p:nvGrpSpPr>
        <p:grpSpPr>
          <a:xfrm>
            <a:off x="1979742" y="3222600"/>
            <a:ext cx="4258156" cy="2623416"/>
            <a:chOff x="1979742" y="3222600"/>
            <a:chExt cx="4258156" cy="2623416"/>
          </a:xfrm>
        </p:grpSpPr>
        <p:pic>
          <p:nvPicPr>
            <p:cNvPr id="2" name="Picture 1"/>
            <p:cNvPicPr>
              <a:picLocks noChangeAspect="1"/>
            </p:cNvPicPr>
            <p:nvPr/>
          </p:nvPicPr>
          <p:blipFill>
            <a:blip r:embed="rId6"/>
            <a:stretch>
              <a:fillRect/>
            </a:stretch>
          </p:blipFill>
          <p:spPr>
            <a:xfrm>
              <a:off x="1979742" y="3222600"/>
              <a:ext cx="4258156" cy="2623416"/>
            </a:xfrm>
            <a:prstGeom prst="rect">
              <a:avLst/>
            </a:prstGeom>
            <a:effectLst>
              <a:glow rad="228600">
                <a:schemeClr val="accent4">
                  <a:satMod val="175000"/>
                  <a:alpha val="40000"/>
                </a:schemeClr>
              </a:glo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0788" y="4015287"/>
              <a:ext cx="3460825" cy="1210642"/>
            </a:xfrm>
            <a:prstGeom prst="rect">
              <a:avLst/>
            </a:prstGeom>
            <a:effectLst>
              <a:glow rad="139700">
                <a:schemeClr val="accent4">
                  <a:satMod val="175000"/>
                  <a:alpha val="40000"/>
                </a:schemeClr>
              </a:glow>
            </a:effectLst>
          </p:spPr>
        </p:pic>
      </p:grpSp>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GFEBS Modules</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2106276" y="9322999"/>
            <a:ext cx="452438" cy="519112"/>
          </a:xfrm>
        </p:spPr>
        <p:txBody>
          <a:bodyPr/>
          <a:lstStyle/>
          <a:p>
            <a:r>
              <a:rPr lang="en-US" sz="1200" dirty="0">
                <a:latin typeface="Arial" panose="020B0604020202020204" pitchFamily="34" charset="0"/>
                <a:cs typeface="Arial" panose="020B0604020202020204" pitchFamily="34" charset="0"/>
              </a:rPr>
              <a:t>6</a:t>
            </a:r>
          </a:p>
        </p:txBody>
      </p:sp>
      <p:sp>
        <p:nvSpPr>
          <p:cNvPr id="105" name="TextBox 104"/>
          <p:cNvSpPr txBox="1"/>
          <p:nvPr/>
        </p:nvSpPr>
        <p:spPr>
          <a:xfrm>
            <a:off x="8891588" y="3539699"/>
            <a:ext cx="36972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FM – </a:t>
            </a:r>
            <a:r>
              <a:rPr lang="en-US" dirty="0">
                <a:latin typeface="Arial" panose="020B0604020202020204" pitchFamily="34" charset="0"/>
                <a:cs typeface="Arial" panose="020B0604020202020204" pitchFamily="34" charset="0"/>
              </a:rPr>
              <a:t>Funds Management</a:t>
            </a:r>
          </a:p>
        </p:txBody>
      </p:sp>
      <p:sp>
        <p:nvSpPr>
          <p:cNvPr id="106" name="TextBox 105"/>
          <p:cNvSpPr txBox="1"/>
          <p:nvPr/>
        </p:nvSpPr>
        <p:spPr>
          <a:xfrm>
            <a:off x="8891588" y="3935815"/>
            <a:ext cx="30949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SC – </a:t>
            </a:r>
            <a:r>
              <a:rPr lang="en-US" dirty="0">
                <a:latin typeface="Arial" panose="020B0604020202020204" pitchFamily="34" charset="0"/>
                <a:cs typeface="Arial" panose="020B0604020202020204" pitchFamily="34" charset="0"/>
              </a:rPr>
              <a:t>Spending Chain</a:t>
            </a:r>
          </a:p>
        </p:txBody>
      </p:sp>
      <p:sp>
        <p:nvSpPr>
          <p:cNvPr id="107" name="TextBox 106"/>
          <p:cNvSpPr txBox="1"/>
          <p:nvPr/>
        </p:nvSpPr>
        <p:spPr>
          <a:xfrm>
            <a:off x="8891588" y="4445376"/>
            <a:ext cx="35004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CM – </a:t>
            </a:r>
            <a:r>
              <a:rPr lang="en-US" dirty="0">
                <a:latin typeface="Arial" panose="020B0604020202020204" pitchFamily="34" charset="0"/>
                <a:cs typeface="Arial" panose="020B0604020202020204" pitchFamily="34" charset="0"/>
              </a:rPr>
              <a:t>Cost Management</a:t>
            </a:r>
          </a:p>
        </p:txBody>
      </p:sp>
      <p:sp>
        <p:nvSpPr>
          <p:cNvPr id="108" name="TextBox 107"/>
          <p:cNvSpPr txBox="1"/>
          <p:nvPr/>
        </p:nvSpPr>
        <p:spPr>
          <a:xfrm>
            <a:off x="8891588" y="4856600"/>
            <a:ext cx="32146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RM - </a:t>
            </a:r>
            <a:r>
              <a:rPr lang="en-US" dirty="0">
                <a:latin typeface="Arial" panose="020B0604020202020204" pitchFamily="34" charset="0"/>
                <a:cs typeface="Arial" panose="020B0604020202020204" pitchFamily="34" charset="0"/>
              </a:rPr>
              <a:t>Reimbursables</a:t>
            </a:r>
          </a:p>
        </p:txBody>
      </p:sp>
      <p:sp>
        <p:nvSpPr>
          <p:cNvPr id="109" name="TextBox 108"/>
          <p:cNvSpPr txBox="1"/>
          <p:nvPr/>
        </p:nvSpPr>
        <p:spPr>
          <a:xfrm>
            <a:off x="8891588" y="5286375"/>
            <a:ext cx="40528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EA – </a:t>
            </a:r>
            <a:r>
              <a:rPr lang="en-US" dirty="0">
                <a:latin typeface="Arial" panose="020B0604020202020204" pitchFamily="34" charset="0"/>
                <a:cs typeface="Arial" panose="020B0604020202020204" pitchFamily="34" charset="0"/>
              </a:rPr>
              <a:t>Equipment and Assets</a:t>
            </a:r>
          </a:p>
        </p:txBody>
      </p:sp>
      <p:sp>
        <p:nvSpPr>
          <p:cNvPr id="110" name="TextBox 109"/>
          <p:cNvSpPr txBox="1"/>
          <p:nvPr/>
        </p:nvSpPr>
        <p:spPr>
          <a:xfrm>
            <a:off x="8891588" y="5741473"/>
            <a:ext cx="32146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PS – </a:t>
            </a:r>
            <a:r>
              <a:rPr lang="en-US" dirty="0">
                <a:latin typeface="Arial" panose="020B0604020202020204" pitchFamily="34" charset="0"/>
                <a:cs typeface="Arial" panose="020B0604020202020204" pitchFamily="34" charset="0"/>
              </a:rPr>
              <a:t>Project Systems</a:t>
            </a:r>
          </a:p>
        </p:txBody>
      </p:sp>
      <p:sp>
        <p:nvSpPr>
          <p:cNvPr id="111" name="TextBox 110"/>
          <p:cNvSpPr txBox="1"/>
          <p:nvPr/>
        </p:nvSpPr>
        <p:spPr>
          <a:xfrm>
            <a:off x="8891588" y="6169243"/>
            <a:ext cx="27940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RP – </a:t>
            </a:r>
            <a:r>
              <a:rPr lang="en-US" dirty="0">
                <a:latin typeface="Arial" panose="020B0604020202020204" pitchFamily="34" charset="0"/>
                <a:cs typeface="Arial" panose="020B0604020202020204" pitchFamily="34" charset="0"/>
              </a:rPr>
              <a:t>Real Property</a:t>
            </a:r>
          </a:p>
        </p:txBody>
      </p:sp>
      <p:sp>
        <p:nvSpPr>
          <p:cNvPr id="112" name="TextBox 111"/>
          <p:cNvSpPr txBox="1"/>
          <p:nvPr/>
        </p:nvSpPr>
        <p:spPr>
          <a:xfrm>
            <a:off x="8853488" y="6561127"/>
            <a:ext cx="35004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PM – </a:t>
            </a:r>
            <a:r>
              <a:rPr lang="en-US" dirty="0">
                <a:latin typeface="Arial" panose="020B0604020202020204" pitchFamily="34" charset="0"/>
                <a:cs typeface="Arial" panose="020B0604020202020204" pitchFamily="34" charset="0"/>
              </a:rPr>
              <a:t>Plant Maintenance</a:t>
            </a:r>
          </a:p>
        </p:txBody>
      </p:sp>
      <p:sp>
        <p:nvSpPr>
          <p:cNvPr id="113" name="TextBox 112"/>
          <p:cNvSpPr txBox="1"/>
          <p:nvPr/>
        </p:nvSpPr>
        <p:spPr>
          <a:xfrm>
            <a:off x="8891588" y="3131655"/>
            <a:ext cx="215741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FI - </a:t>
            </a:r>
            <a:r>
              <a:rPr lang="en-US" dirty="0">
                <a:latin typeface="Arial" panose="020B0604020202020204" pitchFamily="34" charset="0"/>
                <a:cs typeface="Arial" panose="020B0604020202020204" pitchFamily="34" charset="0"/>
              </a:rPr>
              <a:t>Financials</a:t>
            </a:r>
          </a:p>
        </p:txBody>
      </p:sp>
      <p:sp>
        <p:nvSpPr>
          <p:cNvPr id="114" name="Rectangle 113"/>
          <p:cNvSpPr/>
          <p:nvPr/>
        </p:nvSpPr>
        <p:spPr>
          <a:xfrm>
            <a:off x="2809787" y="8261379"/>
            <a:ext cx="7385224" cy="830997"/>
          </a:xfrm>
          <a:prstGeom prst="rect">
            <a:avLst/>
          </a:prstGeom>
        </p:spPr>
        <p:txBody>
          <a:bodyPr wrap="square">
            <a:spAutoFit/>
          </a:bodyPr>
          <a:lstStyle/>
          <a:p>
            <a:pPr eaLnBrk="0">
              <a:spcBef>
                <a:spcPct val="20000"/>
              </a:spcBef>
            </a:pPr>
            <a:r>
              <a:rPr lang="en-US" dirty="0">
                <a:latin typeface="Arial" panose="020B0604020202020204" pitchFamily="34" charset="0"/>
                <a:cs typeface="Arial" panose="020B0604020202020204" pitchFamily="34" charset="0"/>
              </a:rPr>
              <a:t>GFEBS is an Enterprise Resource Planning (ERP) solution consisting of integrated functional modules.</a:t>
            </a:r>
          </a:p>
        </p:txBody>
      </p:sp>
    </p:spTree>
    <p:extLst>
      <p:ext uri="{BB962C8B-B14F-4D97-AF65-F5344CB8AC3E}">
        <p14:creationId xmlns:p14="http://schemas.microsoft.com/office/powerpoint/2010/main" val="639603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heel(1)">
                                      <p:cBhvr>
                                        <p:cTn id="7" dur="3000"/>
                                        <p:tgtEl>
                                          <p:spTgt spid="104"/>
                                        </p:tgtEl>
                                      </p:cBhvr>
                                    </p:animEffect>
                                  </p:childTnLst>
                                  <p:subTnLst>
                                    <p:set>
                                      <p:cBhvr override="childStyle">
                                        <p:cTn dur="1" fill="hold" display="0" masterRel="nextClick" afterEffect="1"/>
                                        <p:tgtEl>
                                          <p:spTgt spid="10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anim calcmode="lin" valueType="num">
                                      <p:cBhvr>
                                        <p:cTn id="18" dur="1000" fill="hold"/>
                                        <p:tgtEl>
                                          <p:spTgt spid="114"/>
                                        </p:tgtEl>
                                        <p:attrNameLst>
                                          <p:attrName>ppt_x</p:attrName>
                                        </p:attrNameLst>
                                      </p:cBhvr>
                                      <p:tavLst>
                                        <p:tav tm="0">
                                          <p:val>
                                            <p:strVal val="#ppt_x"/>
                                          </p:val>
                                        </p:tav>
                                        <p:tav tm="100000">
                                          <p:val>
                                            <p:strVal val="#ppt_x"/>
                                          </p:val>
                                        </p:tav>
                                      </p:tavLst>
                                    </p:anim>
                                    <p:anim calcmode="lin" valueType="num">
                                      <p:cBhvr>
                                        <p:cTn id="1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1000"/>
                                        <p:tgtEl>
                                          <p:spTgt spid="124"/>
                                        </p:tgtEl>
                                      </p:cBhvr>
                                    </p:animEffect>
                                    <p:anim calcmode="lin" valueType="num">
                                      <p:cBhvr>
                                        <p:cTn id="25" dur="1000" fill="hold"/>
                                        <p:tgtEl>
                                          <p:spTgt spid="124"/>
                                        </p:tgtEl>
                                        <p:attrNameLst>
                                          <p:attrName>ppt_x</p:attrName>
                                        </p:attrNameLst>
                                      </p:cBhvr>
                                      <p:tavLst>
                                        <p:tav tm="0">
                                          <p:val>
                                            <p:strVal val="#ppt_x"/>
                                          </p:val>
                                        </p:tav>
                                        <p:tav tm="100000">
                                          <p:val>
                                            <p:strVal val="#ppt_x"/>
                                          </p:val>
                                        </p:tav>
                                      </p:tavLst>
                                    </p:anim>
                                    <p:anim calcmode="lin" valueType="num">
                                      <p:cBhvr>
                                        <p:cTn id="26" dur="1000" fill="hold"/>
                                        <p:tgtEl>
                                          <p:spTgt spid="1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fade">
                                      <p:cBhvr>
                                        <p:cTn id="36" dur="1000"/>
                                        <p:tgtEl>
                                          <p:spTgt spid="119"/>
                                        </p:tgtEl>
                                      </p:cBhvr>
                                    </p:animEffect>
                                    <p:anim calcmode="lin" valueType="num">
                                      <p:cBhvr>
                                        <p:cTn id="37" dur="1000" fill="hold"/>
                                        <p:tgtEl>
                                          <p:spTgt spid="119"/>
                                        </p:tgtEl>
                                        <p:attrNameLst>
                                          <p:attrName>ppt_x</p:attrName>
                                        </p:attrNameLst>
                                      </p:cBhvr>
                                      <p:tavLst>
                                        <p:tav tm="0">
                                          <p:val>
                                            <p:strVal val="#ppt_x"/>
                                          </p:val>
                                        </p:tav>
                                        <p:tav tm="100000">
                                          <p:val>
                                            <p:strVal val="#ppt_x"/>
                                          </p:val>
                                        </p:tav>
                                      </p:tavLst>
                                    </p:anim>
                                    <p:anim calcmode="lin" valueType="num">
                                      <p:cBhvr>
                                        <p:cTn id="38" dur="1000" fill="hold"/>
                                        <p:tgtEl>
                                          <p:spTgt spid="1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1000"/>
                                        <p:tgtEl>
                                          <p:spTgt spid="105"/>
                                        </p:tgtEl>
                                      </p:cBhvr>
                                    </p:animEffect>
                                    <p:anim calcmode="lin" valueType="num">
                                      <p:cBhvr>
                                        <p:cTn id="42" dur="1000" fill="hold"/>
                                        <p:tgtEl>
                                          <p:spTgt spid="105"/>
                                        </p:tgtEl>
                                        <p:attrNameLst>
                                          <p:attrName>ppt_x</p:attrName>
                                        </p:attrNameLst>
                                      </p:cBhvr>
                                      <p:tavLst>
                                        <p:tav tm="0">
                                          <p:val>
                                            <p:strVal val="#ppt_x"/>
                                          </p:val>
                                        </p:tav>
                                        <p:tav tm="100000">
                                          <p:val>
                                            <p:strVal val="#ppt_x"/>
                                          </p:val>
                                        </p:tav>
                                      </p:tavLst>
                                    </p:anim>
                                    <p:anim calcmode="lin" valueType="num">
                                      <p:cBhvr>
                                        <p:cTn id="43"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1000"/>
                                        <p:tgtEl>
                                          <p:spTgt spid="120"/>
                                        </p:tgtEl>
                                      </p:cBhvr>
                                    </p:animEffect>
                                    <p:anim calcmode="lin" valueType="num">
                                      <p:cBhvr>
                                        <p:cTn id="49" dur="1000" fill="hold"/>
                                        <p:tgtEl>
                                          <p:spTgt spid="120"/>
                                        </p:tgtEl>
                                        <p:attrNameLst>
                                          <p:attrName>ppt_x</p:attrName>
                                        </p:attrNameLst>
                                      </p:cBhvr>
                                      <p:tavLst>
                                        <p:tav tm="0">
                                          <p:val>
                                            <p:strVal val="#ppt_x"/>
                                          </p:val>
                                        </p:tav>
                                        <p:tav tm="100000">
                                          <p:val>
                                            <p:strVal val="#ppt_x"/>
                                          </p:val>
                                        </p:tav>
                                      </p:tavLst>
                                    </p:anim>
                                    <p:anim calcmode="lin" valueType="num">
                                      <p:cBhvr>
                                        <p:cTn id="50" dur="1000" fill="hold"/>
                                        <p:tgtEl>
                                          <p:spTgt spid="1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1000"/>
                                        <p:tgtEl>
                                          <p:spTgt spid="106"/>
                                        </p:tgtEl>
                                      </p:cBhvr>
                                    </p:animEffect>
                                    <p:anim calcmode="lin" valueType="num">
                                      <p:cBhvr>
                                        <p:cTn id="54" dur="1000" fill="hold"/>
                                        <p:tgtEl>
                                          <p:spTgt spid="106"/>
                                        </p:tgtEl>
                                        <p:attrNameLst>
                                          <p:attrName>ppt_x</p:attrName>
                                        </p:attrNameLst>
                                      </p:cBhvr>
                                      <p:tavLst>
                                        <p:tav tm="0">
                                          <p:val>
                                            <p:strVal val="#ppt_x"/>
                                          </p:val>
                                        </p:tav>
                                        <p:tav tm="100000">
                                          <p:val>
                                            <p:strVal val="#ppt_x"/>
                                          </p:val>
                                        </p:tav>
                                      </p:tavLst>
                                    </p:anim>
                                    <p:anim calcmode="lin" valueType="num">
                                      <p:cBhvr>
                                        <p:cTn id="55"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1000"/>
                                        <p:tgtEl>
                                          <p:spTgt spid="121"/>
                                        </p:tgtEl>
                                      </p:cBhvr>
                                    </p:animEffect>
                                    <p:anim calcmode="lin" valueType="num">
                                      <p:cBhvr>
                                        <p:cTn id="61" dur="1000" fill="hold"/>
                                        <p:tgtEl>
                                          <p:spTgt spid="121"/>
                                        </p:tgtEl>
                                        <p:attrNameLst>
                                          <p:attrName>ppt_x</p:attrName>
                                        </p:attrNameLst>
                                      </p:cBhvr>
                                      <p:tavLst>
                                        <p:tav tm="0">
                                          <p:val>
                                            <p:strVal val="#ppt_x"/>
                                          </p:val>
                                        </p:tav>
                                        <p:tav tm="100000">
                                          <p:val>
                                            <p:strVal val="#ppt_x"/>
                                          </p:val>
                                        </p:tav>
                                      </p:tavLst>
                                    </p:anim>
                                    <p:anim calcmode="lin" valueType="num">
                                      <p:cBhvr>
                                        <p:cTn id="62" dur="1000" fill="hold"/>
                                        <p:tgtEl>
                                          <p:spTgt spid="12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1000"/>
                                        <p:tgtEl>
                                          <p:spTgt spid="107"/>
                                        </p:tgtEl>
                                      </p:cBhvr>
                                    </p:animEffect>
                                    <p:anim calcmode="lin" valueType="num">
                                      <p:cBhvr>
                                        <p:cTn id="66" dur="1000" fill="hold"/>
                                        <p:tgtEl>
                                          <p:spTgt spid="107"/>
                                        </p:tgtEl>
                                        <p:attrNameLst>
                                          <p:attrName>ppt_x</p:attrName>
                                        </p:attrNameLst>
                                      </p:cBhvr>
                                      <p:tavLst>
                                        <p:tav tm="0">
                                          <p:val>
                                            <p:strVal val="#ppt_x"/>
                                          </p:val>
                                        </p:tav>
                                        <p:tav tm="100000">
                                          <p:val>
                                            <p:strVal val="#ppt_x"/>
                                          </p:val>
                                        </p:tav>
                                      </p:tavLst>
                                    </p:anim>
                                    <p:anim calcmode="lin" valueType="num">
                                      <p:cBhvr>
                                        <p:cTn id="6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1000"/>
                                        <p:tgtEl>
                                          <p:spTgt spid="122"/>
                                        </p:tgtEl>
                                      </p:cBhvr>
                                    </p:animEffect>
                                    <p:anim calcmode="lin" valueType="num">
                                      <p:cBhvr>
                                        <p:cTn id="73" dur="1000" fill="hold"/>
                                        <p:tgtEl>
                                          <p:spTgt spid="122"/>
                                        </p:tgtEl>
                                        <p:attrNameLst>
                                          <p:attrName>ppt_x</p:attrName>
                                        </p:attrNameLst>
                                      </p:cBhvr>
                                      <p:tavLst>
                                        <p:tav tm="0">
                                          <p:val>
                                            <p:strVal val="#ppt_x"/>
                                          </p:val>
                                        </p:tav>
                                        <p:tav tm="100000">
                                          <p:val>
                                            <p:strVal val="#ppt_x"/>
                                          </p:val>
                                        </p:tav>
                                      </p:tavLst>
                                    </p:anim>
                                    <p:anim calcmode="lin" valueType="num">
                                      <p:cBhvr>
                                        <p:cTn id="74" dur="10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1000"/>
                                        <p:tgtEl>
                                          <p:spTgt spid="123"/>
                                        </p:tgtEl>
                                      </p:cBhvr>
                                    </p:animEffect>
                                    <p:anim calcmode="lin" valueType="num">
                                      <p:cBhvr>
                                        <p:cTn id="85" dur="1000" fill="hold"/>
                                        <p:tgtEl>
                                          <p:spTgt spid="123"/>
                                        </p:tgtEl>
                                        <p:attrNameLst>
                                          <p:attrName>ppt_x</p:attrName>
                                        </p:attrNameLst>
                                      </p:cBhvr>
                                      <p:tavLst>
                                        <p:tav tm="0">
                                          <p:val>
                                            <p:strVal val="#ppt_x"/>
                                          </p:val>
                                        </p:tav>
                                        <p:tav tm="100000">
                                          <p:val>
                                            <p:strVal val="#ppt_x"/>
                                          </p:val>
                                        </p:tav>
                                      </p:tavLst>
                                    </p:anim>
                                    <p:anim calcmode="lin" valueType="num">
                                      <p:cBhvr>
                                        <p:cTn id="86" dur="1000" fill="hold"/>
                                        <p:tgtEl>
                                          <p:spTgt spid="1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1000"/>
                                        <p:tgtEl>
                                          <p:spTgt spid="109"/>
                                        </p:tgtEl>
                                      </p:cBhvr>
                                    </p:animEffect>
                                    <p:anim calcmode="lin" valueType="num">
                                      <p:cBhvr>
                                        <p:cTn id="90" dur="1000" fill="hold"/>
                                        <p:tgtEl>
                                          <p:spTgt spid="109"/>
                                        </p:tgtEl>
                                        <p:attrNameLst>
                                          <p:attrName>ppt_x</p:attrName>
                                        </p:attrNameLst>
                                      </p:cBhvr>
                                      <p:tavLst>
                                        <p:tav tm="0">
                                          <p:val>
                                            <p:strVal val="#ppt_x"/>
                                          </p:val>
                                        </p:tav>
                                        <p:tav tm="100000">
                                          <p:val>
                                            <p:strVal val="#ppt_x"/>
                                          </p:val>
                                        </p:tav>
                                      </p:tavLst>
                                    </p:anim>
                                    <p:anim calcmode="lin" valueType="num">
                                      <p:cBhvr>
                                        <p:cTn id="9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1000"/>
                                        <p:tgtEl>
                                          <p:spTgt spid="117"/>
                                        </p:tgtEl>
                                      </p:cBhvr>
                                    </p:animEffect>
                                    <p:anim calcmode="lin" valueType="num">
                                      <p:cBhvr>
                                        <p:cTn id="97" dur="1000" fill="hold"/>
                                        <p:tgtEl>
                                          <p:spTgt spid="117"/>
                                        </p:tgtEl>
                                        <p:attrNameLst>
                                          <p:attrName>ppt_x</p:attrName>
                                        </p:attrNameLst>
                                      </p:cBhvr>
                                      <p:tavLst>
                                        <p:tav tm="0">
                                          <p:val>
                                            <p:strVal val="#ppt_x"/>
                                          </p:val>
                                        </p:tav>
                                        <p:tav tm="100000">
                                          <p:val>
                                            <p:strVal val="#ppt_x"/>
                                          </p:val>
                                        </p:tav>
                                      </p:tavLst>
                                    </p:anim>
                                    <p:anim calcmode="lin" valueType="num">
                                      <p:cBhvr>
                                        <p:cTn id="98" dur="1000" fill="hold"/>
                                        <p:tgtEl>
                                          <p:spTgt spid="1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1000"/>
                                        <p:tgtEl>
                                          <p:spTgt spid="110"/>
                                        </p:tgtEl>
                                      </p:cBhvr>
                                    </p:animEffect>
                                    <p:anim calcmode="lin" valueType="num">
                                      <p:cBhvr>
                                        <p:cTn id="102" dur="1000" fill="hold"/>
                                        <p:tgtEl>
                                          <p:spTgt spid="110"/>
                                        </p:tgtEl>
                                        <p:attrNameLst>
                                          <p:attrName>ppt_x</p:attrName>
                                        </p:attrNameLst>
                                      </p:cBhvr>
                                      <p:tavLst>
                                        <p:tav tm="0">
                                          <p:val>
                                            <p:strVal val="#ppt_x"/>
                                          </p:val>
                                        </p:tav>
                                        <p:tav tm="100000">
                                          <p:val>
                                            <p:strVal val="#ppt_x"/>
                                          </p:val>
                                        </p:tav>
                                      </p:tavLst>
                                    </p:anim>
                                    <p:anim calcmode="lin" valueType="num">
                                      <p:cBhvr>
                                        <p:cTn id="103"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16"/>
                                        </p:tgtEl>
                                        <p:attrNameLst>
                                          <p:attrName>style.visibility</p:attrName>
                                        </p:attrNameLst>
                                      </p:cBhvr>
                                      <p:to>
                                        <p:strVal val="visible"/>
                                      </p:to>
                                    </p:set>
                                    <p:animEffect transition="in" filter="fade">
                                      <p:cBhvr>
                                        <p:cTn id="108" dur="1000"/>
                                        <p:tgtEl>
                                          <p:spTgt spid="116"/>
                                        </p:tgtEl>
                                      </p:cBhvr>
                                    </p:animEffect>
                                    <p:anim calcmode="lin" valueType="num">
                                      <p:cBhvr>
                                        <p:cTn id="109" dur="1000" fill="hold"/>
                                        <p:tgtEl>
                                          <p:spTgt spid="116"/>
                                        </p:tgtEl>
                                        <p:attrNameLst>
                                          <p:attrName>ppt_x</p:attrName>
                                        </p:attrNameLst>
                                      </p:cBhvr>
                                      <p:tavLst>
                                        <p:tav tm="0">
                                          <p:val>
                                            <p:strVal val="#ppt_x"/>
                                          </p:val>
                                        </p:tav>
                                        <p:tav tm="100000">
                                          <p:val>
                                            <p:strVal val="#ppt_x"/>
                                          </p:val>
                                        </p:tav>
                                      </p:tavLst>
                                    </p:anim>
                                    <p:anim calcmode="lin" valueType="num">
                                      <p:cBhvr>
                                        <p:cTn id="110" dur="1000" fill="hold"/>
                                        <p:tgtEl>
                                          <p:spTgt spid="1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fade">
                                      <p:cBhvr>
                                        <p:cTn id="113" dur="1000"/>
                                        <p:tgtEl>
                                          <p:spTgt spid="111"/>
                                        </p:tgtEl>
                                      </p:cBhvr>
                                    </p:animEffect>
                                    <p:anim calcmode="lin" valueType="num">
                                      <p:cBhvr>
                                        <p:cTn id="114" dur="1000" fill="hold"/>
                                        <p:tgtEl>
                                          <p:spTgt spid="111"/>
                                        </p:tgtEl>
                                        <p:attrNameLst>
                                          <p:attrName>ppt_x</p:attrName>
                                        </p:attrNameLst>
                                      </p:cBhvr>
                                      <p:tavLst>
                                        <p:tav tm="0">
                                          <p:val>
                                            <p:strVal val="#ppt_x"/>
                                          </p:val>
                                        </p:tav>
                                        <p:tav tm="100000">
                                          <p:val>
                                            <p:strVal val="#ppt_x"/>
                                          </p:val>
                                        </p:tav>
                                      </p:tavLst>
                                    </p:anim>
                                    <p:anim calcmode="lin" valueType="num">
                                      <p:cBhvr>
                                        <p:cTn id="11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1000"/>
                                        <p:tgtEl>
                                          <p:spTgt spid="115"/>
                                        </p:tgtEl>
                                      </p:cBhvr>
                                    </p:animEffect>
                                    <p:anim calcmode="lin" valueType="num">
                                      <p:cBhvr>
                                        <p:cTn id="121" dur="1000" fill="hold"/>
                                        <p:tgtEl>
                                          <p:spTgt spid="115"/>
                                        </p:tgtEl>
                                        <p:attrNameLst>
                                          <p:attrName>ppt_x</p:attrName>
                                        </p:attrNameLst>
                                      </p:cBhvr>
                                      <p:tavLst>
                                        <p:tav tm="0">
                                          <p:val>
                                            <p:strVal val="#ppt_x"/>
                                          </p:val>
                                        </p:tav>
                                        <p:tav tm="100000">
                                          <p:val>
                                            <p:strVal val="#ppt_x"/>
                                          </p:val>
                                        </p:tav>
                                      </p:tavLst>
                                    </p:anim>
                                    <p:anim calcmode="lin" valueType="num">
                                      <p:cBhvr>
                                        <p:cTn id="122" dur="1000" fill="hold"/>
                                        <p:tgtEl>
                                          <p:spTgt spid="11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12"/>
                                        </p:tgtEl>
                                        <p:attrNameLst>
                                          <p:attrName>style.visibility</p:attrName>
                                        </p:attrNameLst>
                                      </p:cBhvr>
                                      <p:to>
                                        <p:strVal val="visible"/>
                                      </p:to>
                                    </p:set>
                                    <p:animEffect transition="in" filter="fade">
                                      <p:cBhvr>
                                        <p:cTn id="125" dur="1000"/>
                                        <p:tgtEl>
                                          <p:spTgt spid="112"/>
                                        </p:tgtEl>
                                      </p:cBhvr>
                                    </p:animEffect>
                                    <p:anim calcmode="lin" valueType="num">
                                      <p:cBhvr>
                                        <p:cTn id="126" dur="1000" fill="hold"/>
                                        <p:tgtEl>
                                          <p:spTgt spid="112"/>
                                        </p:tgtEl>
                                        <p:attrNameLst>
                                          <p:attrName>ppt_x</p:attrName>
                                        </p:attrNameLst>
                                      </p:cBhvr>
                                      <p:tavLst>
                                        <p:tav tm="0">
                                          <p:val>
                                            <p:strVal val="#ppt_x"/>
                                          </p:val>
                                        </p:tav>
                                        <p:tav tm="100000">
                                          <p:val>
                                            <p:strVal val="#ppt_x"/>
                                          </p:val>
                                        </p:tav>
                                      </p:tavLst>
                                    </p:anim>
                                    <p:anim calcmode="lin" valueType="num">
                                      <p:cBhvr>
                                        <p:cTn id="127"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08" grpId="0"/>
      <p:bldP spid="109" grpId="0"/>
      <p:bldP spid="110" grpId="0"/>
      <p:bldP spid="111" grpId="0"/>
      <p:bldP spid="112" grpId="0"/>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3241951"/>
            <a:ext cx="11006051" cy="5016758"/>
          </a:xfrm>
          <a:prstGeom prst="rect">
            <a:avLst/>
          </a:prstGeom>
        </p:spPr>
        <p:txBody>
          <a:bodyPr wrap="square">
            <a:spAutoFit/>
          </a:bodyPr>
          <a:lstStyle/>
          <a:p>
            <a:pPr algn="l">
              <a:lnSpc>
                <a:spcPct val="150000"/>
              </a:lnSpc>
            </a:pPr>
            <a:r>
              <a:rPr lang="en-US" sz="3200" b="1" dirty="0">
                <a:latin typeface="Arial" panose="020B0604020202020204" pitchFamily="34" charset="0"/>
                <a:cs typeface="Arial" panose="020B0604020202020204" pitchFamily="34" charset="0"/>
              </a:rPr>
              <a:t>Two primary types of data exist in GFEBS</a:t>
            </a:r>
          </a:p>
          <a:p>
            <a:pPr algn="l">
              <a:lnSpc>
                <a:spcPct val="150000"/>
              </a:lnSpc>
            </a:pPr>
            <a:endParaRPr lang="en-US" sz="3200" dirty="0">
              <a:cs typeface="Times New Roman" pitchFamily="18" charset="0"/>
            </a:endParaRPr>
          </a:p>
          <a:p>
            <a:pPr marL="457200" indent="-457200" algn="l">
              <a:buFont typeface="Arial" panose="020B0604020202020204" pitchFamily="34" charset="0"/>
              <a:buChar char="•"/>
            </a:pPr>
            <a:r>
              <a:rPr lang="en-US" sz="3200" b="1" u="sng" dirty="0">
                <a:latin typeface="Arial" panose="020B0604020202020204" pitchFamily="34" charset="0"/>
                <a:cs typeface="Arial" panose="020B0604020202020204" pitchFamily="34" charset="0"/>
              </a:rPr>
              <a:t>Master data</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is information about a person or an object, such as a cost object, vendor, or (general ledger) G/L account.  For example, a vendor master record contains the vendor’s name, address, and payment terms.  Using master data helps users to avoid data redundancy.  GFEBS populates the header fields with saved master data information.</a:t>
            </a:r>
          </a:p>
        </p:txBody>
      </p:sp>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Overview</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2115066" y="9355258"/>
            <a:ext cx="452438" cy="519112"/>
          </a:xfrm>
        </p:spPr>
        <p:txBody>
          <a:bodyPr/>
          <a:lstStyle/>
          <a:p>
            <a:r>
              <a:rPr lang="en-US" sz="12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9686715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3241951"/>
            <a:ext cx="11006051" cy="4524315"/>
          </a:xfrm>
          <a:prstGeom prst="rect">
            <a:avLst/>
          </a:prstGeom>
        </p:spPr>
        <p:txBody>
          <a:bodyPr wrap="square">
            <a:spAutoFit/>
          </a:bodyPr>
          <a:lstStyle/>
          <a:p>
            <a:pPr algn="l">
              <a:lnSpc>
                <a:spcPct val="150000"/>
              </a:lnSpc>
            </a:pPr>
            <a:r>
              <a:rPr lang="en-US" sz="3200" b="1" dirty="0">
                <a:latin typeface="Arial" panose="020B0604020202020204" pitchFamily="34" charset="0"/>
                <a:cs typeface="Arial" panose="020B0604020202020204" pitchFamily="34" charset="0"/>
              </a:rPr>
              <a:t>Two primary types of data exist in GFEBS</a:t>
            </a:r>
          </a:p>
          <a:p>
            <a:pPr algn="l">
              <a:lnSpc>
                <a:spcPct val="150000"/>
              </a:lnSpc>
            </a:pPr>
            <a:endParaRPr lang="en-US" sz="3200" dirty="0">
              <a:cs typeface="Times New Roman" pitchFamily="18" charset="0"/>
            </a:endParaRPr>
          </a:p>
          <a:p>
            <a:pPr marL="457200" indent="-457200" algn="l">
              <a:buFont typeface="Arial" panose="020B0604020202020204" pitchFamily="34" charset="0"/>
              <a:buChar char="•"/>
            </a:pPr>
            <a:r>
              <a:rPr lang="en-US" sz="3200" b="1" u="sng" dirty="0">
                <a:latin typeface="Arial" panose="020B0604020202020204" pitchFamily="34" charset="0"/>
                <a:cs typeface="Arial" panose="020B0604020202020204" pitchFamily="34" charset="0"/>
              </a:rPr>
              <a:t>Transactional data</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is transaction-specific data that is associated with master data.  Transactional data is created from a single business event such as a purchase requisition or a request for payment.  When you create a requisition, for example, GFEBS will create an electronic document for the transaction.</a:t>
            </a:r>
          </a:p>
        </p:txBody>
      </p:sp>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Overview (Cont.)</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2115066" y="9363544"/>
            <a:ext cx="452438" cy="519112"/>
          </a:xfrm>
        </p:spPr>
        <p:txBody>
          <a:bodyPr/>
          <a:lstStyle/>
          <a:p>
            <a:r>
              <a:rPr lang="en-US" sz="12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3343029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8501"/>
            <a:ext cx="1300479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sz="4800" b="1" dirty="0">
                <a:latin typeface="Arial" panose="020B0604020202020204" pitchFamily="34" charset="0"/>
                <a:cs typeface="Arial" panose="020B0604020202020204" pitchFamily="34" charset="0"/>
              </a:rPr>
              <a:t>Roles</a:t>
            </a:r>
            <a:endParaRPr lang="en-US" sz="4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12072471" y="9234488"/>
            <a:ext cx="452438" cy="519112"/>
          </a:xfrm>
        </p:spPr>
        <p:txBody>
          <a:bodyPr/>
          <a:lstStyle/>
          <a:p>
            <a:r>
              <a:rPr lang="en-US" sz="1200" dirty="0">
                <a:latin typeface="Arial" panose="020B0604020202020204" pitchFamily="34" charset="0"/>
                <a:cs typeface="Arial" panose="020B0604020202020204" pitchFamily="34" charset="0"/>
              </a:rPr>
              <a:t>9</a:t>
            </a:r>
          </a:p>
        </p:txBody>
      </p:sp>
      <p:sp>
        <p:nvSpPr>
          <p:cNvPr id="7" name="Content Placeholder 2"/>
          <p:cNvSpPr txBox="1">
            <a:spLocks/>
          </p:cNvSpPr>
          <p:nvPr/>
        </p:nvSpPr>
        <p:spPr>
          <a:xfrm>
            <a:off x="1597024" y="3550318"/>
            <a:ext cx="9810750" cy="2911186"/>
          </a:xfrm>
          <a:prstGeom prst="rect">
            <a:avLst/>
          </a:prstGeom>
          <a:solidFill>
            <a:schemeClr val="accent1">
              <a:lumMod val="40000"/>
              <a:lumOff val="60000"/>
            </a:schemeClr>
          </a:solidFill>
          <a:ln>
            <a:solidFill>
              <a:schemeClr val="tx1"/>
            </a:solidFill>
          </a:ln>
          <a:effectLst>
            <a:outerShdw blurRad="50800" dist="38100" dir="8100000" algn="tr" rotWithShape="0">
              <a:prstClr val="black">
                <a:alpha val="40000"/>
              </a:prstClr>
            </a:outerShdw>
          </a:effectLst>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a:lstStyle>
          <a:p>
            <a:pPr indent="0" hangingPunct="1">
              <a:buFontTx/>
              <a:buNone/>
            </a:pPr>
            <a:r>
              <a:rPr lang="en-US" sz="3600" dirty="0">
                <a:latin typeface="Arial" panose="020B0604020202020204" pitchFamily="34" charset="0"/>
                <a:cs typeface="Arial" panose="020B0604020202020204" pitchFamily="34" charset="0"/>
              </a:rPr>
              <a:t>A role is defined as a major grouping of activities that reflect a specific aspect of a person’s job.  While a role may have several activities aligned to it, an activity can only be aligned with one role.</a:t>
            </a:r>
          </a:p>
        </p:txBody>
      </p:sp>
    </p:spTree>
    <p:extLst>
      <p:ext uri="{BB962C8B-B14F-4D97-AF65-F5344CB8AC3E}">
        <p14:creationId xmlns:p14="http://schemas.microsoft.com/office/powerpoint/2010/main" val="187870303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907FEAAC201345A1083BF49D8C8E80" ma:contentTypeVersion="5" ma:contentTypeDescription="Create a new document." ma:contentTypeScope="" ma:versionID="88cbc3e668e12e552ab87ff3e89f97ac">
  <xsd:schema xmlns:xsd="http://www.w3.org/2001/XMLSchema" xmlns:xs="http://www.w3.org/2001/XMLSchema" xmlns:p="http://schemas.microsoft.com/office/2006/metadata/properties" xmlns:ns1="053a38cb-e1e5-4861-863b-24dbaafc9383" targetNamespace="http://schemas.microsoft.com/office/2006/metadata/properties" ma:root="true" ma:fieldsID="82e18a0725bf2a9d00514de3bb67d8e0" ns1:_="">
    <xsd:import namespace="053a38cb-e1e5-4861-863b-24dbaafc9383"/>
    <xsd:element name="properties">
      <xsd:complexType>
        <xsd:sequence>
          <xsd:element name="documentManagement">
            <xsd:complexType>
              <xsd:all>
                <xsd:element ref="ns1:Transfer" minOccurs="0"/>
                <xsd:element ref="ns1:Lesson_x0020_Modu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a38cb-e1e5-4861-863b-24dbaafc9383" elementFormDefault="qualified">
    <xsd:import namespace="http://schemas.microsoft.com/office/2006/documentManagement/types"/>
    <xsd:import namespace="http://schemas.microsoft.com/office/infopath/2007/PartnerControls"/>
    <xsd:element name="Transfer" ma:index="0" nillable="true" ma:displayName="Transfer" ma:description="(Transfer) updates ready for student view &#10;(Delete) remove from LRC &#10;(Dates) date of last transfer by ETB" ma:format="Dropdown" ma:internalName="Transfer">
      <xsd:simpleType>
        <xsd:union memberTypes="dms:Text">
          <xsd:simpleType>
            <xsd:restriction base="dms:Choice">
              <xsd:enumeration value="Transfer"/>
              <xsd:enumeration value="Delete"/>
            </xsd:restriction>
          </xsd:simpleType>
        </xsd:union>
      </xsd:simpleType>
    </xsd:element>
    <xsd:element name="Lesson_x0020_Module" ma:index="1" nillable="true" ma:displayName="Lesson Module" ma:internalName="Lesson_x0020_Modu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esson_x0020_Module xmlns="053a38cb-e1e5-4861-863b-24dbaafc9383">2-Perform GFEBS Overview </Lesson_x0020_Module>
    <Transfer xmlns="053a38cb-e1e5-4861-863b-24dbaafc9383">Transfer</Transfer>
  </documentManagement>
</p:properties>
</file>

<file path=customXml/itemProps1.xml><?xml version="1.0" encoding="utf-8"?>
<ds:datastoreItem xmlns:ds="http://schemas.openxmlformats.org/officeDocument/2006/customXml" ds:itemID="{2FC9263E-DAC1-4A53-8D72-F3DB7C95B0AB}"/>
</file>

<file path=customXml/itemProps2.xml><?xml version="1.0" encoding="utf-8"?>
<ds:datastoreItem xmlns:ds="http://schemas.openxmlformats.org/officeDocument/2006/customXml" ds:itemID="{54541E7F-813E-4AFF-B1A4-D054EA159660}"/>
</file>

<file path=customXml/itemProps3.xml><?xml version="1.0" encoding="utf-8"?>
<ds:datastoreItem xmlns:ds="http://schemas.openxmlformats.org/officeDocument/2006/customXml" ds:itemID="{D4E57095-4475-4B99-833E-2A6FD0C2374F}"/>
</file>

<file path=docProps/app.xml><?xml version="1.0" encoding="utf-8"?>
<Properties xmlns="http://schemas.openxmlformats.org/officeDocument/2006/extended-properties" xmlns:vt="http://schemas.openxmlformats.org/officeDocument/2006/docPropsVTypes">
  <TotalTime>3916</TotalTime>
  <Words>3084</Words>
  <Application>Microsoft Office PowerPoint</Application>
  <PresentationFormat>Custom</PresentationFormat>
  <Paragraphs>422</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MS PGothic</vt:lpstr>
      <vt:lpstr>Arial</vt:lpstr>
      <vt:lpstr>Calibri</vt:lpstr>
      <vt:lpstr>Helvetica</vt:lpstr>
      <vt:lpstr>Helvetica Neue</vt:lpstr>
      <vt:lpstr>Helvetica Neue Medium</vt:lpstr>
      <vt:lpstr>Times New Roman</vt:lpstr>
      <vt:lpstr>Wingdings</vt:lpstr>
      <vt:lpstr>White</vt:lpstr>
      <vt:lpstr>3_White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dc:creator>Stiles, Holly A CTR</dc:creator>
  <cp:lastModifiedBy>Harris, Norman C CTR</cp:lastModifiedBy>
  <cp:revision>338</cp:revision>
  <dcterms:modified xsi:type="dcterms:W3CDTF">2020-10-15T17:27:38Z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0x010100D5907FEAAC201345A1083BF49D8C8E80</vt:lpwstr>
  </property>
</Properties>
</file>