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13"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DFF1CB"/>
    <a:srgbClr val="CBFDBF"/>
    <a:srgbClr val="D4FCD5"/>
    <a:srgbClr val="A1FDBD"/>
    <a:srgbClr val="0066FF"/>
    <a:srgbClr val="99CCFF"/>
    <a:srgbClr val="33CCFF"/>
    <a:srgbClr val="0099FF"/>
    <a:srgbClr val="686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57859" autoAdjust="0"/>
  </p:normalViewPr>
  <p:slideViewPr>
    <p:cSldViewPr>
      <p:cViewPr varScale="1">
        <p:scale>
          <a:sx n="54" d="100"/>
          <a:sy n="54" d="100"/>
        </p:scale>
        <p:origin x="255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5" d="100"/>
          <a:sy n="85" d="100"/>
        </p:scale>
        <p:origin x="31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7EA235B0-2EF8-4A0F-8E88-B9A526528DD9}" type="datetimeFigureOut">
              <a:rPr lang="en-US"/>
              <a:pPr>
                <a:defRPr/>
              </a:pPr>
              <a:t>3/13/2017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endParaRPr lang="en-US"/>
          </a:p>
        </p:txBody>
      </p:sp>
    </p:spTree>
    <p:extLst>
      <p:ext uri="{BB962C8B-B14F-4D97-AF65-F5344CB8AC3E}">
        <p14:creationId xmlns:p14="http://schemas.microsoft.com/office/powerpoint/2010/main" val="1532199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B9A79ED5-0B59-4077-A257-A6F021348F38}" type="slidenum">
              <a:rPr lang="en-US"/>
              <a:pPr>
                <a:defRPr/>
              </a:pPr>
              <a:t>‹#›</a:t>
            </a:fld>
            <a:endParaRPr lang="en-US"/>
          </a:p>
        </p:txBody>
      </p:sp>
    </p:spTree>
    <p:extLst>
      <p:ext uri="{BB962C8B-B14F-4D97-AF65-F5344CB8AC3E}">
        <p14:creationId xmlns:p14="http://schemas.microsoft.com/office/powerpoint/2010/main" val="4288014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a:lnSpc>
                <a:spcPct val="85000"/>
              </a:lnSpc>
              <a:defRPr/>
            </a:pPr>
            <a:r>
              <a:rPr lang="en-US" sz="1000" b="1" dirty="0" smtClean="0">
                <a:latin typeface="Arial" panose="020B0604020202020204" pitchFamily="34" charset="0"/>
                <a:cs typeface="Arial" panose="020B0604020202020204" pitchFamily="34" charset="0"/>
              </a:rPr>
              <a:t>Show Slide #1: Create GFEBS Automated Spend Plan Motivators</a:t>
            </a:r>
          </a:p>
          <a:p>
            <a:pPr algn="l"/>
            <a:r>
              <a:rPr lang="en-US" altLang="en-US" sz="1000" b="1" dirty="0" smtClean="0">
                <a:latin typeface="Arial" panose="020B0604020202020204" pitchFamily="34" charset="0"/>
                <a:cs typeface="Arial" panose="020B0604020202020204" pitchFamily="34" charset="0"/>
              </a:rPr>
              <a:t>Title: </a:t>
            </a:r>
            <a:r>
              <a:rPr lang="en-US" sz="1000" b="1" dirty="0" smtClean="0">
                <a:latin typeface="Arial" panose="020B0604020202020204" pitchFamily="34" charset="0"/>
                <a:cs typeface="Arial" panose="020B0604020202020204" pitchFamily="34" charset="0"/>
              </a:rPr>
              <a:t>Create GFEBS Automated Spend Plan </a:t>
            </a:r>
          </a:p>
          <a:p>
            <a:pPr algn="l"/>
            <a:r>
              <a:rPr lang="en-US" sz="1000" b="1" dirty="0" smtClean="0">
                <a:effectLst>
                  <a:outerShdw blurRad="50800" dist="38100" dir="2700000" algn="tl">
                    <a:srgbClr val="000000">
                      <a:alpha val="40000"/>
                    </a:srgbClr>
                  </a:outerShdw>
                </a:effectLst>
                <a:latin typeface="Arial" panose="020B0604020202020204" pitchFamily="34" charset="0"/>
                <a:cs typeface="Arial" panose="020B0604020202020204" pitchFamily="34" charset="0"/>
              </a:rPr>
              <a:t>References: </a:t>
            </a:r>
          </a:p>
          <a:p>
            <a:pPr>
              <a:defRPr/>
            </a:pPr>
            <a:r>
              <a:rPr lang="en-US" sz="1000" b="1" dirty="0" smtClean="0">
                <a:latin typeface="Arial" panose="020B0604020202020204" pitchFamily="34" charset="0"/>
                <a:cs typeface="Arial" panose="020B0604020202020204" pitchFamily="34" charset="0"/>
              </a:rPr>
              <a:t>Army</a:t>
            </a:r>
            <a:r>
              <a:rPr lang="en-US" sz="1000" b="1" baseline="0" dirty="0" smtClean="0">
                <a:latin typeface="Arial" panose="020B0604020202020204" pitchFamily="34" charset="0"/>
                <a:cs typeface="Arial" panose="020B0604020202020204" pitchFamily="34" charset="0"/>
              </a:rPr>
              <a:t> </a:t>
            </a:r>
            <a:r>
              <a:rPr lang="en-US" sz="1000" b="1" baseline="0" dirty="0" smtClean="0">
                <a:latin typeface="Arial" panose="020B0604020202020204" pitchFamily="34" charset="0"/>
                <a:cs typeface="Arial" panose="020B0604020202020204" pitchFamily="34" charset="0"/>
              </a:rPr>
              <a:t>Directive</a:t>
            </a:r>
          </a:p>
          <a:p>
            <a:pPr>
              <a:defRPr/>
            </a:pPr>
            <a:r>
              <a:rPr lang="en-US" sz="1000" b="1" baseline="0" dirty="0" smtClean="0">
                <a:latin typeface="Arial" panose="020B0604020202020204" pitchFamily="34" charset="0"/>
                <a:cs typeface="Arial" panose="020B0604020202020204" pitchFamily="34" charset="0"/>
              </a:rPr>
              <a:t>Spend Plan Related TSP’s and job aids</a:t>
            </a:r>
            <a:endParaRPr lang="en-US" sz="1000" b="1" dirty="0" smtClean="0">
              <a:latin typeface="Arial" panose="020B0604020202020204" pitchFamily="34" charset="0"/>
              <a:cs typeface="Arial" panose="020B0604020202020204" pitchFamily="34" charset="0"/>
            </a:endParaRPr>
          </a:p>
          <a:p>
            <a:pPr defTabSz="931774">
              <a:defRPr/>
            </a:pPr>
            <a:endParaRPr lang="en-US" sz="1000" b="1" dirty="0" smtClean="0">
              <a:latin typeface="Arial" panose="020B0604020202020204" pitchFamily="34" charset="0"/>
              <a:cs typeface="Arial" panose="020B0604020202020204" pitchFamily="34" charset="0"/>
            </a:endParaRPr>
          </a:p>
          <a:p>
            <a:pPr defTabSz="931774">
              <a:defRPr/>
            </a:pPr>
            <a:r>
              <a:rPr lang="en-US" sz="1000" b="1" dirty="0" smtClean="0">
                <a:latin typeface="Arial" panose="020B0604020202020204" pitchFamily="34" charset="0"/>
                <a:cs typeface="Arial" panose="020B0604020202020204" pitchFamily="34" charset="0"/>
              </a:rPr>
              <a:t>Motivator (Concrete Experience): The</a:t>
            </a:r>
            <a:r>
              <a:rPr lang="en-US" sz="1000" b="1" baseline="0" dirty="0" smtClean="0">
                <a:latin typeface="Arial" panose="020B0604020202020204" pitchFamily="34" charset="0"/>
                <a:cs typeface="Arial" panose="020B0604020202020204" pitchFamily="34" charset="0"/>
              </a:rPr>
              <a:t> products available by link are job aid that will assist in your home station environment. To  support the Army Budget Planning process the Spend plan is a tool that brings planned items and actual cost to the forefront of the organizational budget. This capability captures spending plan amounts for current and future periods to any funded organizations level or other accounting classification (known as lines of efforts). These Training Support Packages is to help GFEBS Enterprise Resource Planning (ERP) Central Component (ECC), Business Intelligence (BI) users and other interested parties understand:</a:t>
            </a:r>
          </a:p>
          <a:p>
            <a:pPr defTabSz="931774">
              <a:defRPr/>
            </a:pPr>
            <a:endParaRPr lang="en-US" sz="1000" b="1" baseline="0" dirty="0" smtClean="0">
              <a:latin typeface="Arial" panose="020B0604020202020204" pitchFamily="34" charset="0"/>
              <a:cs typeface="Arial" panose="020B0604020202020204" pitchFamily="34" charset="0"/>
            </a:endParaRP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Basic functions of the GFEBS Spend Plan Solution</a:t>
            </a: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Spend Plan process flow</a:t>
            </a: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The initial version of spending plan data records in the BI system</a:t>
            </a: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Spending Plan reports and Data upload tool</a:t>
            </a: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Spending plan distribution controls</a:t>
            </a:r>
          </a:p>
          <a:p>
            <a:pPr marL="171450" indent="-171450" defTabSz="931774">
              <a:buFont typeface="Wingdings" panose="05000000000000000000" pitchFamily="2" charset="2"/>
              <a:buChar char="§"/>
              <a:defRPr/>
            </a:pPr>
            <a:r>
              <a:rPr lang="en-US" sz="1000" b="1" baseline="0" dirty="0" smtClean="0">
                <a:latin typeface="Arial" panose="020B0604020202020204" pitchFamily="34" charset="0"/>
                <a:cs typeface="Arial" panose="020B0604020202020204" pitchFamily="34" charset="0"/>
              </a:rPr>
              <a:t>Required roles to perform Spending Plan Distribution</a:t>
            </a:r>
          </a:p>
          <a:p>
            <a:pPr defTabSz="931774">
              <a:defRPr/>
            </a:pPr>
            <a:endParaRPr lang="en-US" sz="1000" b="1" dirty="0"/>
          </a:p>
        </p:txBody>
      </p:sp>
      <p:sp>
        <p:nvSpPr>
          <p:cNvPr id="4" name="Slide Number Placeholder 3"/>
          <p:cNvSpPr>
            <a:spLocks noGrp="1"/>
          </p:cNvSpPr>
          <p:nvPr>
            <p:ph type="sldNum" sz="quarter" idx="10"/>
          </p:nvPr>
        </p:nvSpPr>
        <p:spPr/>
        <p:txBody>
          <a:bodyPr/>
          <a:lstStyle/>
          <a:p>
            <a:pPr>
              <a:defRPr/>
            </a:pPr>
            <a:fld id="{26CB6653-D2F4-4FB3-B00D-5F3BC3033283}" type="slidenum">
              <a:rPr lang="en-US" smtClean="0"/>
              <a:pPr>
                <a:defRPr/>
              </a:pPr>
              <a:t>1</a:t>
            </a:fld>
            <a:endParaRPr lang="en-US"/>
          </a:p>
        </p:txBody>
      </p:sp>
    </p:spTree>
    <p:extLst>
      <p:ext uri="{BB962C8B-B14F-4D97-AF65-F5344CB8AC3E}">
        <p14:creationId xmlns:p14="http://schemas.microsoft.com/office/powerpoint/2010/main" val="23823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8" name="Group 6"/>
          <p:cNvGrpSpPr>
            <a:grpSpLocks/>
          </p:cNvGrpSpPr>
          <p:nvPr userDrawn="1"/>
        </p:nvGrpSpPr>
        <p:grpSpPr bwMode="auto">
          <a:xfrm>
            <a:off x="841375" y="76200"/>
            <a:ext cx="7540625" cy="588963"/>
            <a:chOff x="432" y="5"/>
            <a:chExt cx="4823" cy="371"/>
          </a:xfrm>
        </p:grpSpPr>
        <p:pic>
          <p:nvPicPr>
            <p:cNvPr id="1033" name="Picture 7" descr="RRS PPT Template"/>
            <p:cNvPicPr>
              <a:picLocks noChangeAspect="1" noChangeArrowheads="1"/>
            </p:cNvPicPr>
            <p:nvPr userDrawn="1"/>
          </p:nvPicPr>
          <p:blipFill>
            <a:blip r:embed="rId5" cstate="print"/>
            <a:srcRect/>
            <a:stretch>
              <a:fillRect/>
            </a:stretch>
          </p:blipFill>
          <p:spPr bwMode="auto">
            <a:xfrm>
              <a:off x="473" y="119"/>
              <a:ext cx="4782" cy="144"/>
            </a:xfrm>
            <a:prstGeom prst="rect">
              <a:avLst/>
            </a:prstGeom>
            <a:noFill/>
            <a:ln w="9525">
              <a:noFill/>
              <a:miter lim="800000"/>
              <a:headEnd/>
              <a:tailEnd/>
            </a:ln>
          </p:spPr>
        </p:pic>
        <p:sp>
          <p:nvSpPr>
            <p:cNvPr id="126984" name="Text Box 8"/>
            <p:cNvSpPr txBox="1">
              <a:spLocks noChangeArrowheads="1"/>
            </p:cNvSpPr>
            <p:nvPr userDrawn="1"/>
          </p:nvSpPr>
          <p:spPr bwMode="auto">
            <a:xfrm>
              <a:off x="3809" y="240"/>
              <a:ext cx="1422" cy="136"/>
            </a:xfrm>
            <a:prstGeom prst="rect">
              <a:avLst/>
            </a:prstGeom>
            <a:noFill/>
            <a:ln w="9525">
              <a:noFill/>
              <a:miter lim="800000"/>
              <a:headEnd/>
              <a:tailEnd/>
            </a:ln>
            <a:effectLst/>
          </p:spPr>
          <p:txBody>
            <a:bodyPr wrap="none">
              <a:spAutoFit/>
            </a:bodyPr>
            <a:lstStyle/>
            <a:p>
              <a:pPr>
                <a:defRPr/>
              </a:pPr>
              <a:r>
                <a:rPr lang="en-US" sz="800" b="1" dirty="0"/>
                <a:t>You Can’t Afford to go to War Without us!</a:t>
              </a:r>
            </a:p>
          </p:txBody>
        </p:sp>
        <p:sp>
          <p:nvSpPr>
            <p:cNvPr id="126985" name="Text Box 9"/>
            <p:cNvSpPr txBox="1">
              <a:spLocks noChangeArrowheads="1"/>
            </p:cNvSpPr>
            <p:nvPr userDrawn="1"/>
          </p:nvSpPr>
          <p:spPr bwMode="auto">
            <a:xfrm>
              <a:off x="432" y="5"/>
              <a:ext cx="1052" cy="136"/>
            </a:xfrm>
            <a:prstGeom prst="rect">
              <a:avLst/>
            </a:prstGeom>
            <a:noFill/>
            <a:ln w="9525">
              <a:noFill/>
              <a:miter lim="800000"/>
              <a:headEnd/>
              <a:tailEnd/>
            </a:ln>
            <a:effectLst/>
          </p:spPr>
          <p:txBody>
            <a:bodyPr wrap="none">
              <a:spAutoFit/>
            </a:bodyPr>
            <a:lstStyle/>
            <a:p>
              <a:pPr>
                <a:defRPr/>
              </a:pPr>
              <a:r>
                <a:rPr lang="en-US" sz="800" b="1" dirty="0"/>
                <a:t>Financial Management School</a:t>
              </a:r>
            </a:p>
          </p:txBody>
        </p:sp>
      </p:grpSp>
      <p:sp>
        <p:nvSpPr>
          <p:cNvPr id="1029" name="Rectangle 10"/>
          <p:cNvSpPr>
            <a:spLocks noGrp="1" noChangeArrowheads="1"/>
          </p:cNvSpPr>
          <p:nvPr>
            <p:ph type="title"/>
          </p:nvPr>
        </p:nvSpPr>
        <p:spPr bwMode="auto">
          <a:xfrm>
            <a:off x="457200" y="6858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30" name="Rectangle 11"/>
          <p:cNvSpPr>
            <a:spLocks noGrp="1" noChangeArrowheads="1"/>
          </p:cNvSpPr>
          <p:nvPr>
            <p:ph type="body" idx="1"/>
          </p:nvPr>
        </p:nvSpPr>
        <p:spPr bwMode="auto">
          <a:xfrm>
            <a:off x="381000" y="1676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4" descr="Finance DUI"/>
          <p:cNvPicPr>
            <a:picLocks noChangeAspect="1" noChangeArrowheads="1"/>
          </p:cNvPicPr>
          <p:nvPr userDrawn="1"/>
        </p:nvPicPr>
        <p:blipFill>
          <a:blip r:embed="rId6" cstate="print"/>
          <a:srcRect/>
          <a:stretch>
            <a:fillRect/>
          </a:stretch>
        </p:blipFill>
        <p:spPr bwMode="auto">
          <a:xfrm>
            <a:off x="0" y="0"/>
            <a:ext cx="914400" cy="914400"/>
          </a:xfrm>
          <a:prstGeom prst="rect">
            <a:avLst/>
          </a:prstGeom>
          <a:noFill/>
          <a:ln w="9525">
            <a:noFill/>
            <a:miter lim="800000"/>
            <a:headEnd/>
            <a:tailEnd/>
          </a:ln>
        </p:spPr>
      </p:pic>
      <p:pic>
        <p:nvPicPr>
          <p:cNvPr id="1032" name="Picture 5"/>
          <p:cNvPicPr>
            <a:picLocks noChangeArrowheads="1"/>
          </p:cNvPicPr>
          <p:nvPr userDrawn="1"/>
        </p:nvPicPr>
        <p:blipFill>
          <a:blip r:embed="rId7" cstate="print"/>
          <a:srcRect/>
          <a:stretch>
            <a:fillRect/>
          </a:stretch>
        </p:blipFill>
        <p:spPr bwMode="auto">
          <a:xfrm>
            <a:off x="8382000" y="0"/>
            <a:ext cx="762000" cy="8382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psnack.com/5DAED858B7A/afcomptroller-vol-61-no1.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ilsuite.mil/book/docs/DOC-19014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466636"/>
            <a:ext cx="8229600" cy="1200329"/>
          </a:xfrm>
        </p:spPr>
        <p:txBody>
          <a:bodyPr/>
          <a:lstStyle/>
          <a:p>
            <a:pPr eaLnBrk="1" hangingPunct="1"/>
            <a:r>
              <a:rPr lang="en-US" sz="3600" dirty="0" smtClean="0">
                <a:solidFill>
                  <a:schemeClr val="tx1"/>
                </a:solidFill>
                <a:latin typeface="Arial Black" panose="020B0A04020102020204" pitchFamily="34" charset="0"/>
              </a:rPr>
              <a:t>Create GFEBS Automated Spend Plans </a:t>
            </a:r>
            <a:endParaRPr lang="en-US" sz="3600" dirty="0">
              <a:solidFill>
                <a:schemeClr val="tx1"/>
              </a:solidFill>
              <a:latin typeface="Arial Black" panose="020B0A04020102020204" pitchFamily="34" charset="0"/>
            </a:endParaRPr>
          </a:p>
        </p:txBody>
      </p:sp>
      <p:sp>
        <p:nvSpPr>
          <p:cNvPr id="2052" name="Content Placeholder 4"/>
          <p:cNvSpPr>
            <a:spLocks noGrp="1"/>
          </p:cNvSpPr>
          <p:nvPr>
            <p:ph idx="1"/>
          </p:nvPr>
        </p:nvSpPr>
        <p:spPr>
          <a:xfrm>
            <a:off x="457200" y="1682875"/>
            <a:ext cx="8229600" cy="5098925"/>
          </a:xfrm>
        </p:spPr>
        <p:txBody>
          <a:bodyPr/>
          <a:lstStyle/>
          <a:p>
            <a:pPr marL="0" indent="0" algn="ctr">
              <a:buNone/>
            </a:pPr>
            <a:r>
              <a:rPr lang="en-US" sz="2400" dirty="0" smtClean="0">
                <a:latin typeface="Arial" panose="020B0604020202020204" pitchFamily="34" charset="0"/>
                <a:cs typeface="Arial" panose="020B0604020202020204" pitchFamily="34" charset="0"/>
              </a:rPr>
              <a:t>To enhance your experience of understanding the GFEBS Automated Spend Plan read the article, “</a:t>
            </a:r>
            <a:r>
              <a:rPr lang="en-US" sz="2400" dirty="0">
                <a:latin typeface="Arial" panose="020B0604020202020204" pitchFamily="34" charset="0"/>
                <a:cs typeface="Arial" panose="020B0604020202020204" pitchFamily="34" charset="0"/>
              </a:rPr>
              <a:t>Developing a Good Spend Plan is Not an Art </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buNone/>
            </a:pPr>
            <a:r>
              <a:rPr lang="en-US" sz="2400" b="1" dirty="0" smtClean="0">
                <a:latin typeface="Arial" panose="020B0604020202020204" pitchFamily="34" charset="0"/>
                <a:cs typeface="Arial" panose="020B0604020202020204" pitchFamily="34" charset="0"/>
                <a:hlinkClick r:id="rId3"/>
              </a:rPr>
              <a:t>https</a:t>
            </a:r>
            <a:r>
              <a:rPr lang="en-US" sz="2400" b="1" dirty="0">
                <a:latin typeface="Arial" panose="020B0604020202020204" pitchFamily="34" charset="0"/>
                <a:cs typeface="Arial" panose="020B0604020202020204" pitchFamily="34" charset="0"/>
                <a:hlinkClick r:id="rId3"/>
              </a:rPr>
              <a:t>://</a:t>
            </a:r>
            <a:r>
              <a:rPr lang="en-US" sz="2400" b="1" dirty="0" smtClean="0">
                <a:latin typeface="Arial" panose="020B0604020202020204" pitchFamily="34" charset="0"/>
                <a:cs typeface="Arial" panose="020B0604020202020204" pitchFamily="34" charset="0"/>
                <a:hlinkClick r:id="rId3"/>
              </a:rPr>
              <a:t>www.flipsnack.com/5DAED858B7A/afcomptroller-vol-61-no1.html</a:t>
            </a:r>
            <a:r>
              <a:rPr lang="en-US" sz="2400" b="1"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by </a:t>
            </a:r>
            <a:r>
              <a:rPr lang="en-US" sz="1600" dirty="0">
                <a:latin typeface="Arial" panose="020B0604020202020204" pitchFamily="34" charset="0"/>
                <a:cs typeface="Arial" panose="020B0604020202020204" pitchFamily="34" charset="0"/>
              </a:rPr>
              <a:t>MAJ Mary Johnson and Maria </a:t>
            </a:r>
            <a:r>
              <a:rPr lang="en-US" sz="1600" dirty="0" smtClean="0">
                <a:latin typeface="Arial" panose="020B0604020202020204" pitchFamily="34" charset="0"/>
                <a:cs typeface="Arial" panose="020B0604020202020204" pitchFamily="34" charset="0"/>
              </a:rPr>
              <a:t>Webley</a:t>
            </a: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The following are Training </a:t>
            </a:r>
            <a:r>
              <a:rPr lang="en-US" sz="2400" dirty="0">
                <a:latin typeface="Arial" panose="020B0604020202020204" pitchFamily="34" charset="0"/>
                <a:cs typeface="Arial" panose="020B0604020202020204" pitchFamily="34" charset="0"/>
              </a:rPr>
              <a:t>Support </a:t>
            </a:r>
            <a:r>
              <a:rPr lang="en-US" sz="2400" dirty="0" smtClean="0">
                <a:latin typeface="Arial" panose="020B0604020202020204" pitchFamily="34" charset="0"/>
                <a:cs typeface="Arial" panose="020B0604020202020204" pitchFamily="34" charset="0"/>
              </a:rPr>
              <a:t>Package items for distant learning</a:t>
            </a:r>
          </a:p>
          <a:p>
            <a:pPr marL="0" indent="0">
              <a:buNone/>
            </a:pPr>
            <a:r>
              <a:rPr lang="en-US" sz="2400" b="1" dirty="0">
                <a:latin typeface="Arial" panose="020B0604020202020204" pitchFamily="34" charset="0"/>
                <a:cs typeface="Arial" panose="020B0604020202020204" pitchFamily="34" charset="0"/>
                <a:hlinkClick r:id="rId4"/>
              </a:rPr>
              <a:t>https://www.milsuite.mil/book/docs/DOC-190148</a:t>
            </a:r>
            <a:endParaRPr lang="en-US" sz="2400" b="1"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Spend </a:t>
            </a:r>
            <a:r>
              <a:rPr lang="en-US" sz="1600" dirty="0">
                <a:latin typeface="Arial" panose="020B0604020202020204" pitchFamily="34" charset="0"/>
                <a:cs typeface="Arial" panose="020B0604020202020204" pitchFamily="34" charset="0"/>
              </a:rPr>
              <a:t>Plan </a:t>
            </a:r>
            <a:r>
              <a:rPr lang="en-US" sz="1600" dirty="0" smtClean="0">
                <a:latin typeface="Arial" panose="020B0604020202020204" pitchFamily="34" charset="0"/>
                <a:cs typeface="Arial" panose="020B0604020202020204" pitchFamily="34" charset="0"/>
              </a:rPr>
              <a:t>Distribution </a:t>
            </a:r>
            <a:r>
              <a:rPr lang="en-US" sz="1600" dirty="0">
                <a:latin typeface="Arial" panose="020B0604020202020204" pitchFamily="34" charset="0"/>
                <a:cs typeface="Arial" panose="020B0604020202020204" pitchFamily="34" charset="0"/>
              </a:rPr>
              <a:t>Layout </a:t>
            </a:r>
            <a:r>
              <a:rPr lang="en-US" sz="1600" dirty="0" smtClean="0">
                <a:latin typeface="Arial" panose="020B0604020202020204" pitchFamily="34" charset="0"/>
                <a:cs typeface="Arial" panose="020B0604020202020204" pitchFamily="34" charset="0"/>
              </a:rPr>
              <a:t>Report</a:t>
            </a:r>
            <a:endParaRPr lang="en-US" sz="16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Spend Plan vs. Actuals Report</a:t>
            </a:r>
          </a:p>
          <a:p>
            <a:pPr>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Create Spend Plan Version and LOA </a:t>
            </a:r>
          </a:p>
          <a:p>
            <a:pPr>
              <a:buFont typeface="Wingdings" panose="05000000000000000000" pitchFamily="2" charset="2"/>
              <a:buChar char="§"/>
            </a:pPr>
            <a:r>
              <a:rPr lang="en-US" sz="1600" dirty="0" smtClean="0">
                <a:latin typeface="Arial" panose="020B0604020202020204" pitchFamily="34" charset="0"/>
                <a:cs typeface="Arial" panose="020B0604020202020204" pitchFamily="34" charset="0"/>
              </a:rPr>
              <a:t>Complete Spend Plan Template</a:t>
            </a:r>
            <a:endParaRPr lang="en-US" sz="2400" dirty="0">
              <a:latin typeface="Arial" panose="020B0604020202020204" pitchFamily="34" charset="0"/>
              <a:cs typeface="Arial" panose="020B0604020202020204" pitchFamily="34" charset="0"/>
            </a:endParaRPr>
          </a:p>
          <a:p>
            <a:pPr marL="0" indent="0" eaLnBrk="1" fontAlgn="t" hangingPunct="1">
              <a:buNone/>
            </a:pPr>
            <a:endParaRPr lang="en-US" sz="2400"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9BE6B79EA8A74CA838A2CD77AE97AA" ma:contentTypeVersion="0" ma:contentTypeDescription="Create a new document." ma:contentTypeScope="" ma:versionID="8fbe85c01210bd1717c40f18ae033725">
  <xsd:schema xmlns:xsd="http://www.w3.org/2001/XMLSchema" xmlns:xs="http://www.w3.org/2001/XMLSchema" xmlns:p="http://schemas.microsoft.com/office/2006/metadata/properties" targetNamespace="http://schemas.microsoft.com/office/2006/metadata/properties" ma:root="true" ma:fieldsID="479a3d61c0333de7709766ae72c7e6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258288-E9B6-47D2-AA67-1D487C4DC083}">
  <ds:schemaRefs>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9EC9209-239A-488F-955B-38D0E32132B5}">
  <ds:schemaRefs>
    <ds:schemaRef ds:uri="http://schemas.microsoft.com/sharepoint/v3/contenttype/forms"/>
  </ds:schemaRefs>
</ds:datastoreItem>
</file>

<file path=customXml/itemProps3.xml><?xml version="1.0" encoding="utf-8"?>
<ds:datastoreItem xmlns:ds="http://schemas.openxmlformats.org/officeDocument/2006/customXml" ds:itemID="{35902DFE-519C-4037-BF63-06EE723E46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18033</TotalTime>
  <Words>255</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Wingdings</vt:lpstr>
      <vt:lpstr>1_Default Design</vt:lpstr>
      <vt:lpstr>Create GFEBS Automated Spend Plans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Plan</dc:title>
  <dc:creator>Howard, Robert L CTR (US)</dc:creator>
  <cp:keywords>GFEBS Cost Management</cp:keywords>
  <cp:lastModifiedBy>Fields-Mitchell, QuShawanda K CTR</cp:lastModifiedBy>
  <cp:revision>1301</cp:revision>
  <dcterms:created xsi:type="dcterms:W3CDTF">2009-09-13T23:26:03Z</dcterms:created>
  <dcterms:modified xsi:type="dcterms:W3CDTF">2017-03-13T15:07:58Z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0x010100479BE6B79EA8A74CA838A2CD77AE97AA</vt:lpwstr>
  </property>
</Properties>
</file>