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4135" r:id="rId6"/>
  </p:sldMasterIdLst>
  <p:notesMasterIdLst>
    <p:notesMasterId r:id="rId12"/>
  </p:notesMasterIdLst>
  <p:handoutMasterIdLst>
    <p:handoutMasterId r:id="rId13"/>
  </p:handoutMasterIdLst>
  <p:sldIdLst>
    <p:sldId id="573" r:id="rId7"/>
    <p:sldId id="577" r:id="rId8"/>
    <p:sldId id="574" r:id="rId9"/>
    <p:sldId id="578" r:id="rId10"/>
    <p:sldId id="576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79941" autoAdjust="0"/>
  </p:normalViewPr>
  <p:slideViewPr>
    <p:cSldViewPr>
      <p:cViewPr varScale="1">
        <p:scale>
          <a:sx n="71" d="100"/>
          <a:sy n="71" d="100"/>
        </p:scale>
        <p:origin x="19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882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661A4B-1161-4E2E-80C3-AE5D76B5E5F9}" type="datetimeFigureOut">
              <a:rPr lang="en-US"/>
              <a:pPr>
                <a:defRPr/>
              </a:pPr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14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A873A7-F8F0-4AC1-B3CA-FE3456E1F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1432695" y="441961"/>
            <a:ext cx="7319218" cy="655317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ELO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86532" y="1676401"/>
            <a:ext cx="8618562" cy="4577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133350" y="1493518"/>
            <a:ext cx="8924925" cy="45719"/>
          </a:xfrm>
          <a:prstGeom prst="rect">
            <a:avLst/>
          </a:prstGeom>
          <a:solidFill>
            <a:srgbClr val="5E5E5E"/>
          </a:solidFill>
          <a:ln>
            <a:noFill/>
          </a:ln>
          <a:effectLst>
            <a:reflection blurRad="38100" stA="50000" endA="3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0" y="6397046"/>
            <a:ext cx="9144000" cy="441905"/>
          </a:xfrm>
          <a:prstGeom prst="rect">
            <a:avLst/>
          </a:prstGeom>
          <a:solidFill>
            <a:srgbClr val="5E5E5E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25400" stA="630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33350" y="6397626"/>
            <a:ext cx="8618935" cy="441325"/>
          </a:xfrm>
        </p:spPr>
        <p:txBody>
          <a:bodyPr anchor="b">
            <a:noAutofit/>
          </a:bodyPr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z="2400" dirty="0" smtClean="0">
                <a:latin typeface="Arial" charset="0"/>
              </a:rPr>
              <a:t>Define the S8 Role in the Brigade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63" b="97368" l="9434" r="9434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50109" y="19930"/>
            <a:ext cx="893891" cy="88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7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67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607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629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303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496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46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6"/>
          <p:cNvGrpSpPr>
            <a:grpSpLocks/>
          </p:cNvGrpSpPr>
          <p:nvPr userDrawn="1"/>
        </p:nvGrpSpPr>
        <p:grpSpPr bwMode="auto">
          <a:xfrm>
            <a:off x="841375" y="76200"/>
            <a:ext cx="7540625" cy="409575"/>
            <a:chOff x="432" y="5"/>
            <a:chExt cx="4823" cy="258"/>
          </a:xfrm>
        </p:grpSpPr>
        <p:pic>
          <p:nvPicPr>
            <p:cNvPr id="2057" name="Picture 7" descr="RRS PPT Template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73" y="119"/>
              <a:ext cx="47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6985" name="Text Box 9"/>
            <p:cNvSpPr txBox="1">
              <a:spLocks noChangeArrowheads="1"/>
            </p:cNvSpPr>
            <p:nvPr userDrawn="1"/>
          </p:nvSpPr>
          <p:spPr bwMode="auto">
            <a:xfrm>
              <a:off x="432" y="5"/>
              <a:ext cx="10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 b="1" dirty="0">
                  <a:latin typeface="Arial" charset="0"/>
                  <a:cs typeface="Arial" charset="0"/>
                </a:rPr>
                <a:t>Financial Management School</a:t>
              </a:r>
            </a:p>
          </p:txBody>
        </p:sp>
      </p:grpSp>
      <p:sp>
        <p:nvSpPr>
          <p:cNvPr id="205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5" name="Picture 4" descr="Finance DUI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"/>
          <p:cNvPicPr>
            <a:picLocks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0"/>
            <a:ext cx="762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  <p:sldLayoutId id="21474841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CU Corner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2419350"/>
            <a:ext cx="38100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ACU Corner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36513"/>
            <a:ext cx="3840480" cy="447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750554" y="7938"/>
            <a:ext cx="7552074" cy="557212"/>
            <a:chOff x="473" y="5"/>
            <a:chExt cx="4782" cy="351"/>
          </a:xfrm>
        </p:grpSpPr>
        <p:pic>
          <p:nvPicPr>
            <p:cNvPr id="2057" name="Picture 7" descr="RRS PPT Template"/>
            <p:cNvPicPr>
              <a:picLocks noChangeAspect="1" noChangeArrowheads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73" y="119"/>
              <a:ext cx="47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6984" name="Text Box 8"/>
            <p:cNvSpPr txBox="1">
              <a:spLocks noChangeArrowheads="1"/>
            </p:cNvSpPr>
            <p:nvPr userDrawn="1"/>
          </p:nvSpPr>
          <p:spPr bwMode="auto">
            <a:xfrm>
              <a:off x="3860" y="240"/>
              <a:ext cx="132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600" b="1" dirty="0">
                  <a:solidFill>
                    <a:srgbClr val="000000"/>
                  </a:solidFill>
                  <a:latin typeface="Courier New" pitchFamily="49" charset="0"/>
                </a:rPr>
                <a:t>You Can’t Afford to go to War Without us!</a:t>
              </a:r>
            </a:p>
          </p:txBody>
        </p:sp>
        <p:sp>
          <p:nvSpPr>
            <p:cNvPr id="126985" name="Text Box 9"/>
            <p:cNvSpPr txBox="1">
              <a:spLocks noChangeArrowheads="1"/>
            </p:cNvSpPr>
            <p:nvPr userDrawn="1"/>
          </p:nvSpPr>
          <p:spPr bwMode="auto">
            <a:xfrm>
              <a:off x="504" y="5"/>
              <a:ext cx="91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600" b="1" dirty="0">
                  <a:solidFill>
                    <a:srgbClr val="000000"/>
                  </a:solidFill>
                  <a:latin typeface="Courier New" pitchFamily="49" charset="0"/>
                </a:rPr>
                <a:t>Financial Management School</a:t>
              </a:r>
            </a:p>
          </p:txBody>
        </p:sp>
      </p:grpSp>
      <p:pic>
        <p:nvPicPr>
          <p:cNvPr id="2055" name="Picture 4" descr="Finance DUI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504537" y="79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400" y="84138"/>
            <a:ext cx="54864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40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2" r:id="rId6"/>
    <p:sldLayoutId id="2147484143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mont04.mail.mil/owa/redir.aspx?C=fm6XVMMo3e-HPb1BWJVU-h6Qfonw0ngLLov2r9LOtt2kJfWA5HTWCA..&amp;URL=https://trgdelep.gfebs-erp.army.mil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mont04.mail.mil/owa/redir.aspx?C=fm6XVMMo3e-HPb1BWJVU-h6Qfonw0ngLLov2r9LOtt2kJfWA5HTWCA..&amp;URL=https://trgdelep.gfebs-erp.army.mil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mont04.mail.mil/owa/redir.aspx?C=fm6XVMMo3e-HPb1BWJVU-h6Qfonw0ngLLov2r9LOtt2kJfWA5HTWCA..&amp;URL=https://trgdelep.gfebs-erp.army.mil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mont04.mail.mil/owa/redir.aspx?C=fm6XVMMo3e-HPb1BWJVU-h6Qfonw0ngLLov2r9LOtt2kJfWA5HTWCA..&amp;URL=https://trgdelep.gfebs-erp.army.mil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mont04.mail.mil/owa/redir.aspx?C=fm6XVMMo3e-HPb1BWJVU-h6Qfonw0ngLLov2r9LOtt2kJfWA5HTWCA..&amp;URL=https://trgdelep.gfebs-erp.army.mil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204" y="848663"/>
            <a:ext cx="7319218" cy="655317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/>
              <a:t>TED Battle Drill #3 </a:t>
            </a:r>
            <a:br>
              <a:rPr lang="en-US" sz="3600" b="0" dirty="0" smtClean="0"/>
            </a:br>
            <a:r>
              <a:rPr lang="en-US" sz="3600" b="0" dirty="0" smtClean="0"/>
              <a:t>Process Contract w/o SPS &amp; WAWF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Create and certify a SPS PR in GFEBS TED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GFEBS TED: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://trgdelep.gfebs-erp.army.mil/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Utilize the “Create SPS Purchase Requisition Job Aid” in GFEBS Job Aids to complete this transaction</a:t>
            </a:r>
          </a:p>
          <a:p>
            <a:r>
              <a:rPr lang="en-US" sz="2400" dirty="0" smtClean="0"/>
              <a:t>Utilize the “Create a SPS PO ME21N” </a:t>
            </a:r>
            <a:r>
              <a:rPr lang="en-US" sz="2400" dirty="0"/>
              <a:t>in GFEBS Job Aids to complete this </a:t>
            </a:r>
            <a:r>
              <a:rPr lang="en-US" sz="2400" dirty="0" smtClean="0"/>
              <a:t>transaction</a:t>
            </a:r>
          </a:p>
          <a:p>
            <a:r>
              <a:rPr lang="en-US" sz="2400" dirty="0" smtClean="0"/>
              <a:t>Reference GFEBS Battle Drill #3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Common Transaction: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204" y="848663"/>
            <a:ext cx="7319218" cy="655317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/>
              <a:t>TED Battle Drill #5 </a:t>
            </a:r>
            <a:br>
              <a:rPr lang="en-US" sz="3600" b="0" dirty="0" smtClean="0"/>
            </a:br>
            <a:r>
              <a:rPr lang="en-US" sz="3600" b="0" dirty="0" smtClean="0"/>
              <a:t>Process PA/FOO in TED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Process a Paying Agent / Field Ordering Officer Transaction in GFEBS TED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GFEBS TED: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://trgdelep.gfebs-erp.army.mil/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Utilize the “Paying Agent FOO </a:t>
            </a:r>
            <a:r>
              <a:rPr lang="en-US" sz="2400" dirty="0" err="1" smtClean="0"/>
              <a:t>Misc</a:t>
            </a:r>
            <a:r>
              <a:rPr lang="en-US" sz="2400" dirty="0" smtClean="0"/>
              <a:t> Pay” job aid in GFEBS Job Aids to complete this transaction</a:t>
            </a:r>
          </a:p>
          <a:p>
            <a:r>
              <a:rPr lang="en-US" sz="2400" dirty="0" smtClean="0"/>
              <a:t>Reference GFEBS Battle Drill #5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Common Transaction: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PA/FOO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1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204" y="792483"/>
            <a:ext cx="7319218" cy="655317"/>
          </a:xfrm>
        </p:spPr>
        <p:txBody>
          <a:bodyPr>
            <a:normAutofit fontScale="90000"/>
          </a:bodyPr>
          <a:lstStyle/>
          <a:p>
            <a:r>
              <a:rPr lang="en-US" sz="3600" b="0" dirty="0"/>
              <a:t>TED Battle Drill </a:t>
            </a:r>
            <a:r>
              <a:rPr lang="en-US" sz="3600" b="0" dirty="0" smtClean="0"/>
              <a:t>#8 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 smtClean="0"/>
              <a:t>Process Misc. Pay Not Subject to PPA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Miscellaneous Obligation Non-PPA FMZ1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GFEBS TED: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://trgdelep.gfebs-erp.army.mil/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Utilize the “Create a Misc. Obligation Non-PPA FMZ1” in GFEBS Job Aids to complete this transaction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GFEBS Battle Drill #8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Transaction: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Leave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92483"/>
            <a:ext cx="8077200" cy="655317"/>
          </a:xfrm>
        </p:spPr>
        <p:txBody>
          <a:bodyPr>
            <a:normAutofit fontScale="90000"/>
          </a:bodyPr>
          <a:lstStyle/>
          <a:p>
            <a:r>
              <a:rPr lang="en-US" sz="3600" b="0" dirty="0"/>
              <a:t>TED Battle Drill </a:t>
            </a:r>
            <a:r>
              <a:rPr lang="en-US" sz="3600" b="0" dirty="0" smtClean="0"/>
              <a:t>#12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 smtClean="0"/>
              <a:t>Process Single Charge Card Solution GPC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Process Single Charge Card Solution GPC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GFEBS TED: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://trgdelep.gfebs-erp.army.mil/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Utilize the “GPC 2 Way AXOL PR” in GFEBS Job Aids to complete this transaction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GFEBS Battle Drill #12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Transaction: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Purchase Card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36204" y="838200"/>
            <a:ext cx="7319218" cy="655317"/>
          </a:xfrm>
        </p:spPr>
        <p:txBody>
          <a:bodyPr>
            <a:normAutofit fontScale="90000"/>
          </a:bodyPr>
          <a:lstStyle/>
          <a:p>
            <a:r>
              <a:rPr lang="en-US" sz="3600" b="0" dirty="0">
                <a:latin typeface="+mn-lt"/>
              </a:rPr>
              <a:t>TED Battle Drill </a:t>
            </a:r>
            <a:r>
              <a:rPr lang="en-US" sz="3600" b="0" dirty="0" smtClean="0">
                <a:latin typeface="+mn-lt"/>
              </a:rPr>
              <a:t>#22 </a:t>
            </a:r>
            <a:r>
              <a:rPr lang="en-US" sz="3600" b="0" dirty="0">
                <a:latin typeface="+mn-lt"/>
              </a:rPr>
              <a:t/>
            </a:r>
            <a:br>
              <a:rPr lang="en-US" sz="3600" b="0" dirty="0">
                <a:latin typeface="+mn-lt"/>
              </a:rPr>
            </a:br>
            <a:r>
              <a:rPr lang="en-US" sz="3600" b="0" dirty="0" smtClean="0">
                <a:latin typeface="+mn-lt"/>
              </a:rPr>
              <a:t>Outbound Reimbursable MIPR </a:t>
            </a:r>
            <a:endParaRPr lang="en-US" sz="3600" b="0" dirty="0">
              <a:latin typeface="+mn-lt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86532" y="1676401"/>
            <a:ext cx="8618562" cy="4577741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>
                <a:cs typeface="Arial" panose="020B0604020202020204" pitchFamily="34" charset="0"/>
              </a:rPr>
              <a:t>Perform an Outbound Reimbursable MIPR in GFEBS TED</a:t>
            </a:r>
          </a:p>
          <a:p>
            <a:endParaRPr lang="en-US" sz="2800" dirty="0" smtClean="0">
              <a:cs typeface="Arial" panose="020B0604020202020204" pitchFamily="34" charset="0"/>
            </a:endParaRPr>
          </a:p>
          <a:p>
            <a:r>
              <a:rPr lang="en-US" sz="2800" dirty="0" smtClean="0">
                <a:cs typeface="Arial" panose="020B0604020202020204" pitchFamily="34" charset="0"/>
              </a:rPr>
              <a:t>GFEBS TED: </a:t>
            </a:r>
            <a:r>
              <a:rPr lang="en-US" sz="2800" dirty="0" smtClean="0">
                <a:cs typeface="Arial" panose="020B0604020202020204" pitchFamily="34" charset="0"/>
                <a:hlinkClick r:id="rId2"/>
              </a:rPr>
              <a:t>https</a:t>
            </a:r>
            <a:r>
              <a:rPr lang="en-US" sz="2800" dirty="0">
                <a:cs typeface="Arial" panose="020B0604020202020204" pitchFamily="34" charset="0"/>
                <a:hlinkClick r:id="rId2"/>
              </a:rPr>
              <a:t>://trgdelep.gfebs-erp.army.mil/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smtClean="0">
                <a:cs typeface="Arial" panose="020B0604020202020204" pitchFamily="34" charset="0"/>
              </a:rPr>
              <a:t/>
            </a:r>
            <a:br>
              <a:rPr lang="en-US" sz="2800" dirty="0" smtClean="0">
                <a:cs typeface="Arial" panose="020B0604020202020204" pitchFamily="34" charset="0"/>
              </a:rPr>
            </a:br>
            <a:endParaRPr lang="en-US" sz="2800" dirty="0" smtClean="0">
              <a:cs typeface="Arial" panose="020B0604020202020204" pitchFamily="34" charset="0"/>
            </a:endParaRPr>
          </a:p>
          <a:p>
            <a:r>
              <a:rPr lang="en-US" sz="2800" dirty="0" smtClean="0">
                <a:cs typeface="Arial" panose="020B0604020202020204" pitchFamily="34" charset="0"/>
              </a:rPr>
              <a:t>Utilize the “Outbound MIPR ME51N” in GFEBS Job Aids to complete this transaction</a:t>
            </a:r>
          </a:p>
          <a:p>
            <a:r>
              <a:rPr lang="en-US" sz="2800" dirty="0" smtClean="0">
                <a:cs typeface="Arial" panose="020B0604020202020204" pitchFamily="34" charset="0"/>
              </a:rPr>
              <a:t>Reference GFEBS Battle Drill #22</a:t>
            </a:r>
          </a:p>
          <a:p>
            <a:r>
              <a:rPr lang="en-US" sz="2800" b="1" dirty="0" smtClean="0">
                <a:cs typeface="Arial" panose="020B0604020202020204" pitchFamily="34" charset="0"/>
              </a:rPr>
              <a:t>Common Transaction: </a:t>
            </a:r>
            <a:r>
              <a:rPr lang="en-US" sz="2800" dirty="0" smtClean="0">
                <a:cs typeface="Arial" panose="020B0604020202020204" pitchFamily="34" charset="0"/>
              </a:rPr>
              <a:t>Defense Logistics Agency Purchases</a:t>
            </a:r>
            <a:endParaRPr lang="en-US" sz="2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7002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ISAP_x0020_Task_x0020_Title xmlns="3836bba3-b3f8-4a2d-8e96-f3b8bd4e5fec" xsi:nil="true"/>
    <Lesson_x0020_Number xmlns="3836bba3-b3f8-4a2d-8e96-f3b8bd4e5fec" xsi:nil="true"/>
    <Transfer xmlns="3f429c45-5b6e-484f-8d54-0573955c5c70">Transfer</Transfer>
    <Course_x0020_ID xmlns="3836bba3-b3f8-4a2d-8e96-f3b8bd4e5fec" xsi:nil="true"/>
    <Day xmlns="3f429c45-5b6e-484f-8d54-0573955c5c70" xsi:nil="true"/>
    <Hours xmlns="3836bba3-b3f8-4a2d-8e96-f3b8bd4e5fec" xsi:nil="true"/>
    <Media_x0020_Type xmlns="3836bba3-b3f8-4a2d-8e96-f3b8bd4e5fec" xsi:nil="true"/>
    <PE_x0020_Hours xmlns="e2119da1-bc05-496b-b658-bf18e83fb611" xsi:nil="true"/>
    <CTSSB_x0020_Date xmlns="3836bba3-b3f8-4a2d-8e96-f3b8bd4e5fec" xsi:nil="true"/>
    <ISAP_x0020_Task_x0020_Number xmlns="3836bba3-b3f8-4a2d-8e96-f3b8bd4e5fec" xsi:nil="true"/>
    <Lesson_x0020_Module xmlns="3836bba3-b3f8-4a2d-8e96-f3b8bd4e5fec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DAF2F07E192C4E947B3E2EF4D99752" ma:contentTypeVersion="13" ma:contentTypeDescription="Create a new document." ma:contentTypeScope="" ma:versionID="600f27455b67e2904e4c54206ce955f5">
  <xsd:schema xmlns:xsd="http://www.w3.org/2001/XMLSchema" xmlns:xs="http://www.w3.org/2001/XMLSchema" xmlns:p="http://schemas.microsoft.com/office/2006/metadata/properties" xmlns:ns2="3836bba3-b3f8-4a2d-8e96-f3b8bd4e5fec" xmlns:ns3="e2119da1-bc05-496b-b658-bf18e83fb611" xmlns:ns4="3f429c45-5b6e-484f-8d54-0573955c5c70" targetNamespace="http://schemas.microsoft.com/office/2006/metadata/properties" ma:root="true" ma:fieldsID="54b47eeedeb0b840b716ee1734c8ecc7" ns2:_="" ns3:_="" ns4:_="">
    <xsd:import namespace="3836bba3-b3f8-4a2d-8e96-f3b8bd4e5fec"/>
    <xsd:import namespace="e2119da1-bc05-496b-b658-bf18e83fb611"/>
    <xsd:import namespace="3f429c45-5b6e-484f-8d54-0573955c5c70"/>
    <xsd:element name="properties">
      <xsd:complexType>
        <xsd:sequence>
          <xsd:element name="documentManagement">
            <xsd:complexType>
              <xsd:all>
                <xsd:element ref="ns2:Course_x0020_ID" minOccurs="0"/>
                <xsd:element ref="ns2:Lesson_x0020_Module" minOccurs="0"/>
                <xsd:element ref="ns2:Lesson_x0020_Number" minOccurs="0"/>
                <xsd:element ref="ns2:CTSSB_x0020_Date" minOccurs="0"/>
                <xsd:element ref="ns2:ISAP_x0020_Task_x0020_Number" minOccurs="0"/>
                <xsd:element ref="ns2:ISAP_x0020_Task_x0020_Title" minOccurs="0"/>
                <xsd:element ref="ns2:Hours" minOccurs="0"/>
                <xsd:element ref="ns2:Media_x0020_Type" minOccurs="0"/>
                <xsd:element ref="ns3:PE_x0020_Hours" minOccurs="0"/>
                <xsd:element ref="ns4:Day" minOccurs="0"/>
                <xsd:element ref="ns4:Transf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6bba3-b3f8-4a2d-8e96-f3b8bd4e5fec" elementFormDefault="qualified">
    <xsd:import namespace="http://schemas.microsoft.com/office/2006/documentManagement/types"/>
    <xsd:import namespace="http://schemas.microsoft.com/office/infopath/2007/PartnerControls"/>
    <xsd:element name="Course_x0020_ID" ma:index="8" nillable="true" ma:displayName="Course ID" ma:internalName="Course_x0020_ID">
      <xsd:simpleType>
        <xsd:restriction base="dms:Text">
          <xsd:maxLength value="255"/>
        </xsd:restriction>
      </xsd:simpleType>
    </xsd:element>
    <xsd:element name="Lesson_x0020_Module" ma:index="9" nillable="true" ma:displayName="Lesson Module" ma:format="RadioButtons" ma:internalName="Lesson_x0020_Module">
      <xsd:simpleType>
        <xsd:restriction base="dms:Choice">
          <xsd:enumeration value="Module A Professional Development and Mentorship"/>
          <xsd:enumeration value="Module B Fiscal Triad"/>
          <xsd:enumeration value="Module C Budgeting Basics and Accounting"/>
          <xsd:enumeration value="Module D Fund the Force in GFEBS"/>
          <xsd:enumeration value="Module E Cost Management and Internal Control"/>
        </xsd:restriction>
      </xsd:simpleType>
    </xsd:element>
    <xsd:element name="Lesson_x0020_Number" ma:index="10" nillable="true" ma:displayName="Lesson Number" ma:internalName="Lesson_x0020_Number">
      <xsd:simpleType>
        <xsd:restriction base="dms:Text">
          <xsd:maxLength value="255"/>
        </xsd:restriction>
      </xsd:simpleType>
    </xsd:element>
    <xsd:element name="CTSSB_x0020_Date" ma:index="11" nillable="true" ma:displayName="CTSSB Date" ma:internalName="CTSSB_x0020_Date">
      <xsd:simpleType>
        <xsd:restriction base="dms:Text">
          <xsd:maxLength value="255"/>
        </xsd:restriction>
      </xsd:simpleType>
    </xsd:element>
    <xsd:element name="ISAP_x0020_Task_x0020_Number" ma:index="12" nillable="true" ma:displayName="ISAP Task Number" ma:internalName="ISAP_x0020_Task_x0020_Number">
      <xsd:simpleType>
        <xsd:restriction base="dms:Text">
          <xsd:maxLength value="255"/>
        </xsd:restriction>
      </xsd:simpleType>
    </xsd:element>
    <xsd:element name="ISAP_x0020_Task_x0020_Title" ma:index="13" nillable="true" ma:displayName="ISAP Task Title" ma:internalName="ISAP_x0020_Task_x0020_Title">
      <xsd:simpleType>
        <xsd:restriction base="dms:Text">
          <xsd:maxLength value="255"/>
        </xsd:restriction>
      </xsd:simpleType>
    </xsd:element>
    <xsd:element name="Hours" ma:index="14" nillable="true" ma:displayName="Hours" ma:internalName="Hours">
      <xsd:simpleType>
        <xsd:restriction base="dms:Text">
          <xsd:maxLength value="255"/>
        </xsd:restriction>
      </xsd:simpleType>
    </xsd:element>
    <xsd:element name="Media_x0020_Type" ma:index="15" nillable="true" ma:displayName="Media Type" ma:internalName="Media_x0020_Typ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19da1-bc05-496b-b658-bf18e83fb611" elementFormDefault="qualified">
    <xsd:import namespace="http://schemas.microsoft.com/office/2006/documentManagement/types"/>
    <xsd:import namespace="http://schemas.microsoft.com/office/infopath/2007/PartnerControls"/>
    <xsd:element name="PE_x0020_Hours" ma:index="16" nillable="true" ma:displayName="PE Hours" ma:internalName="PE_x0020_Hour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29c45-5b6e-484f-8d54-0573955c5c70" elementFormDefault="qualified">
    <xsd:import namespace="http://schemas.microsoft.com/office/2006/documentManagement/types"/>
    <xsd:import namespace="http://schemas.microsoft.com/office/infopath/2007/PartnerControls"/>
    <xsd:element name="Day" ma:index="17" nillable="true" ma:displayName="Day" ma:internalName="Day">
      <xsd:simpleType>
        <xsd:restriction base="dms:Text">
          <xsd:maxLength value="255"/>
        </xsd:restriction>
      </xsd:simpleType>
    </xsd:element>
    <xsd:element name="Transfer" ma:index="18" nillable="true" ma:displayName="Transfer" ma:description="(Transfer) updates ready for student view &#10;(Delete) remove from LRC &#10;(Dates) date of last transfer by ETB" ma:format="Dropdown" ma:internalName="Transfer">
      <xsd:simpleType>
        <xsd:union memberTypes="dms:Text">
          <xsd:simpleType>
            <xsd:restriction base="dms:Choice">
              <xsd:enumeration value="Transfer"/>
              <xsd:enumeration value="Delete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B541B1-05D0-400C-86D6-8B941D1BD30E}"/>
</file>

<file path=customXml/itemProps2.xml><?xml version="1.0" encoding="utf-8"?>
<ds:datastoreItem xmlns:ds="http://schemas.openxmlformats.org/officeDocument/2006/customXml" ds:itemID="{749727FB-3BD0-4D33-9093-E30AE623B925}"/>
</file>

<file path=customXml/itemProps3.xml><?xml version="1.0" encoding="utf-8"?>
<ds:datastoreItem xmlns:ds="http://schemas.openxmlformats.org/officeDocument/2006/customXml" ds:itemID="{A9EC9209-239A-488F-955B-38D0E32132B5}"/>
</file>

<file path=customXml/itemProps4.xml><?xml version="1.0" encoding="utf-8"?>
<ds:datastoreItem xmlns:ds="http://schemas.openxmlformats.org/officeDocument/2006/customXml" ds:itemID="{CDE184EA-B9A3-4718-9FB3-8B56902CCCE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14157</TotalTime>
  <Words>73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1_Default Design</vt:lpstr>
      <vt:lpstr>2_Default Design</vt:lpstr>
      <vt:lpstr>TED Battle Drill #3  Process Contract w/o SPS &amp; WAWF</vt:lpstr>
      <vt:lpstr>TED Battle Drill #5  Process PA/FOO in TED</vt:lpstr>
      <vt:lpstr>TED Battle Drill #8  Process Misc. Pay Not Subject to PPA</vt:lpstr>
      <vt:lpstr>TED Battle Drill #12 Process Single Charge Card Solution GPC</vt:lpstr>
      <vt:lpstr>TED Battle Drill #22  Outbound Reimbursable MIPR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References </dc:title>
  <dc:creator>Ken</dc:creator>
  <cp:lastModifiedBy>Harris, Norman C CTR</cp:lastModifiedBy>
  <cp:revision>1035</cp:revision>
  <cp:lastPrinted>2016-07-08T14:26:13Z</cp:lastPrinted>
  <dcterms:created xsi:type="dcterms:W3CDTF">2009-09-13T23:26:03Z</dcterms:created>
  <dcterms:modified xsi:type="dcterms:W3CDTF">2019-02-28T19:34:40Z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0x0101003DDAF2F07E192C4E947B3E2EF4D99752</vt:lpwstr>
  </property>
  <property fmtid="{D5CDD505-2E9C-101B-9397-08002B2CF9AE}" pid="3" name="ContentType">
    <vt:lpwstr>Document</vt:lpwstr>
  </property>
</Properties>
</file>