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313"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DFF1CB"/>
    <a:srgbClr val="CBFDBF"/>
    <a:srgbClr val="D4FCD5"/>
    <a:srgbClr val="A1FDBD"/>
    <a:srgbClr val="0066FF"/>
    <a:srgbClr val="99CCFF"/>
    <a:srgbClr val="33CCFF"/>
    <a:srgbClr val="0099FF"/>
    <a:srgbClr val="6868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0" autoAdjust="0"/>
    <p:restoredTop sz="57859" autoAdjust="0"/>
  </p:normalViewPr>
  <p:slideViewPr>
    <p:cSldViewPr>
      <p:cViewPr varScale="1">
        <p:scale>
          <a:sx n="63" d="100"/>
          <a:sy n="63" d="100"/>
        </p:scale>
        <p:origin x="2370"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5" d="100"/>
          <a:sy n="85" d="100"/>
        </p:scale>
        <p:origin x="3168"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7EA235B0-2EF8-4A0F-8E88-B9A526528DD9}" type="datetimeFigureOut">
              <a:rPr lang="en-US"/>
              <a:pPr>
                <a:defRPr/>
              </a:pPr>
              <a:t>3/2/2022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endParaRPr lang="en-US"/>
          </a:p>
        </p:txBody>
      </p:sp>
    </p:spTree>
    <p:extLst>
      <p:ext uri="{BB962C8B-B14F-4D97-AF65-F5344CB8AC3E}">
        <p14:creationId xmlns:p14="http://schemas.microsoft.com/office/powerpoint/2010/main" val="1532199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B9A79ED5-0B59-4077-A257-A6F021348F38}" type="slidenum">
              <a:rPr lang="en-US"/>
              <a:pPr>
                <a:defRPr/>
              </a:pPr>
              <a:t>‹#›</a:t>
            </a:fld>
            <a:endParaRPr lang="en-US"/>
          </a:p>
        </p:txBody>
      </p:sp>
    </p:spTree>
    <p:extLst>
      <p:ext uri="{BB962C8B-B14F-4D97-AF65-F5344CB8AC3E}">
        <p14:creationId xmlns:p14="http://schemas.microsoft.com/office/powerpoint/2010/main" val="42880148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a:lnSpc>
                <a:spcPct val="85000"/>
              </a:lnSpc>
              <a:defRPr/>
            </a:pPr>
            <a:r>
              <a:rPr lang="en-US" sz="1000" b="1" dirty="0" smtClean="0">
                <a:latin typeface="Arial" panose="020B0604020202020204" pitchFamily="34" charset="0"/>
                <a:cs typeface="Arial" panose="020B0604020202020204" pitchFamily="34" charset="0"/>
              </a:rPr>
              <a:t>Show Slide #1: </a:t>
            </a:r>
            <a:r>
              <a:rPr lang="en-US" sz="1000" b="1" dirty="0" smtClean="0">
                <a:latin typeface="Arial" panose="020B0604020202020204" pitchFamily="34" charset="0"/>
                <a:cs typeface="Arial" panose="020B0604020202020204" pitchFamily="34" charset="0"/>
              </a:rPr>
              <a:t>Develop</a:t>
            </a:r>
            <a:r>
              <a:rPr lang="en-US" sz="1000" b="1" baseline="0" dirty="0" smtClean="0">
                <a:latin typeface="Arial" panose="020B0604020202020204" pitchFamily="34" charset="0"/>
                <a:cs typeface="Arial" panose="020B0604020202020204" pitchFamily="34" charset="0"/>
              </a:rPr>
              <a:t> </a:t>
            </a:r>
            <a:r>
              <a:rPr lang="en-US" sz="1000" b="1" dirty="0" smtClean="0">
                <a:latin typeface="Arial" panose="020B0604020202020204" pitchFamily="34" charset="0"/>
                <a:cs typeface="Arial" panose="020B0604020202020204" pitchFamily="34" charset="0"/>
              </a:rPr>
              <a:t>GFEBS Spend </a:t>
            </a:r>
            <a:r>
              <a:rPr lang="en-US" sz="1000" b="1" dirty="0" smtClean="0">
                <a:latin typeface="Arial" panose="020B0604020202020204" pitchFamily="34" charset="0"/>
                <a:cs typeface="Arial" panose="020B0604020202020204" pitchFamily="34" charset="0"/>
              </a:rPr>
              <a:t>Plan Motivators</a:t>
            </a:r>
          </a:p>
          <a:p>
            <a:pPr algn="l"/>
            <a:r>
              <a:rPr lang="en-US" altLang="en-US" sz="1000" b="1" dirty="0" smtClean="0">
                <a:latin typeface="Arial" panose="020B0604020202020204" pitchFamily="34" charset="0"/>
                <a:cs typeface="Arial" panose="020B0604020202020204" pitchFamily="34" charset="0"/>
              </a:rPr>
              <a:t>Title: </a:t>
            </a:r>
            <a:r>
              <a:rPr lang="en-US" altLang="en-US" sz="1000" b="1" smtClean="0">
                <a:latin typeface="Arial" panose="020B0604020202020204" pitchFamily="34" charset="0"/>
                <a:cs typeface="Arial" panose="020B0604020202020204" pitchFamily="34" charset="0"/>
              </a:rPr>
              <a:t>Develop</a:t>
            </a:r>
            <a:r>
              <a:rPr lang="en-US" sz="1000" b="1" smtClean="0">
                <a:latin typeface="Arial" panose="020B0604020202020204" pitchFamily="34" charset="0"/>
                <a:cs typeface="Arial" panose="020B0604020202020204" pitchFamily="34" charset="0"/>
              </a:rPr>
              <a:t> GFEBS Spend </a:t>
            </a:r>
            <a:r>
              <a:rPr lang="en-US" sz="1000" b="1" dirty="0" smtClean="0">
                <a:latin typeface="Arial" panose="020B0604020202020204" pitchFamily="34" charset="0"/>
                <a:cs typeface="Arial" panose="020B0604020202020204" pitchFamily="34" charset="0"/>
              </a:rPr>
              <a:t>Plan </a:t>
            </a:r>
          </a:p>
          <a:p>
            <a:pPr algn="l"/>
            <a:r>
              <a:rPr lang="en-US" sz="1000" b="1" dirty="0" smtClean="0">
                <a:effectLst>
                  <a:outerShdw blurRad="50800" dist="38100" dir="2700000" algn="tl">
                    <a:srgbClr val="000000">
                      <a:alpha val="40000"/>
                    </a:srgbClr>
                  </a:outerShdw>
                </a:effectLst>
                <a:latin typeface="Arial" panose="020B0604020202020204" pitchFamily="34" charset="0"/>
                <a:cs typeface="Arial" panose="020B0604020202020204" pitchFamily="34" charset="0"/>
              </a:rPr>
              <a:t>References: </a:t>
            </a:r>
          </a:p>
          <a:p>
            <a:pPr>
              <a:defRPr/>
            </a:pPr>
            <a:r>
              <a:rPr lang="en-US" sz="1000" b="1" dirty="0" smtClean="0">
                <a:latin typeface="Arial" panose="020B0604020202020204" pitchFamily="34" charset="0"/>
                <a:cs typeface="Arial" panose="020B0604020202020204" pitchFamily="34" charset="0"/>
              </a:rPr>
              <a:t>Army</a:t>
            </a:r>
            <a:r>
              <a:rPr lang="en-US" sz="1000" b="1" baseline="0" dirty="0" smtClean="0">
                <a:latin typeface="Arial" panose="020B0604020202020204" pitchFamily="34" charset="0"/>
                <a:cs typeface="Arial" panose="020B0604020202020204" pitchFamily="34" charset="0"/>
              </a:rPr>
              <a:t> Directive</a:t>
            </a:r>
          </a:p>
          <a:p>
            <a:pPr>
              <a:defRPr/>
            </a:pPr>
            <a:r>
              <a:rPr lang="en-US" sz="1000" b="1" baseline="0" dirty="0" smtClean="0">
                <a:latin typeface="Arial" panose="020B0604020202020204" pitchFamily="34" charset="0"/>
                <a:cs typeface="Arial" panose="020B0604020202020204" pitchFamily="34" charset="0"/>
              </a:rPr>
              <a:t>Spend Plan Related TSP’s and job aids</a:t>
            </a:r>
            <a:endParaRPr lang="en-US" sz="1000" b="1" dirty="0" smtClean="0">
              <a:latin typeface="Arial" panose="020B0604020202020204" pitchFamily="34" charset="0"/>
              <a:cs typeface="Arial" panose="020B0604020202020204" pitchFamily="34" charset="0"/>
            </a:endParaRPr>
          </a:p>
          <a:p>
            <a:pPr defTabSz="931774">
              <a:defRPr/>
            </a:pPr>
            <a:endParaRPr lang="en-US" sz="1000" b="1" dirty="0" smtClean="0">
              <a:latin typeface="Arial" panose="020B0604020202020204" pitchFamily="34" charset="0"/>
              <a:cs typeface="Arial" panose="020B0604020202020204" pitchFamily="34" charset="0"/>
            </a:endParaRPr>
          </a:p>
          <a:p>
            <a:pPr defTabSz="931774">
              <a:defRPr/>
            </a:pPr>
            <a:r>
              <a:rPr lang="en-US" sz="1000" b="1" dirty="0" smtClean="0">
                <a:latin typeface="Arial" panose="020B0604020202020204" pitchFamily="34" charset="0"/>
                <a:cs typeface="Arial" panose="020B0604020202020204" pitchFamily="34" charset="0"/>
              </a:rPr>
              <a:t>Motivator (Concrete Experience): The</a:t>
            </a:r>
            <a:r>
              <a:rPr lang="en-US" sz="1000" b="1" baseline="0" dirty="0" smtClean="0">
                <a:latin typeface="Arial" panose="020B0604020202020204" pitchFamily="34" charset="0"/>
                <a:cs typeface="Arial" panose="020B0604020202020204" pitchFamily="34" charset="0"/>
              </a:rPr>
              <a:t> products available by link are job aid that will assist in your home station environment. To  support the Army Budget Planning process the Spend plan is a tool that brings planned items and actual cost to the forefront of the organizational budget. This capability captures spending plan amounts for current and future periods to any funded organizations level or other accounting classification (known as lines of efforts). These Training Support Packages is to help GFEBS Enterprise Resource Planning (ERP) Central Component (ECC), Business Intelligence (BI) users and other interested parties understand:</a:t>
            </a:r>
          </a:p>
          <a:p>
            <a:pPr defTabSz="931774">
              <a:defRPr/>
            </a:pPr>
            <a:endParaRPr lang="en-US" sz="1000" b="1" baseline="0" dirty="0" smtClean="0">
              <a:latin typeface="Arial" panose="020B0604020202020204" pitchFamily="34" charset="0"/>
              <a:cs typeface="Arial" panose="020B0604020202020204" pitchFamily="34" charset="0"/>
            </a:endParaRPr>
          </a:p>
          <a:p>
            <a:pPr marL="171450" indent="-171450" defTabSz="931774">
              <a:buFont typeface="Wingdings" panose="05000000000000000000" pitchFamily="2" charset="2"/>
              <a:buChar char="§"/>
              <a:defRPr/>
            </a:pPr>
            <a:r>
              <a:rPr lang="en-US" sz="1000" b="1" baseline="0" dirty="0" smtClean="0">
                <a:latin typeface="Arial" panose="020B0604020202020204" pitchFamily="34" charset="0"/>
                <a:cs typeface="Arial" panose="020B0604020202020204" pitchFamily="34" charset="0"/>
              </a:rPr>
              <a:t>Basic functions of the GFEBS Spend Plan Solution</a:t>
            </a:r>
          </a:p>
          <a:p>
            <a:pPr marL="171450" indent="-171450" defTabSz="931774">
              <a:buFont typeface="Wingdings" panose="05000000000000000000" pitchFamily="2" charset="2"/>
              <a:buChar char="§"/>
              <a:defRPr/>
            </a:pPr>
            <a:r>
              <a:rPr lang="en-US" sz="1000" b="1" baseline="0" dirty="0" smtClean="0">
                <a:latin typeface="Arial" panose="020B0604020202020204" pitchFamily="34" charset="0"/>
                <a:cs typeface="Arial" panose="020B0604020202020204" pitchFamily="34" charset="0"/>
              </a:rPr>
              <a:t>Spend Plan process flow</a:t>
            </a:r>
          </a:p>
          <a:p>
            <a:pPr marL="171450" indent="-171450" defTabSz="931774">
              <a:buFont typeface="Wingdings" panose="05000000000000000000" pitchFamily="2" charset="2"/>
              <a:buChar char="§"/>
              <a:defRPr/>
            </a:pPr>
            <a:r>
              <a:rPr lang="en-US" sz="1000" b="1" baseline="0" dirty="0" smtClean="0">
                <a:latin typeface="Arial" panose="020B0604020202020204" pitchFamily="34" charset="0"/>
                <a:cs typeface="Arial" panose="020B0604020202020204" pitchFamily="34" charset="0"/>
              </a:rPr>
              <a:t>The initial version of spending plan data records in the BI system</a:t>
            </a:r>
          </a:p>
          <a:p>
            <a:pPr marL="171450" indent="-171450" defTabSz="931774">
              <a:buFont typeface="Wingdings" panose="05000000000000000000" pitchFamily="2" charset="2"/>
              <a:buChar char="§"/>
              <a:defRPr/>
            </a:pPr>
            <a:r>
              <a:rPr lang="en-US" sz="1000" b="1" baseline="0" dirty="0" smtClean="0">
                <a:latin typeface="Arial" panose="020B0604020202020204" pitchFamily="34" charset="0"/>
                <a:cs typeface="Arial" panose="020B0604020202020204" pitchFamily="34" charset="0"/>
              </a:rPr>
              <a:t>Spending Plan reports and Data upload tool</a:t>
            </a:r>
          </a:p>
          <a:p>
            <a:pPr marL="171450" indent="-171450" defTabSz="931774">
              <a:buFont typeface="Wingdings" panose="05000000000000000000" pitchFamily="2" charset="2"/>
              <a:buChar char="§"/>
              <a:defRPr/>
            </a:pPr>
            <a:r>
              <a:rPr lang="en-US" sz="1000" b="1" baseline="0" dirty="0" smtClean="0">
                <a:latin typeface="Arial" panose="020B0604020202020204" pitchFamily="34" charset="0"/>
                <a:cs typeface="Arial" panose="020B0604020202020204" pitchFamily="34" charset="0"/>
              </a:rPr>
              <a:t>Spending plan distribution controls</a:t>
            </a:r>
          </a:p>
          <a:p>
            <a:pPr marL="171450" indent="-171450" defTabSz="931774">
              <a:buFont typeface="Wingdings" panose="05000000000000000000" pitchFamily="2" charset="2"/>
              <a:buChar char="§"/>
              <a:defRPr/>
            </a:pPr>
            <a:r>
              <a:rPr lang="en-US" sz="1000" b="1" baseline="0" dirty="0" smtClean="0">
                <a:latin typeface="Arial" panose="020B0604020202020204" pitchFamily="34" charset="0"/>
                <a:cs typeface="Arial" panose="020B0604020202020204" pitchFamily="34" charset="0"/>
              </a:rPr>
              <a:t>Required roles to perform Spending Plan Distribution</a:t>
            </a:r>
          </a:p>
          <a:p>
            <a:pPr defTabSz="931774">
              <a:defRPr/>
            </a:pPr>
            <a:endParaRPr lang="en-US" sz="1000" b="1" dirty="0"/>
          </a:p>
        </p:txBody>
      </p:sp>
      <p:sp>
        <p:nvSpPr>
          <p:cNvPr id="4" name="Slide Number Placeholder 3"/>
          <p:cNvSpPr>
            <a:spLocks noGrp="1"/>
          </p:cNvSpPr>
          <p:nvPr>
            <p:ph type="sldNum" sz="quarter" idx="10"/>
          </p:nvPr>
        </p:nvSpPr>
        <p:spPr/>
        <p:txBody>
          <a:bodyPr/>
          <a:lstStyle/>
          <a:p>
            <a:pPr>
              <a:defRPr/>
            </a:pPr>
            <a:fld id="{26CB6653-D2F4-4FB3-B00D-5F3BC3033283}" type="slidenum">
              <a:rPr lang="en-US" smtClean="0"/>
              <a:pPr>
                <a:defRPr/>
              </a:pPr>
              <a:t>1</a:t>
            </a:fld>
            <a:endParaRPr lang="en-US"/>
          </a:p>
        </p:txBody>
      </p:sp>
    </p:spTree>
    <p:extLst>
      <p:ext uri="{BB962C8B-B14F-4D97-AF65-F5344CB8AC3E}">
        <p14:creationId xmlns:p14="http://schemas.microsoft.com/office/powerpoint/2010/main" val="238234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8" name="Group 6"/>
          <p:cNvGrpSpPr>
            <a:grpSpLocks/>
          </p:cNvGrpSpPr>
          <p:nvPr userDrawn="1"/>
        </p:nvGrpSpPr>
        <p:grpSpPr bwMode="auto">
          <a:xfrm>
            <a:off x="841375" y="76200"/>
            <a:ext cx="7540625" cy="588963"/>
            <a:chOff x="432" y="5"/>
            <a:chExt cx="4823" cy="371"/>
          </a:xfrm>
        </p:grpSpPr>
        <p:pic>
          <p:nvPicPr>
            <p:cNvPr id="1033" name="Picture 7" descr="RRS PPT Template"/>
            <p:cNvPicPr>
              <a:picLocks noChangeAspect="1" noChangeArrowheads="1"/>
            </p:cNvPicPr>
            <p:nvPr userDrawn="1"/>
          </p:nvPicPr>
          <p:blipFill>
            <a:blip r:embed="rId5" cstate="print"/>
            <a:srcRect/>
            <a:stretch>
              <a:fillRect/>
            </a:stretch>
          </p:blipFill>
          <p:spPr bwMode="auto">
            <a:xfrm>
              <a:off x="473" y="119"/>
              <a:ext cx="4782" cy="144"/>
            </a:xfrm>
            <a:prstGeom prst="rect">
              <a:avLst/>
            </a:prstGeom>
            <a:noFill/>
            <a:ln w="9525">
              <a:noFill/>
              <a:miter lim="800000"/>
              <a:headEnd/>
              <a:tailEnd/>
            </a:ln>
          </p:spPr>
        </p:pic>
        <p:sp>
          <p:nvSpPr>
            <p:cNvPr id="126984" name="Text Box 8"/>
            <p:cNvSpPr txBox="1">
              <a:spLocks noChangeArrowheads="1"/>
            </p:cNvSpPr>
            <p:nvPr userDrawn="1"/>
          </p:nvSpPr>
          <p:spPr bwMode="auto">
            <a:xfrm>
              <a:off x="3809" y="240"/>
              <a:ext cx="1422" cy="136"/>
            </a:xfrm>
            <a:prstGeom prst="rect">
              <a:avLst/>
            </a:prstGeom>
            <a:noFill/>
            <a:ln w="9525">
              <a:noFill/>
              <a:miter lim="800000"/>
              <a:headEnd/>
              <a:tailEnd/>
            </a:ln>
            <a:effectLst/>
          </p:spPr>
          <p:txBody>
            <a:bodyPr wrap="none">
              <a:spAutoFit/>
            </a:bodyPr>
            <a:lstStyle/>
            <a:p>
              <a:pPr>
                <a:defRPr/>
              </a:pPr>
              <a:r>
                <a:rPr lang="en-US" sz="800" b="1" dirty="0"/>
                <a:t>You Can’t Afford to go to War Without us!</a:t>
              </a:r>
            </a:p>
          </p:txBody>
        </p:sp>
        <p:sp>
          <p:nvSpPr>
            <p:cNvPr id="126985" name="Text Box 9"/>
            <p:cNvSpPr txBox="1">
              <a:spLocks noChangeArrowheads="1"/>
            </p:cNvSpPr>
            <p:nvPr userDrawn="1"/>
          </p:nvSpPr>
          <p:spPr bwMode="auto">
            <a:xfrm>
              <a:off x="432" y="5"/>
              <a:ext cx="1052" cy="136"/>
            </a:xfrm>
            <a:prstGeom prst="rect">
              <a:avLst/>
            </a:prstGeom>
            <a:noFill/>
            <a:ln w="9525">
              <a:noFill/>
              <a:miter lim="800000"/>
              <a:headEnd/>
              <a:tailEnd/>
            </a:ln>
            <a:effectLst/>
          </p:spPr>
          <p:txBody>
            <a:bodyPr wrap="none">
              <a:spAutoFit/>
            </a:bodyPr>
            <a:lstStyle/>
            <a:p>
              <a:pPr>
                <a:defRPr/>
              </a:pPr>
              <a:r>
                <a:rPr lang="en-US" sz="800" b="1" dirty="0"/>
                <a:t>Financial Management School</a:t>
              </a:r>
            </a:p>
          </p:txBody>
        </p:sp>
      </p:grpSp>
      <p:sp>
        <p:nvSpPr>
          <p:cNvPr id="1029" name="Rectangle 10"/>
          <p:cNvSpPr>
            <a:spLocks noGrp="1" noChangeArrowheads="1"/>
          </p:cNvSpPr>
          <p:nvPr>
            <p:ph type="title"/>
          </p:nvPr>
        </p:nvSpPr>
        <p:spPr bwMode="auto">
          <a:xfrm>
            <a:off x="457200" y="685800"/>
            <a:ext cx="82296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30" name="Rectangle 11"/>
          <p:cNvSpPr>
            <a:spLocks noGrp="1" noChangeArrowheads="1"/>
          </p:cNvSpPr>
          <p:nvPr>
            <p:ph type="body" idx="1"/>
          </p:nvPr>
        </p:nvSpPr>
        <p:spPr bwMode="auto">
          <a:xfrm>
            <a:off x="381000" y="16764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1" name="Picture 4" descr="Finance DUI"/>
          <p:cNvPicPr>
            <a:picLocks noChangeAspect="1" noChangeArrowheads="1"/>
          </p:cNvPicPr>
          <p:nvPr userDrawn="1"/>
        </p:nvPicPr>
        <p:blipFill>
          <a:blip r:embed="rId6" cstate="print"/>
          <a:srcRect/>
          <a:stretch>
            <a:fillRect/>
          </a:stretch>
        </p:blipFill>
        <p:spPr bwMode="auto">
          <a:xfrm>
            <a:off x="0" y="0"/>
            <a:ext cx="914400" cy="914400"/>
          </a:xfrm>
          <a:prstGeom prst="rect">
            <a:avLst/>
          </a:prstGeom>
          <a:noFill/>
          <a:ln w="9525">
            <a:noFill/>
            <a:miter lim="800000"/>
            <a:headEnd/>
            <a:tailEnd/>
          </a:ln>
        </p:spPr>
      </p:pic>
      <p:pic>
        <p:nvPicPr>
          <p:cNvPr id="1032" name="Picture 5"/>
          <p:cNvPicPr>
            <a:picLocks noChangeArrowheads="1"/>
          </p:cNvPicPr>
          <p:nvPr userDrawn="1"/>
        </p:nvPicPr>
        <p:blipFill>
          <a:blip r:embed="rId7" cstate="print"/>
          <a:srcRect/>
          <a:stretch>
            <a:fillRect/>
          </a:stretch>
        </p:blipFill>
        <p:spPr bwMode="auto">
          <a:xfrm>
            <a:off x="8382000" y="0"/>
            <a:ext cx="762000" cy="838200"/>
          </a:xfrm>
          <a:prstGeom prst="rect">
            <a:avLst/>
          </a:prstGeom>
          <a:noFill/>
          <a:ln w="12700">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lipsnack.com/5DAED858B7A/afcomptroller-vol-61-no1.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milsuite.mil/book/docs/DOC-19014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457200" y="743635"/>
            <a:ext cx="8229600" cy="646331"/>
          </a:xfrm>
        </p:spPr>
        <p:txBody>
          <a:bodyPr/>
          <a:lstStyle/>
          <a:p>
            <a:pPr eaLnBrk="1" hangingPunct="1"/>
            <a:r>
              <a:rPr lang="en-US" sz="3600" dirty="0" smtClean="0">
                <a:solidFill>
                  <a:schemeClr val="tx1"/>
                </a:solidFill>
                <a:latin typeface="Arial Black" panose="020B0A04020102020204" pitchFamily="34" charset="0"/>
              </a:rPr>
              <a:t>Develop</a:t>
            </a:r>
            <a:r>
              <a:rPr lang="en-US" sz="3600" dirty="0" smtClean="0">
                <a:solidFill>
                  <a:schemeClr val="tx1"/>
                </a:solidFill>
                <a:latin typeface="Arial Black" panose="020B0A04020102020204" pitchFamily="34" charset="0"/>
              </a:rPr>
              <a:t> </a:t>
            </a:r>
            <a:r>
              <a:rPr lang="en-US" sz="3600" dirty="0" smtClean="0">
                <a:solidFill>
                  <a:schemeClr val="tx1"/>
                </a:solidFill>
                <a:latin typeface="Arial Black" panose="020B0A04020102020204" pitchFamily="34" charset="0"/>
              </a:rPr>
              <a:t>GFEBS </a:t>
            </a:r>
            <a:r>
              <a:rPr lang="en-US" sz="3600" dirty="0" smtClean="0">
                <a:solidFill>
                  <a:schemeClr val="tx1"/>
                </a:solidFill>
                <a:latin typeface="Arial Black" panose="020B0A04020102020204" pitchFamily="34" charset="0"/>
              </a:rPr>
              <a:t>Spend Plan</a:t>
            </a:r>
            <a:endParaRPr lang="en-US" sz="3600" dirty="0">
              <a:solidFill>
                <a:schemeClr val="tx1"/>
              </a:solidFill>
              <a:latin typeface="Arial Black" panose="020B0A04020102020204" pitchFamily="34" charset="0"/>
            </a:endParaRPr>
          </a:p>
        </p:txBody>
      </p:sp>
      <p:sp>
        <p:nvSpPr>
          <p:cNvPr id="2052" name="Content Placeholder 4"/>
          <p:cNvSpPr>
            <a:spLocks noGrp="1"/>
          </p:cNvSpPr>
          <p:nvPr>
            <p:ph idx="1"/>
          </p:nvPr>
        </p:nvSpPr>
        <p:spPr>
          <a:xfrm>
            <a:off x="457200" y="1682875"/>
            <a:ext cx="8229600" cy="5098925"/>
          </a:xfrm>
        </p:spPr>
        <p:txBody>
          <a:bodyPr/>
          <a:lstStyle/>
          <a:p>
            <a:pPr marL="0" indent="0" algn="ctr">
              <a:buNone/>
            </a:pPr>
            <a:r>
              <a:rPr lang="en-US" sz="2400" dirty="0" smtClean="0">
                <a:latin typeface="Arial" panose="020B0604020202020204" pitchFamily="34" charset="0"/>
                <a:cs typeface="Arial" panose="020B0604020202020204" pitchFamily="34" charset="0"/>
              </a:rPr>
              <a:t>To enhance your experience of understanding the GFEBS Automated Spend Plan read the article, “</a:t>
            </a:r>
            <a:r>
              <a:rPr lang="en-US" sz="2400" dirty="0">
                <a:latin typeface="Arial" panose="020B0604020202020204" pitchFamily="34" charset="0"/>
                <a:cs typeface="Arial" panose="020B0604020202020204" pitchFamily="34" charset="0"/>
              </a:rPr>
              <a:t>Developing a Good Spend Plan is Not an Art </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buNone/>
            </a:pPr>
            <a:r>
              <a:rPr lang="en-US" sz="2400" b="1" dirty="0" smtClean="0">
                <a:latin typeface="Arial" panose="020B0604020202020204" pitchFamily="34" charset="0"/>
                <a:cs typeface="Arial" panose="020B0604020202020204" pitchFamily="34" charset="0"/>
                <a:hlinkClick r:id="rId3"/>
              </a:rPr>
              <a:t>https</a:t>
            </a:r>
            <a:r>
              <a:rPr lang="en-US" sz="2400" b="1" dirty="0">
                <a:latin typeface="Arial" panose="020B0604020202020204" pitchFamily="34" charset="0"/>
                <a:cs typeface="Arial" panose="020B0604020202020204" pitchFamily="34" charset="0"/>
                <a:hlinkClick r:id="rId3"/>
              </a:rPr>
              <a:t>://</a:t>
            </a:r>
            <a:r>
              <a:rPr lang="en-US" sz="2400" b="1" dirty="0" smtClean="0">
                <a:latin typeface="Arial" panose="020B0604020202020204" pitchFamily="34" charset="0"/>
                <a:cs typeface="Arial" panose="020B0604020202020204" pitchFamily="34" charset="0"/>
                <a:hlinkClick r:id="rId3"/>
              </a:rPr>
              <a:t>www.flipsnack.com/5DAED858B7A/afcomptroller-vol-61-no1.html</a:t>
            </a:r>
            <a:r>
              <a:rPr lang="en-US" sz="2400" b="1"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by </a:t>
            </a:r>
            <a:r>
              <a:rPr lang="en-US" sz="1600" dirty="0">
                <a:latin typeface="Arial" panose="020B0604020202020204" pitchFamily="34" charset="0"/>
                <a:cs typeface="Arial" panose="020B0604020202020204" pitchFamily="34" charset="0"/>
              </a:rPr>
              <a:t>MAJ Mary Johnson and Maria </a:t>
            </a:r>
            <a:r>
              <a:rPr lang="en-US" sz="1600" dirty="0" smtClean="0">
                <a:latin typeface="Arial" panose="020B0604020202020204" pitchFamily="34" charset="0"/>
                <a:cs typeface="Arial" panose="020B0604020202020204" pitchFamily="34" charset="0"/>
              </a:rPr>
              <a:t>Webley</a:t>
            </a:r>
          </a:p>
          <a:p>
            <a:pPr marL="0" indent="0">
              <a:buNone/>
            </a:pPr>
            <a:endParaRPr lang="en-US" sz="1600" b="1" dirty="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The following are Training </a:t>
            </a:r>
            <a:r>
              <a:rPr lang="en-US" sz="2400" dirty="0">
                <a:latin typeface="Arial" panose="020B0604020202020204" pitchFamily="34" charset="0"/>
                <a:cs typeface="Arial" panose="020B0604020202020204" pitchFamily="34" charset="0"/>
              </a:rPr>
              <a:t>Support </a:t>
            </a:r>
            <a:r>
              <a:rPr lang="en-US" sz="2400" dirty="0" smtClean="0">
                <a:latin typeface="Arial" panose="020B0604020202020204" pitchFamily="34" charset="0"/>
                <a:cs typeface="Arial" panose="020B0604020202020204" pitchFamily="34" charset="0"/>
              </a:rPr>
              <a:t>Package items for distant learning</a:t>
            </a:r>
          </a:p>
          <a:p>
            <a:pPr marL="0" indent="0">
              <a:buNone/>
            </a:pPr>
            <a:r>
              <a:rPr lang="en-US" sz="2400" b="1" dirty="0">
                <a:latin typeface="Arial" panose="020B0604020202020204" pitchFamily="34" charset="0"/>
                <a:cs typeface="Arial" panose="020B0604020202020204" pitchFamily="34" charset="0"/>
                <a:hlinkClick r:id="rId4"/>
              </a:rPr>
              <a:t>https://www.milsuite.mil/book/docs/DOC-190148</a:t>
            </a:r>
            <a:endParaRPr lang="en-US" sz="2400" b="1" dirty="0" smtClean="0">
              <a:latin typeface="Arial" panose="020B0604020202020204" pitchFamily="34" charset="0"/>
              <a:cs typeface="Arial" panose="020B0604020202020204" pitchFamily="34" charset="0"/>
            </a:endParaRPr>
          </a:p>
          <a:p>
            <a:pPr>
              <a:buFont typeface="Wingdings" panose="05000000000000000000" pitchFamily="2" charset="2"/>
              <a:buChar char="§"/>
            </a:pPr>
            <a:r>
              <a:rPr lang="en-US" sz="1600" dirty="0" smtClean="0">
                <a:latin typeface="Arial" panose="020B0604020202020204" pitchFamily="34" charset="0"/>
                <a:cs typeface="Arial" panose="020B0604020202020204" pitchFamily="34" charset="0"/>
              </a:rPr>
              <a:t>Spend </a:t>
            </a:r>
            <a:r>
              <a:rPr lang="en-US" sz="1600" dirty="0">
                <a:latin typeface="Arial" panose="020B0604020202020204" pitchFamily="34" charset="0"/>
                <a:cs typeface="Arial" panose="020B0604020202020204" pitchFamily="34" charset="0"/>
              </a:rPr>
              <a:t>Plan </a:t>
            </a:r>
            <a:r>
              <a:rPr lang="en-US" sz="1600" dirty="0" smtClean="0">
                <a:latin typeface="Arial" panose="020B0604020202020204" pitchFamily="34" charset="0"/>
                <a:cs typeface="Arial" panose="020B0604020202020204" pitchFamily="34" charset="0"/>
              </a:rPr>
              <a:t>Distribution </a:t>
            </a:r>
            <a:r>
              <a:rPr lang="en-US" sz="1600" dirty="0">
                <a:latin typeface="Arial" panose="020B0604020202020204" pitchFamily="34" charset="0"/>
                <a:cs typeface="Arial" panose="020B0604020202020204" pitchFamily="34" charset="0"/>
              </a:rPr>
              <a:t>Layout </a:t>
            </a:r>
            <a:r>
              <a:rPr lang="en-US" sz="1600" dirty="0" smtClean="0">
                <a:latin typeface="Arial" panose="020B0604020202020204" pitchFamily="34" charset="0"/>
                <a:cs typeface="Arial" panose="020B0604020202020204" pitchFamily="34" charset="0"/>
              </a:rPr>
              <a:t>Report</a:t>
            </a:r>
            <a:endParaRPr lang="en-US" sz="1600" dirty="0">
              <a:latin typeface="Arial" panose="020B0604020202020204" pitchFamily="34" charset="0"/>
              <a:cs typeface="Arial" panose="020B0604020202020204" pitchFamily="34" charset="0"/>
            </a:endParaRPr>
          </a:p>
          <a:p>
            <a:pPr>
              <a:buFont typeface="Wingdings" panose="05000000000000000000" pitchFamily="2" charset="2"/>
              <a:buChar char="§"/>
            </a:pPr>
            <a:r>
              <a:rPr lang="en-US" sz="1600" dirty="0" smtClean="0">
                <a:latin typeface="Arial" panose="020B0604020202020204" pitchFamily="34" charset="0"/>
                <a:cs typeface="Arial" panose="020B0604020202020204" pitchFamily="34" charset="0"/>
              </a:rPr>
              <a:t>Spend Plan vs. Actuals Report</a:t>
            </a:r>
          </a:p>
          <a:p>
            <a:pPr>
              <a:buFont typeface="Wingdings" panose="05000000000000000000" pitchFamily="2" charset="2"/>
              <a:buChar char="§"/>
            </a:pPr>
            <a:r>
              <a:rPr lang="en-US" sz="1600" dirty="0" smtClean="0">
                <a:latin typeface="Arial" panose="020B0604020202020204" pitchFamily="34" charset="0"/>
                <a:cs typeface="Arial" panose="020B0604020202020204" pitchFamily="34" charset="0"/>
              </a:rPr>
              <a:t>Create Spend Plan Version and LOA </a:t>
            </a:r>
          </a:p>
          <a:p>
            <a:pPr>
              <a:buFont typeface="Wingdings" panose="05000000000000000000" pitchFamily="2" charset="2"/>
              <a:buChar char="§"/>
            </a:pPr>
            <a:r>
              <a:rPr lang="en-US" sz="1600" dirty="0" smtClean="0">
                <a:latin typeface="Arial" panose="020B0604020202020204" pitchFamily="34" charset="0"/>
                <a:cs typeface="Arial" panose="020B0604020202020204" pitchFamily="34" charset="0"/>
              </a:rPr>
              <a:t>Complete Spend Plan Template</a:t>
            </a:r>
            <a:endParaRPr lang="en-US" sz="2400" dirty="0">
              <a:latin typeface="Arial" panose="020B0604020202020204" pitchFamily="34" charset="0"/>
              <a:cs typeface="Arial" panose="020B0604020202020204" pitchFamily="34" charset="0"/>
            </a:endParaRPr>
          </a:p>
          <a:p>
            <a:pPr marL="0" indent="0" eaLnBrk="1" fontAlgn="t" hangingPunct="1">
              <a:buNone/>
            </a:pPr>
            <a:endParaRPr lang="en-US" sz="2400" b="1" dirty="0" smtClean="0"/>
          </a:p>
          <a:p>
            <a:pPr eaLnBrk="1" fontAlgn="t" hangingPunct="1"/>
            <a:endParaRPr lang="en-US" b="1" dirty="0" smtClean="0"/>
          </a:p>
          <a:p>
            <a:pPr eaLnBrk="1" fontAlgn="t" hangingPunct="1"/>
            <a:endParaRPr lang="en-US" b="1" dirty="0" smtClean="0"/>
          </a:p>
          <a:p>
            <a:pPr eaLnBrk="1" fontAlgn="t" hangingPunct="1"/>
            <a:endParaRPr lang="en-US" b="1" dirty="0" smtClean="0"/>
          </a:p>
          <a:p>
            <a:pPr eaLnBrk="1" fontAlgn="t" hangingPunct="1"/>
            <a:endParaRPr lang="en-US" b="1" dirty="0" smtClean="0"/>
          </a:p>
          <a:p>
            <a:pPr eaLnBrk="1" fontAlgn="t" hangingPunct="1"/>
            <a:endParaRPr lang="en-US" dirty="0" smtClean="0"/>
          </a:p>
          <a:p>
            <a:pPr eaLnBrk="1" fontAlgn="t" hangingPunct="1"/>
            <a:endParaRPr lang="en-US" dirty="0" smtClean="0"/>
          </a:p>
          <a:p>
            <a:pPr eaLnBrk="1" fontAlgn="t" hangingPunct="1"/>
            <a:endParaRPr lang="en-US" dirty="0" smtClean="0"/>
          </a:p>
          <a:p>
            <a:pPr eaLnBrk="1" fontAlgn="t" hangingPunct="1"/>
            <a:endParaRPr lang="en-US" dirty="0" smtClean="0"/>
          </a:p>
          <a:p>
            <a:pPr eaLnBrk="1" fontAlgn="t" hangingPunct="1"/>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Transfer xmlns="985f8521-2e2b-478e-9d69-b751eaa07ec6" xsi:nil="true"/>
    <Lesson xmlns="985f8521-2e2b-478e-9d69-b751eaa07ec6" xsi:nil="true"/>
    <Module xmlns="985f8521-2e2b-478e-9d69-b751eaa07ec6">C - Cost Execution and Reporting</Module>
    <Module_x0020_Name xmlns="985f8521-2e2b-478e-9d69-b751eaa07ec6" xsi:nil="true"/>
    <Task_x0020_Number xmlns="985f8521-2e2b-478e-9d69-b751eaa07ec6" xsi:nil="true"/>
    <Hours xmlns="985f8521-2e2b-478e-9d69-b751eaa07ec6" xsi:nil="true"/>
    <Core_x0020_Competency xmlns="985f8521-2e2b-478e-9d69-b751eaa07ec6" xsi:nil="true"/>
    <Task_x0020_Title xmlns="985f8521-2e2b-478e-9d69-b751eaa07ec6" xsi:nil="true"/>
    <Lesson_x0020_Topic xmlns="985f8521-2e2b-478e-9d69-b751eaa07ec6" xsi:nil="true"/>
    <Critical_x0020_Task xmlns="985f8521-2e2b-478e-9d69-b751eaa07ec6" xsi:nil="true"/>
    <Lesson_x0020_ID xmlns="985f8521-2e2b-478e-9d69-b751eaa07ec6">805A-AJCGCS15</Lesson_x0020_ID>
    <Contains_x0020_PII_x0020_or_x0020_CUI xmlns="985f8521-2e2b-478e-9d69-b751eaa07ec6" xsi:nil="true"/>
    <_ip_UnifiedCompliancePolicyUIAction xmlns="http://schemas.microsoft.com/sharepoint/v3" xsi:nil="true"/>
    <TaxCatchAll xmlns="4643a6b2-a307-4eed-bfe4-958180623d29" xsi:nil="true"/>
    <_ip_UnifiedCompliancePolicyProperties xmlns="http://schemas.microsoft.com/sharepoint/v3" xsi:nil="true"/>
    <lcf76f155ced4ddcb4097134ff3c332f xmlns="985f8521-2e2b-478e-9d69-b751eaa07ec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8DCE6B93DCA194DAD15991A5F43B3D6" ma:contentTypeVersion="27" ma:contentTypeDescription="Create a new document." ma:contentTypeScope="" ma:versionID="9bc6d80063d1389f308503b49e805402">
  <xsd:schema xmlns:xsd="http://www.w3.org/2001/XMLSchema" xmlns:xs="http://www.w3.org/2001/XMLSchema" xmlns:p="http://schemas.microsoft.com/office/2006/metadata/properties" xmlns:ns1="http://schemas.microsoft.com/sharepoint/v3" xmlns:ns2="985f8521-2e2b-478e-9d69-b751eaa07ec6" xmlns:ns3="4643a6b2-a307-4eed-bfe4-958180623d29" targetNamespace="http://schemas.microsoft.com/office/2006/metadata/properties" ma:root="true" ma:fieldsID="75c76df587cec16aa7cfee406bdea47f" ns1:_="" ns2:_="" ns3:_="">
    <xsd:import namespace="http://schemas.microsoft.com/sharepoint/v3"/>
    <xsd:import namespace="985f8521-2e2b-478e-9d69-b751eaa07ec6"/>
    <xsd:import namespace="4643a6b2-a307-4eed-bfe4-958180623d29"/>
    <xsd:element name="properties">
      <xsd:complexType>
        <xsd:sequence>
          <xsd:element name="documentManagement">
            <xsd:complexType>
              <xsd:all>
                <xsd:element ref="ns2:Module" minOccurs="0"/>
                <xsd:element ref="ns2:Hours" minOccurs="0"/>
                <xsd:element ref="ns2:Task_x0020_Title" minOccurs="0"/>
                <xsd:element ref="ns2:Core_x0020_Competency" minOccurs="0"/>
                <xsd:element ref="ns2:Lesson_x0020_ID" minOccurs="0"/>
                <xsd:element ref="ns2:Critical_x0020_Task" minOccurs="0"/>
                <xsd:element ref="ns2:Task_x0020_Number" minOccurs="0"/>
                <xsd:element ref="ns2:Transfer" minOccurs="0"/>
                <xsd:element ref="ns2:Contains_x0020_PII_x0020_or_x0020_CUI" minOccurs="0"/>
                <xsd:element ref="ns2:Lesson" minOccurs="0"/>
                <xsd:element ref="ns2:Lesson_x0020_Topic" minOccurs="0"/>
                <xsd:element ref="ns2:Module_x0020_Name" minOccurs="0"/>
                <xsd:element ref="ns2:MediaServiceMetadata" minOccurs="0"/>
                <xsd:element ref="ns2:MediaServiceFastMetadata" minOccurs="0"/>
                <xsd:element ref="ns1:_ip_UnifiedCompliancePolicyProperties" minOccurs="0"/>
                <xsd:element ref="ns1:_ip_UnifiedCompliancePolicyUIAction"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f8521-2e2b-478e-9d69-b751eaa07ec6" elementFormDefault="qualified">
    <xsd:import namespace="http://schemas.microsoft.com/office/2006/documentManagement/types"/>
    <xsd:import namespace="http://schemas.microsoft.com/office/infopath/2007/PartnerControls"/>
    <xsd:element name="Module" ma:index="2" nillable="true" ma:displayName="Module" ma:internalName="Module">
      <xsd:simpleType>
        <xsd:restriction base="dms:Text">
          <xsd:maxLength value="255"/>
        </xsd:restriction>
      </xsd:simpleType>
    </xsd:element>
    <xsd:element name="Hours" ma:index="3" nillable="true" ma:displayName="Hours" ma:internalName="Hours">
      <xsd:simpleType>
        <xsd:restriction base="dms:Text">
          <xsd:maxLength value="255"/>
        </xsd:restriction>
      </xsd:simpleType>
    </xsd:element>
    <xsd:element name="Task_x0020_Title" ma:index="4" nillable="true" ma:displayName="Task Title" ma:internalName="Task_x0020_Title">
      <xsd:simpleType>
        <xsd:restriction base="dms:Text">
          <xsd:maxLength value="255"/>
        </xsd:restriction>
      </xsd:simpleType>
    </xsd:element>
    <xsd:element name="Core_x0020_Competency" ma:index="5" nillable="true" ma:displayName="Core Competency" ma:internalName="Core_x0020_Competency">
      <xsd:simpleType>
        <xsd:restriction base="dms:Text">
          <xsd:maxLength value="255"/>
        </xsd:restriction>
      </xsd:simpleType>
    </xsd:element>
    <xsd:element name="Lesson_x0020_ID" ma:index="6" nillable="true" ma:displayName="Lesson ID" ma:internalName="Lesson_x0020_ID">
      <xsd:simpleType>
        <xsd:restriction base="dms:Text">
          <xsd:maxLength value="255"/>
        </xsd:restriction>
      </xsd:simpleType>
    </xsd:element>
    <xsd:element name="Critical_x0020_Task" ma:index="7" nillable="true" ma:displayName="Critical Task" ma:internalName="Critical_x0020_Task">
      <xsd:simpleType>
        <xsd:restriction base="dms:Text">
          <xsd:maxLength value="255"/>
        </xsd:restriction>
      </xsd:simpleType>
    </xsd:element>
    <xsd:element name="Task_x0020_Number" ma:index="8" nillable="true" ma:displayName="Task Number" ma:internalName="Task_x0020_Number">
      <xsd:simpleType>
        <xsd:restriction base="dms:Text">
          <xsd:maxLength value="255"/>
        </xsd:restriction>
      </xsd:simpleType>
    </xsd:element>
    <xsd:element name="Transfer" ma:index="9" nillable="true" ma:displayName="Transfer" ma:format="Dropdown" ma:internalName="Transfer">
      <xsd:simpleType>
        <xsd:union memberTypes="dms:Text">
          <xsd:simpleType>
            <xsd:restriction base="dms:Choice">
              <xsd:enumeration value="Transfer"/>
              <xsd:enumeration value="Delete"/>
            </xsd:restriction>
          </xsd:simpleType>
        </xsd:union>
      </xsd:simpleType>
    </xsd:element>
    <xsd:element name="Contains_x0020_PII_x0020_or_x0020_CUI" ma:index="10" nillable="true" ma:displayName="Contains PII or CUI" ma:internalName="Contains_x0020_PII_x0020_or_x0020_CUI">
      <xsd:simpleType>
        <xsd:restriction base="dms:Text">
          <xsd:maxLength value="255"/>
        </xsd:restriction>
      </xsd:simpleType>
    </xsd:element>
    <xsd:element name="Lesson" ma:index="11" nillable="true" ma:displayName="Lesson" ma:internalName="Lesson">
      <xsd:simpleType>
        <xsd:restriction base="dms:Text">
          <xsd:maxLength value="255"/>
        </xsd:restriction>
      </xsd:simpleType>
    </xsd:element>
    <xsd:element name="Lesson_x0020_Topic" ma:index="12" nillable="true" ma:displayName="Lesson Topic" ma:internalName="Lesson_x0020_Topic">
      <xsd:simpleType>
        <xsd:restriction base="dms:Text">
          <xsd:maxLength value="255"/>
        </xsd:restriction>
      </xsd:simpleType>
    </xsd:element>
    <xsd:element name="Module_x0020_Name" ma:index="13" nillable="true" ma:displayName="Module Name" ma:internalName="Module_x0020_Name">
      <xsd:simpleType>
        <xsd:restriction base="dms:Text">
          <xsd:maxLength value="255"/>
        </xsd:restriction>
      </xsd:simpleType>
    </xsd:element>
    <xsd:element name="MediaServiceMetadata" ma:index="20" nillable="true" ma:displayName="MediaServiceMetadata" ma:hidden="true" ma:internalName="MediaServiceMetadata" ma:readOnly="true">
      <xsd:simpleType>
        <xsd:restriction base="dms:Note"/>
      </xsd:simpleType>
    </xsd:element>
    <xsd:element name="MediaServiceFastMetadata" ma:index="21" nillable="true" ma:displayName="MediaServiceFastMetadata" ma:hidden="true" ma:internalName="MediaServiceFastMetadata"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lcf76f155ced4ddcb4097134ff3c332f" ma:index="29"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OCR" ma:index="31" nillable="true" ma:displayName="Extracted Text" ma:internalName="MediaServiceOCR" ma:readOnly="true">
      <xsd:simpleType>
        <xsd:restriction base="dms:Note">
          <xsd:maxLength value="255"/>
        </xsd:restriction>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43a6b2-a307-4eed-bfe4-958180623d29" elementFormDefault="qualified">
    <xsd:import namespace="http://schemas.microsoft.com/office/2006/documentManagement/types"/>
    <xsd:import namespace="http://schemas.microsoft.com/office/infopath/2007/PartnerControls"/>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element name="TaxCatchAll" ma:index="30" nillable="true" ma:displayName="Taxonomy Catch All Column" ma:hidden="true" ma:list="{f1f753ad-3da5-45e2-adfb-b8f7ef442f34}" ma:internalName="TaxCatchAll" ma:showField="CatchAllData" ma:web="4643a6b2-a307-4eed-bfe4-958180623d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EC9209-239A-488F-955B-38D0E32132B5}">
  <ds:schemaRefs>
    <ds:schemaRef ds:uri="http://schemas.microsoft.com/sharepoint/v3/contenttype/forms"/>
  </ds:schemaRefs>
</ds:datastoreItem>
</file>

<file path=customXml/itemProps2.xml><?xml version="1.0" encoding="utf-8"?>
<ds:datastoreItem xmlns:ds="http://schemas.openxmlformats.org/officeDocument/2006/customXml" ds:itemID="{D9258288-E9B6-47D2-AA67-1D487C4DC083}">
  <ds:schemaRefs>
    <ds:schemaRef ds:uri="http://schemas.microsoft.com/office/2006/metadata/properties"/>
    <ds:schemaRef ds:uri="a5269887-8c71-43e2-9ede-c4f4770ad3ef"/>
  </ds:schemaRefs>
</ds:datastoreItem>
</file>

<file path=customXml/itemProps3.xml><?xml version="1.0" encoding="utf-8"?>
<ds:datastoreItem xmlns:ds="http://schemas.openxmlformats.org/officeDocument/2006/customXml" ds:itemID="{AEE35630-D583-4AB7-AB5F-74814B041DEB}"/>
</file>

<file path=docProps/app.xml><?xml version="1.0" encoding="utf-8"?>
<Properties xmlns="http://schemas.openxmlformats.org/officeDocument/2006/extended-properties" xmlns:vt="http://schemas.openxmlformats.org/officeDocument/2006/docPropsVTypes">
  <Template/>
  <TotalTime>18033</TotalTime>
  <Words>252</Words>
  <Application>Microsoft Office PowerPoint</Application>
  <PresentationFormat>On-screen Show (4:3)</PresentationFormat>
  <Paragraphs>34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Black</vt:lpstr>
      <vt:lpstr>Wingdings</vt:lpstr>
      <vt:lpstr>1_Default Design</vt:lpstr>
      <vt:lpstr>Develop GFEBS Spend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AJCGCS15 Develop GFEBS Spend Plan</dc:title>
  <dc:creator>Howard, Robert L CTR (US)</dc:creator>
  <cp:keywords>GFEBS Cost Management</cp:keywords>
  <cp:lastModifiedBy>Mizraim, Joseph A CTR USARMY SSI (USA)</cp:lastModifiedBy>
  <cp:revision>1302</cp:revision>
  <dcterms:created xsi:type="dcterms:W3CDTF">2009-09-13T23:26:03Z</dcterms:created>
  <dcterms:modified xsi:type="dcterms:W3CDTF">2022-03-02T14:07:17Z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0x010100E8DCE6B93DCA194DAD15991A5F43B3D6</vt:lpwstr>
  </property>
</Properties>
</file>